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media/image1.jpeg" ContentType="image/jpeg"/>
  <Override PartName="/ppt/media/image2.jpeg" ContentType="image/jpeg"/>
  <Override PartName="/ppt/theme/theme2.xml" ContentType="application/vnd.openxmlformats-officedocument.theme+xml"/>
  <Override PartName="/ppt/media/image3.jpeg" ContentType="image/jpeg"/>
  <Override PartName="/ppt/media/image4.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Lst>
  <p:sldSz cx="9144000" cy="5143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1pPr>
    <a:lvl2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2pPr>
    <a:lvl3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3pPr>
    <a:lvl4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4pPr>
    <a:lvl5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5pPr>
    <a:lvl6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6pPr>
    <a:lvl7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7pPr>
    <a:lvl8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8pPr>
    <a:lvl9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n"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7" name="Shape 167"/>
          <p:cNvSpPr/>
          <p:nvPr>
            <p:ph type="sldImg"/>
          </p:nvPr>
        </p:nvSpPr>
        <p:spPr>
          <a:xfrm>
            <a:off x="1143000" y="685800"/>
            <a:ext cx="4572000" cy="3429000"/>
          </a:xfrm>
          <a:prstGeom prst="rect">
            <a:avLst/>
          </a:prstGeom>
        </p:spPr>
        <p:txBody>
          <a:bodyPr/>
          <a:lstStyle/>
          <a:p>
            <a:pPr/>
          </a:p>
        </p:txBody>
      </p:sp>
      <p:sp>
        <p:nvSpPr>
          <p:cNvPr id="168" name="Shape 16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685800" latinLnBrk="0">
      <a:defRPr sz="900">
        <a:latin typeface="+mn-lt"/>
        <a:ea typeface="+mn-ea"/>
        <a:cs typeface="+mn-cs"/>
        <a:sym typeface="Calibri"/>
      </a:defRPr>
    </a:lvl1pPr>
    <a:lvl2pPr indent="228600" defTabSz="685800" latinLnBrk="0">
      <a:defRPr sz="900">
        <a:latin typeface="+mn-lt"/>
        <a:ea typeface="+mn-ea"/>
        <a:cs typeface="+mn-cs"/>
        <a:sym typeface="Calibri"/>
      </a:defRPr>
    </a:lvl2pPr>
    <a:lvl3pPr indent="457200" defTabSz="685800" latinLnBrk="0">
      <a:defRPr sz="900">
        <a:latin typeface="+mn-lt"/>
        <a:ea typeface="+mn-ea"/>
        <a:cs typeface="+mn-cs"/>
        <a:sym typeface="Calibri"/>
      </a:defRPr>
    </a:lvl3pPr>
    <a:lvl4pPr indent="685800" defTabSz="685800" latinLnBrk="0">
      <a:defRPr sz="900">
        <a:latin typeface="+mn-lt"/>
        <a:ea typeface="+mn-ea"/>
        <a:cs typeface="+mn-cs"/>
        <a:sym typeface="Calibri"/>
      </a:defRPr>
    </a:lvl4pPr>
    <a:lvl5pPr indent="914400" defTabSz="685800" latinLnBrk="0">
      <a:defRPr sz="900">
        <a:latin typeface="+mn-lt"/>
        <a:ea typeface="+mn-ea"/>
        <a:cs typeface="+mn-cs"/>
        <a:sym typeface="Calibri"/>
      </a:defRPr>
    </a:lvl5pPr>
    <a:lvl6pPr indent="1143000" defTabSz="685800" latinLnBrk="0">
      <a:defRPr sz="900">
        <a:latin typeface="+mn-lt"/>
        <a:ea typeface="+mn-ea"/>
        <a:cs typeface="+mn-cs"/>
        <a:sym typeface="Calibri"/>
      </a:defRPr>
    </a:lvl6pPr>
    <a:lvl7pPr indent="1371600" defTabSz="685800" latinLnBrk="0">
      <a:defRPr sz="900">
        <a:latin typeface="+mn-lt"/>
        <a:ea typeface="+mn-ea"/>
        <a:cs typeface="+mn-cs"/>
        <a:sym typeface="Calibri"/>
      </a:defRPr>
    </a:lvl7pPr>
    <a:lvl8pPr indent="1600200" defTabSz="685800" latinLnBrk="0">
      <a:defRPr sz="900">
        <a:latin typeface="+mn-lt"/>
        <a:ea typeface="+mn-ea"/>
        <a:cs typeface="+mn-cs"/>
        <a:sym typeface="Calibri"/>
      </a:defRPr>
    </a:lvl8pPr>
    <a:lvl9pPr indent="1828800" defTabSz="685800" latinLnBrk="0">
      <a:defRPr sz="9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UniversiteParis — Titre">
    <p:bg>
      <p:bgPr>
        <a:solidFill>
          <a:srgbClr val="8A1538"/>
        </a:solidFill>
      </p:bgPr>
    </p:bg>
    <p:spTree>
      <p:nvGrpSpPr>
        <p:cNvPr id="1" name=""/>
        <p:cNvGrpSpPr/>
        <p:nvPr/>
      </p:nvGrpSpPr>
      <p:grpSpPr>
        <a:xfrm>
          <a:off x="0" y="0"/>
          <a:ext cx="0" cy="0"/>
          <a:chOff x="0" y="0"/>
          <a:chExt cx="0" cy="0"/>
        </a:xfrm>
      </p:grpSpPr>
      <p:pic>
        <p:nvPicPr>
          <p:cNvPr id="14" name="Image 7" descr="Image 7"/>
          <p:cNvPicPr>
            <a:picLocks noChangeAspect="1"/>
          </p:cNvPicPr>
          <p:nvPr/>
        </p:nvPicPr>
        <p:blipFill>
          <a:blip r:embed="rId2">
            <a:extLst/>
          </a:blip>
          <a:stretch>
            <a:fillRect/>
          </a:stretch>
        </p:blipFill>
        <p:spPr>
          <a:xfrm>
            <a:off x="0" y="0"/>
            <a:ext cx="9141291" cy="5143500"/>
          </a:xfrm>
          <a:prstGeom prst="rect">
            <a:avLst/>
          </a:prstGeom>
          <a:ln w="12700">
            <a:miter lim="400000"/>
          </a:ln>
        </p:spPr>
      </p:pic>
      <p:sp>
        <p:nvSpPr>
          <p:cNvPr id="15" name="Texte niveau 1…"/>
          <p:cNvSpPr txBox="1"/>
          <p:nvPr>
            <p:ph type="body" sz="quarter" idx="1" hasCustomPrompt="1"/>
          </p:nvPr>
        </p:nvSpPr>
        <p:spPr>
          <a:xfrm>
            <a:off x="1079999" y="3420000"/>
            <a:ext cx="7777572" cy="540002"/>
          </a:xfrm>
          <a:prstGeom prst="rect">
            <a:avLst/>
          </a:prstGeom>
        </p:spPr>
        <p:txBody>
          <a:bodyPr anchor="t"/>
          <a:lstStyle>
            <a:lvl1pPr marL="0" indent="0">
              <a:lnSpc>
                <a:spcPts val="1800"/>
              </a:lnSpc>
              <a:spcBef>
                <a:spcPts val="0"/>
              </a:spcBef>
              <a:buSzTx/>
              <a:buFontTx/>
              <a:buNone/>
              <a:defRPr sz="1800">
                <a:solidFill>
                  <a:srgbClr val="FFFFFF"/>
                </a:solidFill>
              </a:defRPr>
            </a:lvl1pPr>
            <a:lvl2pPr marL="0" indent="0">
              <a:lnSpc>
                <a:spcPts val="1800"/>
              </a:lnSpc>
              <a:spcBef>
                <a:spcPts val="0"/>
              </a:spcBef>
              <a:buSzTx/>
              <a:buFontTx/>
              <a:buNone/>
              <a:defRPr sz="1800">
                <a:solidFill>
                  <a:srgbClr val="FFFFFF"/>
                </a:solidFill>
              </a:defRPr>
            </a:lvl2pPr>
            <a:lvl3pPr marL="0" indent="0">
              <a:lnSpc>
                <a:spcPts val="1800"/>
              </a:lnSpc>
              <a:spcBef>
                <a:spcPts val="0"/>
              </a:spcBef>
              <a:buSzTx/>
              <a:buFontTx/>
              <a:buNone/>
              <a:defRPr sz="1800">
                <a:solidFill>
                  <a:srgbClr val="FFFFFF"/>
                </a:solidFill>
              </a:defRPr>
            </a:lvl3pPr>
            <a:lvl4pPr marL="0" indent="0">
              <a:lnSpc>
                <a:spcPts val="1800"/>
              </a:lnSpc>
              <a:spcBef>
                <a:spcPts val="0"/>
              </a:spcBef>
              <a:buSzTx/>
              <a:buFontTx/>
              <a:buNone/>
              <a:defRPr sz="1800">
                <a:solidFill>
                  <a:srgbClr val="FFFFFF"/>
                </a:solidFill>
              </a:defRPr>
            </a:lvl4pPr>
            <a:lvl5pPr marL="0" indent="0">
              <a:lnSpc>
                <a:spcPts val="1800"/>
              </a:lnSpc>
              <a:spcBef>
                <a:spcPts val="0"/>
              </a:spcBef>
              <a:buSzTx/>
              <a:buFontTx/>
              <a:buNone/>
              <a:defRPr sz="1800">
                <a:solidFill>
                  <a:srgbClr val="FFFFFF"/>
                </a:solidFill>
              </a:defRPr>
            </a:lvl5pPr>
          </a:lstStyle>
          <a:p>
            <a:pPr/>
            <a:r>
              <a:t>Présentation du (mettre date du jour)</a:t>
            </a:r>
          </a:p>
          <a:p>
            <a:pPr lvl="1"/>
            <a:r>
              <a:t/>
            </a:r>
          </a:p>
          <a:p>
            <a:pPr lvl="2"/>
            <a:r>
              <a:t/>
            </a:r>
          </a:p>
          <a:p>
            <a:pPr lvl="3"/>
            <a:r>
              <a:t/>
            </a:r>
          </a:p>
          <a:p>
            <a:pPr lvl="4"/>
            <a:r>
              <a:t/>
            </a:r>
          </a:p>
        </p:txBody>
      </p:sp>
      <p:sp>
        <p:nvSpPr>
          <p:cNvPr id="16" name="Connecteur droit 9"/>
          <p:cNvSpPr/>
          <p:nvPr/>
        </p:nvSpPr>
        <p:spPr>
          <a:xfrm>
            <a:off x="287999" y="1079999"/>
            <a:ext cx="8569571" cy="2"/>
          </a:xfrm>
          <a:prstGeom prst="line">
            <a:avLst/>
          </a:prstGeom>
          <a:ln w="3175">
            <a:solidFill>
              <a:srgbClr val="FFFFFF"/>
            </a:solidFill>
            <a:miter/>
          </a:ln>
        </p:spPr>
        <p:txBody>
          <a:bodyPr lIns="45718" tIns="45718" rIns="45718" bIns="45718"/>
          <a:lstStyle/>
          <a:p>
            <a:pPr/>
          </a:p>
        </p:txBody>
      </p:sp>
      <p:pic>
        <p:nvPicPr>
          <p:cNvPr id="17" name="Image 10" descr="Image 10"/>
          <p:cNvPicPr>
            <a:picLocks noChangeAspect="1"/>
          </p:cNvPicPr>
          <p:nvPr/>
        </p:nvPicPr>
        <p:blipFill>
          <a:blip r:embed="rId3">
            <a:extLst/>
          </a:blip>
          <a:stretch>
            <a:fillRect/>
          </a:stretch>
        </p:blipFill>
        <p:spPr>
          <a:xfrm>
            <a:off x="292312" y="359999"/>
            <a:ext cx="1846609" cy="540002"/>
          </a:xfrm>
          <a:prstGeom prst="rect">
            <a:avLst/>
          </a:prstGeom>
          <a:ln w="12700">
            <a:miter lim="400000"/>
          </a:ln>
        </p:spPr>
      </p:pic>
      <p:sp>
        <p:nvSpPr>
          <p:cNvPr id="18" name="Titre de la présentation en Lucida Sans"/>
          <p:cNvSpPr txBox="1"/>
          <p:nvPr>
            <p:ph type="title" hasCustomPrompt="1"/>
          </p:nvPr>
        </p:nvSpPr>
        <p:spPr>
          <a:xfrm>
            <a:off x="1079999" y="1800000"/>
            <a:ext cx="7776002" cy="1224001"/>
          </a:xfrm>
          <a:prstGeom prst="rect">
            <a:avLst/>
          </a:prstGeom>
        </p:spPr>
        <p:txBody>
          <a:bodyPr/>
          <a:lstStyle>
            <a:lvl1pPr>
              <a:defRPr>
                <a:solidFill>
                  <a:srgbClr val="FFFFFF"/>
                </a:solidFill>
              </a:defRPr>
            </a:lvl1pPr>
          </a:lstStyle>
          <a:p>
            <a:pPr/>
            <a:r>
              <a:t>Titre de la présentation en Lucida Sans</a:t>
            </a:r>
          </a:p>
        </p:txBody>
      </p:sp>
      <p:sp>
        <p:nvSpPr>
          <p:cNvPr id="19" name="Numéro de diapositive"/>
          <p:cNvSpPr txBox="1"/>
          <p:nvPr>
            <p:ph type="sldNum" sz="quarter" idx="2"/>
          </p:nvPr>
        </p:nvSpPr>
        <p:spPr>
          <a:xfrm>
            <a:off x="6294578" y="4643111"/>
            <a:ext cx="258623" cy="248304"/>
          </a:xfrm>
          <a:prstGeom prst="rect">
            <a:avLst/>
          </a:prstGeom>
        </p:spPr>
        <p:txBody>
          <a:bodyPr lIns="45718" tIns="45718" rIns="45718" bIns="45718"/>
          <a:lstStyle>
            <a:lvl1pPr>
              <a:defRPr b="0" sz="1200">
                <a:latin typeface="+mn-lt"/>
                <a:ea typeface="+mn-ea"/>
                <a:cs typeface="+mn-cs"/>
                <a:sym typeface="Calibri"/>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UniversiteParis – Titre fond">
    <p:bg>
      <p:bgPr>
        <a:solidFill>
          <a:srgbClr val="FFFFFF"/>
        </a:solidFill>
      </p:bgPr>
    </p:bg>
    <p:spTree>
      <p:nvGrpSpPr>
        <p:cNvPr id="1" name=""/>
        <p:cNvGrpSpPr/>
        <p:nvPr/>
      </p:nvGrpSpPr>
      <p:grpSpPr>
        <a:xfrm>
          <a:off x="0" y="0"/>
          <a:ext cx="0" cy="0"/>
          <a:chOff x="0" y="0"/>
          <a:chExt cx="0" cy="0"/>
        </a:xfrm>
      </p:grpSpPr>
      <p:pic>
        <p:nvPicPr>
          <p:cNvPr id="26" name="Image 6" descr="Image 6"/>
          <p:cNvPicPr>
            <a:picLocks noChangeAspect="1"/>
          </p:cNvPicPr>
          <p:nvPr/>
        </p:nvPicPr>
        <p:blipFill>
          <a:blip r:embed="rId2">
            <a:extLst/>
          </a:blip>
          <a:stretch>
            <a:fillRect/>
          </a:stretch>
        </p:blipFill>
        <p:spPr>
          <a:xfrm>
            <a:off x="0" y="0"/>
            <a:ext cx="9141291" cy="5143500"/>
          </a:xfrm>
          <a:prstGeom prst="rect">
            <a:avLst/>
          </a:prstGeom>
          <a:ln w="12700">
            <a:miter lim="400000"/>
          </a:ln>
        </p:spPr>
      </p:pic>
      <p:sp>
        <p:nvSpPr>
          <p:cNvPr id="27" name="Texte niveau 1…"/>
          <p:cNvSpPr txBox="1"/>
          <p:nvPr>
            <p:ph type="body" sz="quarter" idx="1" hasCustomPrompt="1"/>
          </p:nvPr>
        </p:nvSpPr>
        <p:spPr>
          <a:xfrm>
            <a:off x="1079999" y="3420000"/>
            <a:ext cx="7777572" cy="540002"/>
          </a:xfrm>
          <a:prstGeom prst="rect">
            <a:avLst/>
          </a:prstGeom>
        </p:spPr>
        <p:txBody>
          <a:bodyPr anchor="t"/>
          <a:lstStyle>
            <a:lvl1pPr marL="0" indent="0">
              <a:lnSpc>
                <a:spcPts val="1800"/>
              </a:lnSpc>
              <a:spcBef>
                <a:spcPts val="0"/>
              </a:spcBef>
              <a:buSzTx/>
              <a:buFontTx/>
              <a:buNone/>
              <a:defRPr sz="1800"/>
            </a:lvl1pPr>
            <a:lvl2pPr marL="0" indent="0">
              <a:lnSpc>
                <a:spcPts val="1800"/>
              </a:lnSpc>
              <a:spcBef>
                <a:spcPts val="0"/>
              </a:spcBef>
              <a:buSzTx/>
              <a:buFontTx/>
              <a:buNone/>
              <a:defRPr sz="1800"/>
            </a:lvl2pPr>
            <a:lvl3pPr marL="0" indent="0">
              <a:lnSpc>
                <a:spcPts val="1800"/>
              </a:lnSpc>
              <a:spcBef>
                <a:spcPts val="0"/>
              </a:spcBef>
              <a:buSzTx/>
              <a:buFontTx/>
              <a:buNone/>
              <a:defRPr sz="1800"/>
            </a:lvl3pPr>
            <a:lvl4pPr marL="0" indent="0">
              <a:lnSpc>
                <a:spcPts val="1800"/>
              </a:lnSpc>
              <a:spcBef>
                <a:spcPts val="0"/>
              </a:spcBef>
              <a:buSzTx/>
              <a:buFontTx/>
              <a:buNone/>
              <a:defRPr sz="1800"/>
            </a:lvl4pPr>
            <a:lvl5pPr marL="0" indent="0">
              <a:lnSpc>
                <a:spcPts val="1800"/>
              </a:lnSpc>
              <a:spcBef>
                <a:spcPts val="0"/>
              </a:spcBef>
              <a:buSzTx/>
              <a:buFontTx/>
              <a:buNone/>
              <a:defRPr sz="1800"/>
            </a:lvl5pPr>
          </a:lstStyle>
          <a:p>
            <a:pPr/>
            <a:r>
              <a:t>Présentation du (mettre date du jour)</a:t>
            </a:r>
          </a:p>
          <a:p>
            <a:pPr lvl="1"/>
            <a:r>
              <a:t/>
            </a:r>
          </a:p>
          <a:p>
            <a:pPr lvl="2"/>
            <a:r>
              <a:t/>
            </a:r>
          </a:p>
          <a:p>
            <a:pPr lvl="3"/>
            <a:r>
              <a:t/>
            </a:r>
          </a:p>
          <a:p>
            <a:pPr lvl="4"/>
            <a:r>
              <a:t/>
            </a:r>
          </a:p>
        </p:txBody>
      </p:sp>
      <p:sp>
        <p:nvSpPr>
          <p:cNvPr id="28" name="Connecteur droit 8"/>
          <p:cNvSpPr/>
          <p:nvPr/>
        </p:nvSpPr>
        <p:spPr>
          <a:xfrm>
            <a:off x="287999" y="1079999"/>
            <a:ext cx="8569571" cy="2"/>
          </a:xfrm>
          <a:prstGeom prst="line">
            <a:avLst/>
          </a:prstGeom>
          <a:ln w="3175">
            <a:solidFill>
              <a:srgbClr val="000000"/>
            </a:solidFill>
            <a:miter/>
          </a:ln>
        </p:spPr>
        <p:txBody>
          <a:bodyPr lIns="45718" tIns="45718" rIns="45718" bIns="45718"/>
          <a:lstStyle/>
          <a:p>
            <a:pPr/>
          </a:p>
        </p:txBody>
      </p:sp>
      <p:pic>
        <p:nvPicPr>
          <p:cNvPr id="29" name="Image 9" descr="Image 9"/>
          <p:cNvPicPr>
            <a:picLocks noChangeAspect="1"/>
          </p:cNvPicPr>
          <p:nvPr/>
        </p:nvPicPr>
        <p:blipFill>
          <a:blip r:embed="rId3">
            <a:extLst/>
          </a:blip>
          <a:stretch>
            <a:fillRect/>
          </a:stretch>
        </p:blipFill>
        <p:spPr>
          <a:xfrm>
            <a:off x="289901" y="359999"/>
            <a:ext cx="1851432" cy="540002"/>
          </a:xfrm>
          <a:prstGeom prst="rect">
            <a:avLst/>
          </a:prstGeom>
          <a:ln w="12700">
            <a:miter lim="400000"/>
          </a:ln>
        </p:spPr>
      </p:pic>
      <p:sp>
        <p:nvSpPr>
          <p:cNvPr id="30" name="Titre de la présentation en Lucida Sans"/>
          <p:cNvSpPr txBox="1"/>
          <p:nvPr>
            <p:ph type="title" hasCustomPrompt="1"/>
          </p:nvPr>
        </p:nvSpPr>
        <p:spPr>
          <a:xfrm>
            <a:off x="1079999" y="1800000"/>
            <a:ext cx="7776002" cy="1224001"/>
          </a:xfrm>
          <a:prstGeom prst="rect">
            <a:avLst/>
          </a:prstGeom>
        </p:spPr>
        <p:txBody>
          <a:bodyPr/>
          <a:lstStyle/>
          <a:p>
            <a:pPr/>
            <a:r>
              <a:t>Titre de la présentation en Lucida Sans</a:t>
            </a:r>
          </a:p>
        </p:txBody>
      </p:sp>
      <p:sp>
        <p:nvSpPr>
          <p:cNvPr id="31" name="Numéro de diapositive"/>
          <p:cNvSpPr txBox="1"/>
          <p:nvPr>
            <p:ph type="sldNum" sz="quarter" idx="2"/>
          </p:nvPr>
        </p:nvSpPr>
        <p:spPr>
          <a:xfrm>
            <a:off x="6294578" y="4643111"/>
            <a:ext cx="258623" cy="248304"/>
          </a:xfrm>
          <a:prstGeom prst="rect">
            <a:avLst/>
          </a:prstGeom>
        </p:spPr>
        <p:txBody>
          <a:bodyPr lIns="45718" tIns="45718" rIns="45718" bIns="45718"/>
          <a:lstStyle>
            <a:lvl1pPr>
              <a:defRPr b="0" sz="1200">
                <a:latin typeface="+mn-lt"/>
                <a:ea typeface="+mn-ea"/>
                <a:cs typeface="+mn-cs"/>
                <a:sym typeface="Calibri"/>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UniversiteParis — Sommaire">
    <p:bg>
      <p:bgPr>
        <a:solidFill>
          <a:srgbClr val="4F4849"/>
        </a:solidFill>
      </p:bgPr>
    </p:bg>
    <p:spTree>
      <p:nvGrpSpPr>
        <p:cNvPr id="1" name=""/>
        <p:cNvGrpSpPr/>
        <p:nvPr/>
      </p:nvGrpSpPr>
      <p:grpSpPr>
        <a:xfrm>
          <a:off x="0" y="0"/>
          <a:ext cx="0" cy="0"/>
          <a:chOff x="0" y="0"/>
          <a:chExt cx="0" cy="0"/>
        </a:xfrm>
      </p:grpSpPr>
      <p:sp>
        <p:nvSpPr>
          <p:cNvPr id="38" name="Texte niveau 1…"/>
          <p:cNvSpPr txBox="1"/>
          <p:nvPr>
            <p:ph type="body" sz="quarter" idx="1" hasCustomPrompt="1"/>
          </p:nvPr>
        </p:nvSpPr>
        <p:spPr>
          <a:xfrm>
            <a:off x="1080001" y="647999"/>
            <a:ext cx="2405491" cy="288002"/>
          </a:xfrm>
          <a:prstGeom prst="rect">
            <a:avLst/>
          </a:prstGeom>
        </p:spPr>
        <p:txBody>
          <a:bodyPr anchor="t"/>
          <a:lstStyle>
            <a:lvl1pPr marL="0" indent="0">
              <a:buSzTx/>
              <a:buFontTx/>
              <a:buNone/>
              <a:defRPr sz="1600">
                <a:solidFill>
                  <a:srgbClr val="FFFFFF"/>
                </a:solidFill>
                <a:latin typeface="+mn-lt"/>
                <a:ea typeface="+mn-ea"/>
                <a:cs typeface="+mn-cs"/>
                <a:sym typeface="Calibri"/>
              </a:defRPr>
            </a:lvl1pPr>
            <a:lvl2pPr marL="495300" indent="-152400">
              <a:buFontTx/>
              <a:buChar char="•"/>
              <a:defRPr sz="1600">
                <a:solidFill>
                  <a:srgbClr val="FFFFFF"/>
                </a:solidFill>
                <a:latin typeface="+mn-lt"/>
                <a:ea typeface="+mn-ea"/>
                <a:cs typeface="+mn-cs"/>
                <a:sym typeface="Calibri"/>
              </a:defRPr>
            </a:lvl2pPr>
            <a:lvl3pPr marL="868680" indent="-182880">
              <a:buFontTx/>
              <a:buChar char="•"/>
              <a:defRPr sz="1600">
                <a:solidFill>
                  <a:srgbClr val="FFFFFF"/>
                </a:solidFill>
                <a:latin typeface="+mn-lt"/>
                <a:ea typeface="+mn-ea"/>
                <a:cs typeface="+mn-cs"/>
                <a:sym typeface="Calibri"/>
              </a:defRPr>
            </a:lvl3pPr>
            <a:lvl4pPr marL="1239715" indent="-211015">
              <a:buFontTx/>
              <a:buChar char="•"/>
              <a:defRPr sz="1600">
                <a:solidFill>
                  <a:srgbClr val="FFFFFF"/>
                </a:solidFill>
                <a:latin typeface="+mn-lt"/>
                <a:ea typeface="+mn-ea"/>
                <a:cs typeface="+mn-cs"/>
                <a:sym typeface="Calibri"/>
              </a:defRPr>
            </a:lvl4pPr>
            <a:lvl5pPr marL="1582615" indent="-211015">
              <a:buFontTx/>
              <a:buChar char="•"/>
              <a:defRPr sz="1600">
                <a:solidFill>
                  <a:srgbClr val="FFFFFF"/>
                </a:solidFill>
                <a:latin typeface="+mn-lt"/>
                <a:ea typeface="+mn-ea"/>
                <a:cs typeface="+mn-cs"/>
                <a:sym typeface="Calibri"/>
              </a:defRPr>
            </a:lvl5pPr>
          </a:lstStyle>
          <a:p>
            <a:pPr/>
            <a:r>
              <a:t>Sommaire</a:t>
            </a:r>
          </a:p>
          <a:p>
            <a:pPr lvl="1"/>
            <a:r>
              <a:t/>
            </a:r>
          </a:p>
          <a:p>
            <a:pPr lvl="2"/>
            <a:r>
              <a:t/>
            </a:r>
          </a:p>
          <a:p>
            <a:pPr lvl="3"/>
            <a:r>
              <a:t/>
            </a:r>
          </a:p>
          <a:p>
            <a:pPr lvl="4"/>
            <a:r>
              <a:t/>
            </a:r>
          </a:p>
        </p:txBody>
      </p:sp>
      <p:sp>
        <p:nvSpPr>
          <p:cNvPr id="39" name="Espace réservé du texte 13"/>
          <p:cNvSpPr/>
          <p:nvPr>
            <p:ph type="body" sz="quarter" idx="21" hasCustomPrompt="1"/>
          </p:nvPr>
        </p:nvSpPr>
        <p:spPr>
          <a:xfrm>
            <a:off x="1079499" y="1439999"/>
            <a:ext cx="540002" cy="2880001"/>
          </a:xfrm>
          <a:prstGeom prst="rect">
            <a:avLst/>
          </a:prstGeom>
        </p:spPr>
        <p:txBody>
          <a:bodyPr anchor="t"/>
          <a:lstStyle>
            <a:lvl1pPr marL="0" indent="0">
              <a:lnSpc>
                <a:spcPts val="3000"/>
              </a:lnSpc>
              <a:spcBef>
                <a:spcPts val="0"/>
              </a:spcBef>
              <a:buSzTx/>
              <a:buFontTx/>
              <a:buNone/>
              <a:defRPr sz="2000">
                <a:solidFill>
                  <a:srgbClr val="FFFFFF"/>
                </a:solidFill>
              </a:defRPr>
            </a:lvl1pPr>
          </a:lstStyle>
          <a:p>
            <a:pPr/>
            <a:r>
              <a:t>01
02
03
04
05</a:t>
            </a:r>
          </a:p>
        </p:txBody>
      </p:sp>
      <p:sp>
        <p:nvSpPr>
          <p:cNvPr id="40" name="Espace réservé du texte 13"/>
          <p:cNvSpPr/>
          <p:nvPr>
            <p:ph type="body" sz="quarter" idx="22" hasCustomPrompt="1"/>
          </p:nvPr>
        </p:nvSpPr>
        <p:spPr>
          <a:xfrm>
            <a:off x="1886322" y="1439999"/>
            <a:ext cx="3124952" cy="2880001"/>
          </a:xfrm>
          <a:prstGeom prst="rect">
            <a:avLst/>
          </a:prstGeom>
        </p:spPr>
        <p:txBody>
          <a:bodyPr anchor="t"/>
          <a:lstStyle>
            <a:lvl1pPr marL="0" indent="0">
              <a:lnSpc>
                <a:spcPts val="3000"/>
              </a:lnSpc>
              <a:spcBef>
                <a:spcPts val="0"/>
              </a:spcBef>
              <a:buSzTx/>
              <a:buFontTx/>
              <a:buNone/>
              <a:defRPr sz="1400">
                <a:solidFill>
                  <a:srgbClr val="FFFFFF"/>
                </a:solidFill>
              </a:defRPr>
            </a:lvl1pPr>
          </a:lstStyle>
          <a:p>
            <a:pPr/>
            <a:r>
              <a:t>Partie 1
Partie 2
Partie 3
Partie 4
Partie 5</a:t>
            </a:r>
          </a:p>
        </p:txBody>
      </p:sp>
      <p:sp>
        <p:nvSpPr>
          <p:cNvPr id="41" name="Espace réservé du texte 13"/>
          <p:cNvSpPr/>
          <p:nvPr>
            <p:ph type="body" sz="quarter" idx="23" hasCustomPrompt="1"/>
          </p:nvPr>
        </p:nvSpPr>
        <p:spPr>
          <a:xfrm>
            <a:off x="5359836" y="1439999"/>
            <a:ext cx="540002" cy="2880001"/>
          </a:xfrm>
          <a:prstGeom prst="rect">
            <a:avLst/>
          </a:prstGeom>
        </p:spPr>
        <p:txBody>
          <a:bodyPr anchor="t"/>
          <a:lstStyle>
            <a:lvl1pPr marL="0" indent="0">
              <a:lnSpc>
                <a:spcPts val="3000"/>
              </a:lnSpc>
              <a:spcBef>
                <a:spcPts val="0"/>
              </a:spcBef>
              <a:buSzTx/>
              <a:buFontTx/>
              <a:buNone/>
              <a:defRPr sz="1400">
                <a:solidFill>
                  <a:srgbClr val="FFFFFF"/>
                </a:solidFill>
              </a:defRPr>
            </a:lvl1pPr>
          </a:lstStyle>
          <a:p>
            <a:pPr/>
            <a:r>
              <a:t>01
02
03
04
05</a:t>
            </a:r>
          </a:p>
        </p:txBody>
      </p:sp>
      <p:sp>
        <p:nvSpPr>
          <p:cNvPr id="42" name="Numéro de diapositive"/>
          <p:cNvSpPr txBox="1"/>
          <p:nvPr>
            <p:ph type="sldNum" sz="quarter" idx="2"/>
          </p:nvPr>
        </p:nvSpPr>
        <p:spPr>
          <a:xfrm>
            <a:off x="6294578" y="4643111"/>
            <a:ext cx="258623" cy="248304"/>
          </a:xfrm>
          <a:prstGeom prst="rect">
            <a:avLst/>
          </a:prstGeom>
        </p:spPr>
        <p:txBody>
          <a:bodyPr lIns="45718" tIns="45718" rIns="45718" bIns="45718"/>
          <a:lstStyle>
            <a:lvl1pPr>
              <a:defRPr b="0" sz="1200">
                <a:latin typeface="+mn-lt"/>
                <a:ea typeface="+mn-ea"/>
                <a:cs typeface="+mn-cs"/>
                <a:sym typeface="Calibri"/>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UniversiteParis — Contenu liste">
    <p:bg>
      <p:bgPr>
        <a:solidFill>
          <a:srgbClr val="FFFFFF"/>
        </a:solidFill>
      </p:bgPr>
    </p:bg>
    <p:spTree>
      <p:nvGrpSpPr>
        <p:cNvPr id="1" name=""/>
        <p:cNvGrpSpPr/>
        <p:nvPr/>
      </p:nvGrpSpPr>
      <p:grpSpPr>
        <a:xfrm>
          <a:off x="0" y="0"/>
          <a:ext cx="0" cy="0"/>
          <a:chOff x="0" y="0"/>
          <a:chExt cx="0" cy="0"/>
        </a:xfrm>
      </p:grpSpPr>
      <p:sp>
        <p:nvSpPr>
          <p:cNvPr id="49" name="Connecteur droit 7"/>
          <p:cNvSpPr/>
          <p:nvPr/>
        </p:nvSpPr>
        <p:spPr>
          <a:xfrm>
            <a:off x="287999" y="359999"/>
            <a:ext cx="8569571" cy="2"/>
          </a:xfrm>
          <a:prstGeom prst="line">
            <a:avLst/>
          </a:prstGeom>
          <a:ln w="3175">
            <a:solidFill>
              <a:srgbClr val="000000"/>
            </a:solidFill>
            <a:miter/>
          </a:ln>
        </p:spPr>
        <p:txBody>
          <a:bodyPr lIns="45718" tIns="45718" rIns="45718" bIns="45718"/>
          <a:lstStyle/>
          <a:p>
            <a:pPr/>
          </a:p>
        </p:txBody>
      </p:sp>
      <p:pic>
        <p:nvPicPr>
          <p:cNvPr id="50" name="Image 8" descr="Image 8"/>
          <p:cNvPicPr>
            <a:picLocks noChangeAspect="1"/>
          </p:cNvPicPr>
          <p:nvPr/>
        </p:nvPicPr>
        <p:blipFill>
          <a:blip r:embed="rId2">
            <a:extLst/>
          </a:blip>
          <a:stretch>
            <a:fillRect/>
          </a:stretch>
        </p:blipFill>
        <p:spPr>
          <a:xfrm>
            <a:off x="288000" y="72000"/>
            <a:ext cx="221087" cy="216000"/>
          </a:xfrm>
          <a:prstGeom prst="rect">
            <a:avLst/>
          </a:prstGeom>
          <a:ln w="12700">
            <a:miter lim="400000"/>
          </a:ln>
        </p:spPr>
      </p:pic>
      <p:sp>
        <p:nvSpPr>
          <p:cNvPr id="51" name="Footer Placeholder 4"/>
          <p:cNvSpPr txBox="1"/>
          <p:nvPr/>
        </p:nvSpPr>
        <p:spPr>
          <a:xfrm>
            <a:off x="1079999" y="137930"/>
            <a:ext cx="172595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700">
                <a:latin typeface="Lucida Sans Normal"/>
                <a:ea typeface="Lucida Sans Normal"/>
                <a:cs typeface="Lucida Sans Normal"/>
                <a:sym typeface="Lucida Sans Normal"/>
              </a:defRPr>
            </a:lvl1pPr>
          </a:lstStyle>
          <a:p>
            <a:pPr/>
            <a:r>
              <a:t>UNIVERSITÉ PARIS CITÉ</a:t>
            </a:r>
          </a:p>
        </p:txBody>
      </p:sp>
      <p:sp>
        <p:nvSpPr>
          <p:cNvPr id="52" name="Texte niveau 1…"/>
          <p:cNvSpPr txBox="1"/>
          <p:nvPr>
            <p:ph type="body" sz="quarter" idx="1" hasCustomPrompt="1"/>
          </p:nvPr>
        </p:nvSpPr>
        <p:spPr>
          <a:xfrm>
            <a:off x="1079999" y="647999"/>
            <a:ext cx="7777571" cy="288002"/>
          </a:xfrm>
          <a:prstGeom prst="rect">
            <a:avLst/>
          </a:prstGeom>
        </p:spPr>
        <p:txBody>
          <a:bodyPr anchor="t"/>
          <a:lstStyle>
            <a:lvl1pPr marL="0" indent="0">
              <a:buSzTx/>
              <a:buFontTx/>
              <a:buNone/>
              <a:defRPr sz="1600">
                <a:solidFill>
                  <a:srgbClr val="921831"/>
                </a:solidFill>
              </a:defRPr>
            </a:lvl1pPr>
            <a:lvl2pPr marL="495300" indent="-152400">
              <a:buFontTx/>
              <a:buChar char="•"/>
              <a:defRPr sz="1600">
                <a:solidFill>
                  <a:srgbClr val="921831"/>
                </a:solidFill>
              </a:defRPr>
            </a:lvl2pPr>
            <a:lvl3pPr marL="868680" indent="-182880">
              <a:buFontTx/>
              <a:buChar char="•"/>
              <a:defRPr sz="1600">
                <a:solidFill>
                  <a:srgbClr val="921831"/>
                </a:solidFill>
              </a:defRPr>
            </a:lvl3pPr>
            <a:lvl4pPr marL="1239715" indent="-211015">
              <a:buFontTx/>
              <a:buChar char="•"/>
              <a:defRPr sz="1600">
                <a:solidFill>
                  <a:srgbClr val="921831"/>
                </a:solidFill>
              </a:defRPr>
            </a:lvl4pPr>
            <a:lvl5pPr marL="1582615" indent="-211015">
              <a:buFontTx/>
              <a:buChar char="•"/>
              <a:defRPr sz="1600">
                <a:solidFill>
                  <a:srgbClr val="921831"/>
                </a:solidFill>
              </a:defRPr>
            </a:lvl5pPr>
          </a:lstStyle>
          <a:p>
            <a:pPr/>
            <a:r>
              <a:t>Titre de la partie</a:t>
            </a:r>
          </a:p>
          <a:p>
            <a:pPr lvl="1"/>
            <a:r>
              <a:t/>
            </a:r>
          </a:p>
          <a:p>
            <a:pPr lvl="2"/>
            <a:r>
              <a:t/>
            </a:r>
          </a:p>
          <a:p>
            <a:pPr lvl="3"/>
            <a:r>
              <a:t/>
            </a:r>
          </a:p>
          <a:p>
            <a:pPr lvl="4"/>
            <a:r>
              <a:t/>
            </a:r>
          </a:p>
        </p:txBody>
      </p:sp>
      <p:sp>
        <p:nvSpPr>
          <p:cNvPr id="53" name="Espace réservé du texte 18"/>
          <p:cNvSpPr/>
          <p:nvPr>
            <p:ph type="body" idx="21" hasCustomPrompt="1"/>
          </p:nvPr>
        </p:nvSpPr>
        <p:spPr>
          <a:xfrm>
            <a:off x="1079500" y="1865313"/>
            <a:ext cx="7778750" cy="2520952"/>
          </a:xfrm>
          <a:prstGeom prst="rect">
            <a:avLst/>
          </a:prstGeom>
        </p:spPr>
        <p:txBody>
          <a:bodyPr anchor="t"/>
          <a:lstStyle/>
          <a:p>
            <a:pPr/>
            <a:r>
              <a:t> Insérer texte n°1
 Insérer texte n°2
 Insérer texte n°3</a:t>
            </a:r>
          </a:p>
        </p:txBody>
      </p:sp>
      <p:sp>
        <p:nvSpPr>
          <p:cNvPr id="54" name="Titre"/>
          <p:cNvSpPr txBox="1"/>
          <p:nvPr>
            <p:ph type="title" hasCustomPrompt="1"/>
          </p:nvPr>
        </p:nvSpPr>
        <p:spPr>
          <a:xfrm>
            <a:off x="1079999" y="1008000"/>
            <a:ext cx="7776002" cy="720000"/>
          </a:xfrm>
          <a:prstGeom prst="rect">
            <a:avLst/>
          </a:prstGeom>
        </p:spPr>
        <p:txBody>
          <a:bodyPr/>
          <a:lstStyle/>
          <a:p>
            <a:pPr/>
            <a:r>
              <a:t>Titre</a:t>
            </a:r>
          </a:p>
        </p:txBody>
      </p:sp>
      <p:sp>
        <p:nvSpPr>
          <p:cNvPr id="55"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Contenu liste fond couleur">
    <p:spTree>
      <p:nvGrpSpPr>
        <p:cNvPr id="1" name=""/>
        <p:cNvGrpSpPr/>
        <p:nvPr/>
      </p:nvGrpSpPr>
      <p:grpSpPr>
        <a:xfrm>
          <a:off x="0" y="0"/>
          <a:ext cx="0" cy="0"/>
          <a:chOff x="0" y="0"/>
          <a:chExt cx="0" cy="0"/>
        </a:xfrm>
      </p:grpSpPr>
      <p:sp>
        <p:nvSpPr>
          <p:cNvPr id="62" name="Texte niveau 1…"/>
          <p:cNvSpPr txBox="1"/>
          <p:nvPr>
            <p:ph type="body" idx="1" hasCustomPrompt="1"/>
          </p:nvPr>
        </p:nvSpPr>
        <p:spPr>
          <a:prstGeom prst="rect">
            <a:avLst/>
          </a:prstGeom>
        </p:spPr>
        <p:txBody>
          <a:bodyPr/>
          <a:lstStyle/>
          <a:p>
            <a:pPr/>
            <a:r>
              <a:t> Insérer texte n°1</a:t>
            </a:r>
          </a:p>
          <a:p>
            <a:pPr lvl="1"/>
            <a:r>
              <a:t/>
            </a:r>
          </a:p>
          <a:p>
            <a:pPr lvl="2"/>
            <a:r>
              <a:t/>
            </a:r>
          </a:p>
          <a:p>
            <a:pPr lvl="3"/>
            <a:r>
              <a:t/>
            </a:r>
          </a:p>
          <a:p>
            <a:pPr lvl="4"/>
            <a:r>
              <a:t/>
            </a:r>
          </a:p>
        </p:txBody>
      </p:sp>
      <p:sp>
        <p:nvSpPr>
          <p:cNvPr id="63"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Texte + image">
    <p:bg>
      <p:bgPr>
        <a:solidFill>
          <a:srgbClr val="FFFFFF"/>
        </a:solidFill>
      </p:bgPr>
    </p:bg>
    <p:spTree>
      <p:nvGrpSpPr>
        <p:cNvPr id="1" name=""/>
        <p:cNvGrpSpPr/>
        <p:nvPr/>
      </p:nvGrpSpPr>
      <p:grpSpPr>
        <a:xfrm>
          <a:off x="0" y="0"/>
          <a:ext cx="0" cy="0"/>
          <a:chOff x="0" y="0"/>
          <a:chExt cx="0" cy="0"/>
        </a:xfrm>
      </p:grpSpPr>
      <p:sp>
        <p:nvSpPr>
          <p:cNvPr id="70" name="Texte niveau 1…"/>
          <p:cNvSpPr txBox="1"/>
          <p:nvPr>
            <p:ph type="body" sz="quarter" idx="1" hasCustomPrompt="1"/>
          </p:nvPr>
        </p:nvSpPr>
        <p:spPr>
          <a:xfrm>
            <a:off x="1078779" y="1189046"/>
            <a:ext cx="2406713" cy="3701407"/>
          </a:xfrm>
          <a:prstGeom prst="rect">
            <a:avLst/>
          </a:prstGeom>
        </p:spPr>
        <p:txBody>
          <a:bodyPr anchor="t"/>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Insérer texte </a:t>
            </a:r>
          </a:p>
          <a:p>
            <a:pPr lvl="1"/>
            <a:r>
              <a:t/>
            </a:r>
          </a:p>
          <a:p>
            <a:pPr lvl="2"/>
            <a:r>
              <a:t/>
            </a:r>
          </a:p>
          <a:p>
            <a:pPr lvl="3"/>
            <a:r>
              <a:t/>
            </a:r>
          </a:p>
          <a:p>
            <a:pPr lvl="4"/>
            <a:r>
              <a:t/>
            </a:r>
          </a:p>
        </p:txBody>
      </p:sp>
      <p:sp>
        <p:nvSpPr>
          <p:cNvPr id="71" name="Espace réservé pour une image  24"/>
          <p:cNvSpPr/>
          <p:nvPr>
            <p:ph type="pic" idx="21"/>
          </p:nvPr>
        </p:nvSpPr>
        <p:spPr>
          <a:xfrm>
            <a:off x="4564269" y="0"/>
            <a:ext cx="4572002" cy="5143500"/>
          </a:xfrm>
          <a:prstGeom prst="rect">
            <a:avLst/>
          </a:prstGeom>
        </p:spPr>
        <p:txBody>
          <a:bodyPr lIns="91439" tIns="45719" rIns="91439" bIns="45719" anchor="t">
            <a:noAutofit/>
          </a:bodyPr>
          <a:lstStyle/>
          <a:p>
            <a:pPr/>
          </a:p>
        </p:txBody>
      </p:sp>
      <p:sp>
        <p:nvSpPr>
          <p:cNvPr id="72" name="Espace réservé du texte 15"/>
          <p:cNvSpPr/>
          <p:nvPr>
            <p:ph type="body" sz="quarter" idx="22" hasCustomPrompt="1"/>
          </p:nvPr>
        </p:nvSpPr>
        <p:spPr>
          <a:xfrm>
            <a:off x="1080001" y="647999"/>
            <a:ext cx="2405492" cy="288002"/>
          </a:xfrm>
          <a:prstGeom prst="rect">
            <a:avLst/>
          </a:prstGeom>
        </p:spPr>
        <p:txBody>
          <a:bodyPr anchor="t"/>
          <a:lstStyle>
            <a:lvl1pPr marL="0" indent="0">
              <a:buSzTx/>
              <a:buFontTx/>
              <a:buNone/>
              <a:defRPr sz="1600">
                <a:solidFill>
                  <a:srgbClr val="8A1538"/>
                </a:solidFill>
              </a:defRPr>
            </a:lvl1pPr>
          </a:lstStyle>
          <a:p>
            <a:pPr/>
            <a:r>
              <a:t>Titre de la partie</a:t>
            </a:r>
          </a:p>
        </p:txBody>
      </p:sp>
      <p:sp>
        <p:nvSpPr>
          <p:cNvPr id="73"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Contenu liste + image pleine page">
    <p:bg>
      <p:bgPr>
        <a:solidFill>
          <a:srgbClr val="FFFFFF"/>
        </a:solidFill>
      </p:bgPr>
    </p:bg>
    <p:spTree>
      <p:nvGrpSpPr>
        <p:cNvPr id="1" name=""/>
        <p:cNvGrpSpPr/>
        <p:nvPr/>
      </p:nvGrpSpPr>
      <p:grpSpPr>
        <a:xfrm>
          <a:off x="0" y="0"/>
          <a:ext cx="0" cy="0"/>
          <a:chOff x="0" y="0"/>
          <a:chExt cx="0" cy="0"/>
        </a:xfrm>
      </p:grpSpPr>
      <p:sp>
        <p:nvSpPr>
          <p:cNvPr id="80" name="Espace réservé pour une image  24"/>
          <p:cNvSpPr/>
          <p:nvPr>
            <p:ph type="pic" idx="21"/>
          </p:nvPr>
        </p:nvSpPr>
        <p:spPr>
          <a:xfrm>
            <a:off x="4564269" y="0"/>
            <a:ext cx="4572002" cy="5143500"/>
          </a:xfrm>
          <a:prstGeom prst="rect">
            <a:avLst/>
          </a:prstGeom>
        </p:spPr>
        <p:txBody>
          <a:bodyPr lIns="91439" tIns="45719" rIns="91439" bIns="45719" anchor="t">
            <a:noAutofit/>
          </a:bodyPr>
          <a:lstStyle/>
          <a:p>
            <a:pPr/>
          </a:p>
        </p:txBody>
      </p:sp>
      <p:sp>
        <p:nvSpPr>
          <p:cNvPr id="81" name="Texte niveau 1…"/>
          <p:cNvSpPr txBox="1"/>
          <p:nvPr>
            <p:ph type="body" sz="quarter" idx="1" hasCustomPrompt="1"/>
          </p:nvPr>
        </p:nvSpPr>
        <p:spPr>
          <a:xfrm>
            <a:off x="1079999" y="1129551"/>
            <a:ext cx="2405494" cy="2880002"/>
          </a:xfrm>
          <a:prstGeom prst="rect">
            <a:avLst/>
          </a:prstGeom>
        </p:spPr>
        <p:txBody>
          <a:bodyPr/>
          <a:lstStyle>
            <a:lvl1pPr>
              <a:buFont typeface="Apple Symbols"/>
              <a:buChar char="⎻"/>
            </a:lvl1pPr>
            <a:lvl2pPr>
              <a:buFont typeface="Apple Symbols"/>
              <a:buChar char="•"/>
            </a:lvl2pPr>
            <a:lvl3pPr>
              <a:buFont typeface="Apple Symbols"/>
              <a:buChar char="•"/>
            </a:lvl3pPr>
            <a:lvl4pPr>
              <a:buFont typeface="Apple Symbols"/>
              <a:buChar char="•"/>
            </a:lvl4pPr>
            <a:lvl5pPr>
              <a:buFont typeface="Apple Symbols"/>
              <a:buChar char="•"/>
            </a:lvl5pPr>
          </a:lstStyle>
          <a:p>
            <a:pPr/>
            <a:r>
              <a:t>Insérer texte n°1</a:t>
            </a:r>
          </a:p>
          <a:p>
            <a:pPr lvl="1"/>
            <a:r>
              <a:t/>
            </a:r>
          </a:p>
          <a:p>
            <a:pPr lvl="2"/>
            <a:r>
              <a:t/>
            </a:r>
          </a:p>
          <a:p>
            <a:pPr lvl="3"/>
            <a:r>
              <a:t/>
            </a:r>
          </a:p>
          <a:p>
            <a:pPr lvl="4"/>
            <a:r>
              <a:t/>
            </a:r>
          </a:p>
        </p:txBody>
      </p:sp>
      <p:sp>
        <p:nvSpPr>
          <p:cNvPr id="82"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Contenu liste + image">
    <p:bg>
      <p:bgPr>
        <a:solidFill>
          <a:srgbClr val="FFFFFF"/>
        </a:solidFill>
      </p:bgPr>
    </p:bg>
    <p:spTree>
      <p:nvGrpSpPr>
        <p:cNvPr id="1" name=""/>
        <p:cNvGrpSpPr/>
        <p:nvPr/>
      </p:nvGrpSpPr>
      <p:grpSpPr>
        <a:xfrm>
          <a:off x="0" y="0"/>
          <a:ext cx="0" cy="0"/>
          <a:chOff x="0" y="0"/>
          <a:chExt cx="0" cy="0"/>
        </a:xfrm>
      </p:grpSpPr>
      <p:sp>
        <p:nvSpPr>
          <p:cNvPr id="89" name="Texte niveau 1…"/>
          <p:cNvSpPr txBox="1"/>
          <p:nvPr>
            <p:ph type="body" sz="half" idx="1" hasCustomPrompt="1"/>
          </p:nvPr>
        </p:nvSpPr>
        <p:spPr>
          <a:xfrm>
            <a:off x="1079999" y="1129551"/>
            <a:ext cx="3438712" cy="2880002"/>
          </a:xfrm>
          <a:prstGeom prst="rect">
            <a:avLst/>
          </a:prstGeom>
        </p:spPr>
        <p:txBody>
          <a:bodyPr/>
          <a:lstStyle>
            <a:lvl1pPr>
              <a:buFont typeface="Apple Symbols"/>
              <a:buChar char="⎻"/>
            </a:lvl1pPr>
            <a:lvl2pPr>
              <a:buFont typeface="Apple Symbols"/>
              <a:buChar char="•"/>
            </a:lvl2pPr>
            <a:lvl3pPr>
              <a:buFont typeface="Apple Symbols"/>
              <a:buChar char="•"/>
            </a:lvl3pPr>
            <a:lvl4pPr>
              <a:buFont typeface="Apple Symbols"/>
              <a:buChar char="•"/>
            </a:lvl4pPr>
            <a:lvl5pPr>
              <a:buFont typeface="Apple Symbols"/>
              <a:buChar char="•"/>
            </a:lvl5pPr>
          </a:lstStyle>
          <a:p>
            <a:pPr/>
            <a:r>
              <a:t>Insérer texte n°1</a:t>
            </a:r>
          </a:p>
          <a:p>
            <a:pPr lvl="1"/>
            <a:r>
              <a:t/>
            </a:r>
          </a:p>
          <a:p>
            <a:pPr lvl="2"/>
            <a:r>
              <a:t/>
            </a:r>
          </a:p>
          <a:p>
            <a:pPr lvl="3"/>
            <a:r>
              <a:t/>
            </a:r>
          </a:p>
          <a:p>
            <a:pPr lvl="4"/>
            <a:r>
              <a:t/>
            </a:r>
          </a:p>
        </p:txBody>
      </p:sp>
      <p:sp>
        <p:nvSpPr>
          <p:cNvPr id="90" name="Espace réservé pour une image  24"/>
          <p:cNvSpPr/>
          <p:nvPr>
            <p:ph type="pic" sz="quarter" idx="21"/>
          </p:nvPr>
        </p:nvSpPr>
        <p:spPr>
          <a:xfrm>
            <a:off x="5645803" y="898549"/>
            <a:ext cx="2412003" cy="3344401"/>
          </a:xfrm>
          <a:prstGeom prst="rect">
            <a:avLst/>
          </a:prstGeom>
        </p:spPr>
        <p:txBody>
          <a:bodyPr lIns="91439" tIns="45719" rIns="91439" bIns="45719" anchor="t">
            <a:noAutofit/>
          </a:bodyPr>
          <a:lstStyle/>
          <a:p>
            <a:pPr/>
          </a:p>
        </p:txBody>
      </p:sp>
      <p:sp>
        <p:nvSpPr>
          <p:cNvPr id="91"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Image + contenu liste">
    <p:bg>
      <p:bgPr>
        <a:solidFill>
          <a:srgbClr val="FFFFFF"/>
        </a:solidFill>
      </p:bgPr>
    </p:bg>
    <p:spTree>
      <p:nvGrpSpPr>
        <p:cNvPr id="1" name=""/>
        <p:cNvGrpSpPr/>
        <p:nvPr/>
      </p:nvGrpSpPr>
      <p:grpSpPr>
        <a:xfrm>
          <a:off x="0" y="0"/>
          <a:ext cx="0" cy="0"/>
          <a:chOff x="0" y="0"/>
          <a:chExt cx="0" cy="0"/>
        </a:xfrm>
      </p:grpSpPr>
      <p:sp>
        <p:nvSpPr>
          <p:cNvPr id="98" name="Texte niveau 1…"/>
          <p:cNvSpPr txBox="1"/>
          <p:nvPr>
            <p:ph type="body" sz="half" idx="1" hasCustomPrompt="1"/>
          </p:nvPr>
        </p:nvSpPr>
        <p:spPr>
          <a:xfrm>
            <a:off x="4619092" y="1129551"/>
            <a:ext cx="3438714" cy="2880002"/>
          </a:xfrm>
          <a:prstGeom prst="rect">
            <a:avLst/>
          </a:prstGeom>
        </p:spPr>
        <p:txBody>
          <a:bodyPr/>
          <a:lstStyle>
            <a:lvl1pPr>
              <a:buFont typeface="Apple Symbols"/>
              <a:buChar char="⎻"/>
            </a:lvl1pPr>
            <a:lvl2pPr>
              <a:buFont typeface="Apple Symbols"/>
              <a:buChar char="•"/>
            </a:lvl2pPr>
            <a:lvl3pPr>
              <a:buFont typeface="Apple Symbols"/>
              <a:buChar char="•"/>
            </a:lvl3pPr>
            <a:lvl4pPr>
              <a:buFont typeface="Apple Symbols"/>
              <a:buChar char="•"/>
            </a:lvl4pPr>
            <a:lvl5pPr>
              <a:buFont typeface="Apple Symbols"/>
              <a:buChar char="•"/>
            </a:lvl5pPr>
          </a:lstStyle>
          <a:p>
            <a:pPr/>
            <a:r>
              <a:t>Insérer texte n°1</a:t>
            </a:r>
          </a:p>
          <a:p>
            <a:pPr lvl="1"/>
            <a:r>
              <a:t/>
            </a:r>
          </a:p>
          <a:p>
            <a:pPr lvl="2"/>
            <a:r>
              <a:t/>
            </a:r>
          </a:p>
          <a:p>
            <a:pPr lvl="3"/>
            <a:r>
              <a:t/>
            </a:r>
          </a:p>
          <a:p>
            <a:pPr lvl="4"/>
            <a:r>
              <a:t/>
            </a:r>
          </a:p>
        </p:txBody>
      </p:sp>
      <p:sp>
        <p:nvSpPr>
          <p:cNvPr id="99" name="Espace réservé pour une image  24"/>
          <p:cNvSpPr/>
          <p:nvPr>
            <p:ph type="pic" sz="quarter" idx="21"/>
          </p:nvPr>
        </p:nvSpPr>
        <p:spPr>
          <a:xfrm>
            <a:off x="1079999" y="898549"/>
            <a:ext cx="2412002" cy="3344401"/>
          </a:xfrm>
          <a:prstGeom prst="rect">
            <a:avLst/>
          </a:prstGeom>
        </p:spPr>
        <p:txBody>
          <a:bodyPr lIns="91439" tIns="45719" rIns="91439" bIns="45719" anchor="t">
            <a:noAutofit/>
          </a:bodyPr>
          <a:lstStyle/>
          <a:p>
            <a:pPr/>
          </a:p>
        </p:txBody>
      </p:sp>
      <p:sp>
        <p:nvSpPr>
          <p:cNvPr id="100"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Image + texte fond couleur bordeau">
    <p:bg>
      <p:bgPr>
        <a:solidFill>
          <a:srgbClr val="FFFFFF"/>
        </a:solidFill>
      </p:bgPr>
    </p:bg>
    <p:spTree>
      <p:nvGrpSpPr>
        <p:cNvPr id="1" name=""/>
        <p:cNvGrpSpPr/>
        <p:nvPr/>
      </p:nvGrpSpPr>
      <p:grpSpPr>
        <a:xfrm>
          <a:off x="0" y="0"/>
          <a:ext cx="0" cy="0"/>
          <a:chOff x="0" y="0"/>
          <a:chExt cx="0" cy="0"/>
        </a:xfrm>
      </p:grpSpPr>
      <p:sp>
        <p:nvSpPr>
          <p:cNvPr id="107" name="Rectangle 6"/>
          <p:cNvSpPr/>
          <p:nvPr/>
        </p:nvSpPr>
        <p:spPr>
          <a:xfrm>
            <a:off x="4572000" y="0"/>
            <a:ext cx="4572000" cy="5143500"/>
          </a:xfrm>
          <a:prstGeom prst="rect">
            <a:avLst/>
          </a:prstGeom>
          <a:solidFill>
            <a:srgbClr val="921832"/>
          </a:solidFill>
          <a:ln w="12700">
            <a:miter lim="400000"/>
          </a:ln>
        </p:spPr>
        <p:txBody>
          <a:bodyPr lIns="45718" tIns="45718" rIns="45718" bIns="45718" anchor="ctr"/>
          <a:lstStyle/>
          <a:p>
            <a:pPr algn="ctr">
              <a:defRPr>
                <a:solidFill>
                  <a:srgbClr val="FFFFFF"/>
                </a:solidFill>
                <a:latin typeface="+mn-lt"/>
                <a:ea typeface="+mn-ea"/>
                <a:cs typeface="+mn-cs"/>
                <a:sym typeface="Calibri"/>
              </a:defRPr>
            </a:pPr>
          </a:p>
        </p:txBody>
      </p:sp>
      <p:sp>
        <p:nvSpPr>
          <p:cNvPr id="108" name="Texte niveau 1…"/>
          <p:cNvSpPr txBox="1"/>
          <p:nvPr>
            <p:ph type="body" sz="half" idx="1"/>
          </p:nvPr>
        </p:nvSpPr>
        <p:spPr>
          <a:xfrm>
            <a:off x="5235388" y="636587"/>
            <a:ext cx="3240002" cy="3870327"/>
          </a:xfrm>
          <a:prstGeom prst="rect">
            <a:avLst/>
          </a:prstGeom>
        </p:spPr>
        <p:txBody>
          <a:bodyPr/>
          <a:lstStyle>
            <a:lvl1pPr marL="0" indent="0" algn="ctr">
              <a:lnSpc>
                <a:spcPts val="2800"/>
              </a:lnSpc>
              <a:buSzTx/>
              <a:buFontTx/>
              <a:buNone/>
              <a:defRPr b="1" sz="2200">
                <a:solidFill>
                  <a:srgbClr val="FFFFFF"/>
                </a:solidFill>
              </a:defRPr>
            </a:lvl1pPr>
            <a:lvl2pPr marL="0" indent="0" algn="ctr">
              <a:lnSpc>
                <a:spcPts val="2800"/>
              </a:lnSpc>
              <a:buSzTx/>
              <a:buFontTx/>
              <a:buNone/>
              <a:defRPr b="1" sz="2200">
                <a:solidFill>
                  <a:srgbClr val="FFFFFF"/>
                </a:solidFill>
              </a:defRPr>
            </a:lvl2pPr>
            <a:lvl3pPr marL="0" indent="0" algn="ctr">
              <a:lnSpc>
                <a:spcPts val="2800"/>
              </a:lnSpc>
              <a:buSzTx/>
              <a:buFontTx/>
              <a:buNone/>
              <a:defRPr b="1" sz="2200">
                <a:solidFill>
                  <a:srgbClr val="FFFFFF"/>
                </a:solidFill>
              </a:defRPr>
            </a:lvl3pPr>
            <a:lvl4pPr marL="0" indent="0" algn="ctr">
              <a:lnSpc>
                <a:spcPts val="2800"/>
              </a:lnSpc>
              <a:buSzTx/>
              <a:buFontTx/>
              <a:buNone/>
              <a:defRPr b="1" sz="2200">
                <a:solidFill>
                  <a:srgbClr val="FFFFFF"/>
                </a:solidFill>
              </a:defRPr>
            </a:lvl4pPr>
            <a:lvl5pPr marL="0" indent="0" algn="ctr">
              <a:lnSpc>
                <a:spcPts val="2800"/>
              </a:lnSpc>
              <a:buSzTx/>
              <a:buFontTx/>
              <a:buNone/>
              <a:defRPr b="1" sz="2200">
                <a:solidFill>
                  <a:srgbClr val="FFFFFF"/>
                </a:solidFill>
              </a:defRPr>
            </a:lvl5pPr>
          </a:lstStyle>
          <a:p>
            <a:pPr/>
            <a:r>
              <a:t>Texte niveau 1</a:t>
            </a:r>
          </a:p>
          <a:p>
            <a:pPr lvl="1"/>
            <a:r>
              <a:t>Texte niveau 2</a:t>
            </a:r>
          </a:p>
          <a:p>
            <a:pPr lvl="2"/>
            <a:r>
              <a:t>Texte niveau 3</a:t>
            </a:r>
          </a:p>
          <a:p>
            <a:pPr lvl="3"/>
            <a:r>
              <a:t>Texte niveau 4</a:t>
            </a:r>
          </a:p>
          <a:p>
            <a:pPr lvl="4"/>
            <a:r>
              <a:t>Texte niveau 5</a:t>
            </a:r>
          </a:p>
        </p:txBody>
      </p:sp>
      <p:sp>
        <p:nvSpPr>
          <p:cNvPr id="109" name="Espace réservé pour une image  24"/>
          <p:cNvSpPr/>
          <p:nvPr>
            <p:ph type="pic" idx="21"/>
          </p:nvPr>
        </p:nvSpPr>
        <p:spPr>
          <a:xfrm>
            <a:off x="-5226" y="0"/>
            <a:ext cx="4572003" cy="5143500"/>
          </a:xfrm>
          <a:prstGeom prst="rect">
            <a:avLst/>
          </a:prstGeom>
        </p:spPr>
        <p:txBody>
          <a:bodyPr lIns="91439" tIns="45719" rIns="91439" bIns="45719" anchor="t">
            <a:noAutofit/>
          </a:bodyPr>
          <a:lstStyle/>
          <a:p>
            <a:pPr/>
          </a:p>
        </p:txBody>
      </p:sp>
      <p:sp>
        <p:nvSpPr>
          <p:cNvPr id="110" name="Connecteur droit 10"/>
          <p:cNvSpPr/>
          <p:nvPr/>
        </p:nvSpPr>
        <p:spPr>
          <a:xfrm>
            <a:off x="287999" y="359999"/>
            <a:ext cx="8569571" cy="2"/>
          </a:xfrm>
          <a:prstGeom prst="line">
            <a:avLst/>
          </a:prstGeom>
          <a:ln w="3175">
            <a:solidFill>
              <a:srgbClr val="000000"/>
            </a:solidFill>
            <a:miter/>
          </a:ln>
        </p:spPr>
        <p:txBody>
          <a:bodyPr lIns="45718" tIns="45718" rIns="45718" bIns="45718"/>
          <a:lstStyle/>
          <a:p>
            <a:pPr/>
          </a:p>
        </p:txBody>
      </p:sp>
      <p:sp>
        <p:nvSpPr>
          <p:cNvPr id="111"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Deux images V1 ">
    <p:bg>
      <p:bgPr>
        <a:solidFill>
          <a:srgbClr val="FFFFFF"/>
        </a:solidFill>
      </p:bgPr>
    </p:bg>
    <p:spTree>
      <p:nvGrpSpPr>
        <p:cNvPr id="1" name=""/>
        <p:cNvGrpSpPr/>
        <p:nvPr/>
      </p:nvGrpSpPr>
      <p:grpSpPr>
        <a:xfrm>
          <a:off x="0" y="0"/>
          <a:ext cx="0" cy="0"/>
          <a:chOff x="0" y="0"/>
          <a:chExt cx="0" cy="0"/>
        </a:xfrm>
      </p:grpSpPr>
      <p:sp>
        <p:nvSpPr>
          <p:cNvPr id="118" name="Espace réservé pour une image  24"/>
          <p:cNvSpPr/>
          <p:nvPr>
            <p:ph type="pic" sz="quarter" idx="21"/>
          </p:nvPr>
        </p:nvSpPr>
        <p:spPr>
          <a:xfrm>
            <a:off x="5659728" y="898549"/>
            <a:ext cx="2412003" cy="3344401"/>
          </a:xfrm>
          <a:prstGeom prst="rect">
            <a:avLst/>
          </a:prstGeom>
        </p:spPr>
        <p:txBody>
          <a:bodyPr lIns="91439" tIns="45719" rIns="91439" bIns="45719" anchor="t">
            <a:noAutofit/>
          </a:bodyPr>
          <a:lstStyle/>
          <a:p>
            <a:pPr/>
          </a:p>
        </p:txBody>
      </p:sp>
      <p:sp>
        <p:nvSpPr>
          <p:cNvPr id="119" name="Espace réservé pour une image  24"/>
          <p:cNvSpPr/>
          <p:nvPr>
            <p:ph type="pic" idx="22"/>
          </p:nvPr>
        </p:nvSpPr>
        <p:spPr>
          <a:xfrm>
            <a:off x="0" y="0"/>
            <a:ext cx="4572000" cy="5143500"/>
          </a:xfrm>
          <a:prstGeom prst="rect">
            <a:avLst/>
          </a:prstGeom>
        </p:spPr>
        <p:txBody>
          <a:bodyPr lIns="91439" tIns="45719" rIns="91439" bIns="45719" anchor="t">
            <a:noAutofit/>
          </a:bodyPr>
          <a:lstStyle/>
          <a:p>
            <a:pPr/>
          </a:p>
        </p:txBody>
      </p:sp>
      <p:sp>
        <p:nvSpPr>
          <p:cNvPr id="120"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Deux images V2">
    <p:bg>
      <p:bgPr>
        <a:solidFill>
          <a:srgbClr val="FFFFFF"/>
        </a:solidFill>
      </p:bgPr>
    </p:bg>
    <p:spTree>
      <p:nvGrpSpPr>
        <p:cNvPr id="1" name=""/>
        <p:cNvGrpSpPr/>
        <p:nvPr/>
      </p:nvGrpSpPr>
      <p:grpSpPr>
        <a:xfrm>
          <a:off x="0" y="0"/>
          <a:ext cx="0" cy="0"/>
          <a:chOff x="0" y="0"/>
          <a:chExt cx="0" cy="0"/>
        </a:xfrm>
      </p:grpSpPr>
      <p:sp>
        <p:nvSpPr>
          <p:cNvPr id="127" name="Espace réservé pour une image  24"/>
          <p:cNvSpPr/>
          <p:nvPr>
            <p:ph type="pic" sz="quarter" idx="21"/>
          </p:nvPr>
        </p:nvSpPr>
        <p:spPr>
          <a:xfrm>
            <a:off x="1079999" y="898549"/>
            <a:ext cx="2412002" cy="3344401"/>
          </a:xfrm>
          <a:prstGeom prst="rect">
            <a:avLst/>
          </a:prstGeom>
        </p:spPr>
        <p:txBody>
          <a:bodyPr lIns="91439" tIns="45719" rIns="91439" bIns="45719" anchor="t">
            <a:noAutofit/>
          </a:bodyPr>
          <a:lstStyle/>
          <a:p>
            <a:pPr/>
          </a:p>
        </p:txBody>
      </p:sp>
      <p:sp>
        <p:nvSpPr>
          <p:cNvPr id="128" name="Espace réservé pour une image  24"/>
          <p:cNvSpPr/>
          <p:nvPr>
            <p:ph type="pic" idx="22"/>
          </p:nvPr>
        </p:nvSpPr>
        <p:spPr>
          <a:xfrm>
            <a:off x="4564269" y="0"/>
            <a:ext cx="4572002" cy="5143500"/>
          </a:xfrm>
          <a:prstGeom prst="rect">
            <a:avLst/>
          </a:prstGeom>
        </p:spPr>
        <p:txBody>
          <a:bodyPr lIns="91439" tIns="45719" rIns="91439" bIns="45719" anchor="t">
            <a:noAutofit/>
          </a:bodyPr>
          <a:lstStyle/>
          <a:p>
            <a:pPr/>
          </a:p>
        </p:txBody>
      </p:sp>
      <p:sp>
        <p:nvSpPr>
          <p:cNvPr id="129"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Texte fond couleur + contenu liste">
    <p:bg>
      <p:bgPr>
        <a:solidFill>
          <a:srgbClr val="FFFFFF"/>
        </a:solidFill>
      </p:bgPr>
    </p:bg>
    <p:spTree>
      <p:nvGrpSpPr>
        <p:cNvPr id="1" name=""/>
        <p:cNvGrpSpPr/>
        <p:nvPr/>
      </p:nvGrpSpPr>
      <p:grpSpPr>
        <a:xfrm>
          <a:off x="0" y="0"/>
          <a:ext cx="0" cy="0"/>
          <a:chOff x="0" y="0"/>
          <a:chExt cx="0" cy="0"/>
        </a:xfrm>
      </p:grpSpPr>
      <p:sp>
        <p:nvSpPr>
          <p:cNvPr id="136" name="Rectangle 8"/>
          <p:cNvSpPr/>
          <p:nvPr/>
        </p:nvSpPr>
        <p:spPr>
          <a:xfrm>
            <a:off x="0" y="0"/>
            <a:ext cx="4572000" cy="5143499"/>
          </a:xfrm>
          <a:prstGeom prst="rect">
            <a:avLst/>
          </a:prstGeom>
          <a:solidFill>
            <a:srgbClr val="911832"/>
          </a:solidFill>
          <a:ln w="12700">
            <a:miter lim="400000"/>
          </a:ln>
        </p:spPr>
        <p:txBody>
          <a:bodyPr lIns="45718" tIns="45718" rIns="45718" bIns="45718" anchor="ctr"/>
          <a:lstStyle/>
          <a:p>
            <a:pPr algn="ctr">
              <a:defRPr>
                <a:solidFill>
                  <a:srgbClr val="FFFFFF"/>
                </a:solidFill>
                <a:latin typeface="+mn-lt"/>
                <a:ea typeface="+mn-ea"/>
                <a:cs typeface="+mn-cs"/>
                <a:sym typeface="Calibri"/>
              </a:defRPr>
            </a:pPr>
          </a:p>
        </p:txBody>
      </p:sp>
      <p:sp>
        <p:nvSpPr>
          <p:cNvPr id="137" name="Texte niveau 1…"/>
          <p:cNvSpPr txBox="1"/>
          <p:nvPr>
            <p:ph type="body" sz="half" idx="1"/>
          </p:nvPr>
        </p:nvSpPr>
        <p:spPr>
          <a:xfrm>
            <a:off x="663386" y="636587"/>
            <a:ext cx="3240003" cy="3870327"/>
          </a:xfrm>
          <a:prstGeom prst="rect">
            <a:avLst/>
          </a:prstGeom>
        </p:spPr>
        <p:txBody>
          <a:bodyPr/>
          <a:lstStyle>
            <a:lvl1pPr marL="0" indent="0" algn="ctr">
              <a:lnSpc>
                <a:spcPts val="2800"/>
              </a:lnSpc>
              <a:buSzTx/>
              <a:buFontTx/>
              <a:buNone/>
              <a:defRPr b="1" sz="2200">
                <a:solidFill>
                  <a:srgbClr val="FFFFFF"/>
                </a:solidFill>
              </a:defRPr>
            </a:lvl1pPr>
            <a:lvl2pPr marL="0" indent="0" algn="ctr">
              <a:lnSpc>
                <a:spcPts val="2800"/>
              </a:lnSpc>
              <a:buSzTx/>
              <a:buFontTx/>
              <a:buNone/>
              <a:defRPr b="1" sz="2200">
                <a:solidFill>
                  <a:srgbClr val="FFFFFF"/>
                </a:solidFill>
              </a:defRPr>
            </a:lvl2pPr>
            <a:lvl3pPr marL="0" indent="0" algn="ctr">
              <a:lnSpc>
                <a:spcPts val="2800"/>
              </a:lnSpc>
              <a:buSzTx/>
              <a:buFontTx/>
              <a:buNone/>
              <a:defRPr b="1" sz="2200">
                <a:solidFill>
                  <a:srgbClr val="FFFFFF"/>
                </a:solidFill>
              </a:defRPr>
            </a:lvl3pPr>
            <a:lvl4pPr marL="0" indent="0" algn="ctr">
              <a:lnSpc>
                <a:spcPts val="2800"/>
              </a:lnSpc>
              <a:buSzTx/>
              <a:buFontTx/>
              <a:buNone/>
              <a:defRPr b="1" sz="2200">
                <a:solidFill>
                  <a:srgbClr val="FFFFFF"/>
                </a:solidFill>
              </a:defRPr>
            </a:lvl4pPr>
            <a:lvl5pPr marL="0" indent="0" algn="ctr">
              <a:lnSpc>
                <a:spcPts val="2800"/>
              </a:lnSpc>
              <a:buSzTx/>
              <a:buFontTx/>
              <a:buNone/>
              <a:defRPr b="1" sz="2200">
                <a:solidFill>
                  <a:srgbClr val="FFFFFF"/>
                </a:solidFill>
              </a:defRPr>
            </a:lvl5pPr>
          </a:lstStyle>
          <a:p>
            <a:pPr/>
            <a:r>
              <a:t>Texte niveau 1</a:t>
            </a:r>
          </a:p>
          <a:p>
            <a:pPr lvl="1"/>
            <a:r>
              <a:t>Texte niveau 2</a:t>
            </a:r>
          </a:p>
          <a:p>
            <a:pPr lvl="2"/>
            <a:r>
              <a:t>Texte niveau 3</a:t>
            </a:r>
          </a:p>
          <a:p>
            <a:pPr lvl="3"/>
            <a:r>
              <a:t>Texte niveau 4</a:t>
            </a:r>
          </a:p>
          <a:p>
            <a:pPr lvl="4"/>
            <a:r>
              <a:t>Texte niveau 5</a:t>
            </a:r>
          </a:p>
        </p:txBody>
      </p:sp>
      <p:sp>
        <p:nvSpPr>
          <p:cNvPr id="138" name="Espace réservé du texte 18"/>
          <p:cNvSpPr/>
          <p:nvPr>
            <p:ph type="body" sz="half" idx="21" hasCustomPrompt="1"/>
          </p:nvPr>
        </p:nvSpPr>
        <p:spPr>
          <a:xfrm>
            <a:off x="5217457" y="636585"/>
            <a:ext cx="3240002" cy="3870330"/>
          </a:xfrm>
          <a:prstGeom prst="rect">
            <a:avLst/>
          </a:prstGeom>
        </p:spPr>
        <p:txBody>
          <a:bodyPr/>
          <a:lstStyle/>
          <a:p>
            <a:pPr/>
            <a:r>
              <a:t> Insérer texte n°1
 Insérer texte n°2
 Insérer texte n°3</a:t>
            </a:r>
          </a:p>
        </p:txBody>
      </p:sp>
      <p:sp>
        <p:nvSpPr>
          <p:cNvPr id="139" name="Connecteur droit 11"/>
          <p:cNvSpPr/>
          <p:nvPr/>
        </p:nvSpPr>
        <p:spPr>
          <a:xfrm>
            <a:off x="287999" y="359999"/>
            <a:ext cx="8569571" cy="2"/>
          </a:xfrm>
          <a:prstGeom prst="line">
            <a:avLst/>
          </a:prstGeom>
          <a:ln w="3175">
            <a:solidFill>
              <a:srgbClr val="000000"/>
            </a:solidFill>
            <a:miter/>
          </a:ln>
        </p:spPr>
        <p:txBody>
          <a:bodyPr lIns="45718" tIns="45718" rIns="45718" bIns="45718"/>
          <a:lstStyle/>
          <a:p>
            <a:pPr/>
          </a:p>
        </p:txBody>
      </p:sp>
      <p:sp>
        <p:nvSpPr>
          <p:cNvPr id="140" name="Footer Placeholder 4"/>
          <p:cNvSpPr txBox="1"/>
          <p:nvPr/>
        </p:nvSpPr>
        <p:spPr>
          <a:xfrm>
            <a:off x="1079999" y="137930"/>
            <a:ext cx="172595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700">
                <a:latin typeface="Lucida Sans Normal"/>
                <a:ea typeface="Lucida Sans Normal"/>
                <a:cs typeface="Lucida Sans Normal"/>
                <a:sym typeface="Lucida Sans Normal"/>
              </a:defRPr>
            </a:lvl1pPr>
          </a:lstStyle>
          <a:p>
            <a:pPr/>
            <a:r>
              <a:t>UNIVERSITÉ DE PARIS</a:t>
            </a:r>
          </a:p>
        </p:txBody>
      </p:sp>
      <p:pic>
        <p:nvPicPr>
          <p:cNvPr id="141" name="Image 13" descr="Image 13"/>
          <p:cNvPicPr>
            <a:picLocks noChangeAspect="1"/>
          </p:cNvPicPr>
          <p:nvPr/>
        </p:nvPicPr>
        <p:blipFill>
          <a:blip r:embed="rId2">
            <a:extLst/>
          </a:blip>
          <a:stretch>
            <a:fillRect/>
          </a:stretch>
        </p:blipFill>
        <p:spPr>
          <a:xfrm>
            <a:off x="288000" y="72000"/>
            <a:ext cx="221087" cy="216000"/>
          </a:xfrm>
          <a:prstGeom prst="rect">
            <a:avLst/>
          </a:prstGeom>
          <a:ln w="12700">
            <a:miter lim="400000"/>
          </a:ln>
        </p:spPr>
      </p:pic>
      <p:sp>
        <p:nvSpPr>
          <p:cNvPr id="142"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Image + texte fond couleur corail">
    <p:bg>
      <p:bgPr>
        <a:solidFill>
          <a:srgbClr val="FFFFFF"/>
        </a:solidFill>
      </p:bgPr>
    </p:bg>
    <p:spTree>
      <p:nvGrpSpPr>
        <p:cNvPr id="1" name=""/>
        <p:cNvGrpSpPr/>
        <p:nvPr/>
      </p:nvGrpSpPr>
      <p:grpSpPr>
        <a:xfrm>
          <a:off x="0" y="0"/>
          <a:ext cx="0" cy="0"/>
          <a:chOff x="0" y="0"/>
          <a:chExt cx="0" cy="0"/>
        </a:xfrm>
      </p:grpSpPr>
      <p:sp>
        <p:nvSpPr>
          <p:cNvPr id="149" name="Rectangle 2"/>
          <p:cNvSpPr/>
          <p:nvPr/>
        </p:nvSpPr>
        <p:spPr>
          <a:xfrm>
            <a:off x="4572000" y="0"/>
            <a:ext cx="4572000" cy="5143499"/>
          </a:xfrm>
          <a:prstGeom prst="rect">
            <a:avLst/>
          </a:prstGeom>
          <a:solidFill>
            <a:srgbClr val="FF6049"/>
          </a:solidFill>
          <a:ln w="12700">
            <a:miter lim="400000"/>
          </a:ln>
        </p:spPr>
        <p:txBody>
          <a:bodyPr lIns="45718" tIns="45718" rIns="45718" bIns="45718" anchor="ctr"/>
          <a:lstStyle/>
          <a:p>
            <a:pPr algn="ctr">
              <a:defRPr>
                <a:solidFill>
                  <a:srgbClr val="FFFFFF"/>
                </a:solidFill>
                <a:latin typeface="+mn-lt"/>
                <a:ea typeface="+mn-ea"/>
                <a:cs typeface="+mn-cs"/>
                <a:sym typeface="Calibri"/>
              </a:defRPr>
            </a:pPr>
          </a:p>
        </p:txBody>
      </p:sp>
      <p:sp>
        <p:nvSpPr>
          <p:cNvPr id="150" name="Texte niveau 1…"/>
          <p:cNvSpPr txBox="1"/>
          <p:nvPr>
            <p:ph type="body" sz="half" idx="1"/>
          </p:nvPr>
        </p:nvSpPr>
        <p:spPr>
          <a:xfrm>
            <a:off x="5235388" y="636587"/>
            <a:ext cx="3240002" cy="3870327"/>
          </a:xfrm>
          <a:prstGeom prst="rect">
            <a:avLst/>
          </a:prstGeom>
        </p:spPr>
        <p:txBody>
          <a:bodyPr/>
          <a:lstStyle>
            <a:lvl1pPr marL="0" indent="0" algn="ctr">
              <a:lnSpc>
                <a:spcPts val="2800"/>
              </a:lnSpc>
              <a:buSzTx/>
              <a:buFontTx/>
              <a:buNone/>
              <a:defRPr b="1" sz="2200">
                <a:solidFill>
                  <a:srgbClr val="FFFFFF"/>
                </a:solidFill>
              </a:defRPr>
            </a:lvl1pPr>
            <a:lvl2pPr marL="0" indent="0" algn="ctr">
              <a:lnSpc>
                <a:spcPts val="2800"/>
              </a:lnSpc>
              <a:buSzTx/>
              <a:buFontTx/>
              <a:buNone/>
              <a:defRPr b="1" sz="2200">
                <a:solidFill>
                  <a:srgbClr val="FFFFFF"/>
                </a:solidFill>
              </a:defRPr>
            </a:lvl2pPr>
            <a:lvl3pPr marL="0" indent="0" algn="ctr">
              <a:lnSpc>
                <a:spcPts val="2800"/>
              </a:lnSpc>
              <a:buSzTx/>
              <a:buFontTx/>
              <a:buNone/>
              <a:defRPr b="1" sz="2200">
                <a:solidFill>
                  <a:srgbClr val="FFFFFF"/>
                </a:solidFill>
              </a:defRPr>
            </a:lvl3pPr>
            <a:lvl4pPr marL="0" indent="0" algn="ctr">
              <a:lnSpc>
                <a:spcPts val="2800"/>
              </a:lnSpc>
              <a:buSzTx/>
              <a:buFontTx/>
              <a:buNone/>
              <a:defRPr b="1" sz="2200">
                <a:solidFill>
                  <a:srgbClr val="FFFFFF"/>
                </a:solidFill>
              </a:defRPr>
            </a:lvl4pPr>
            <a:lvl5pPr marL="0" indent="0" algn="ctr">
              <a:lnSpc>
                <a:spcPts val="2800"/>
              </a:lnSpc>
              <a:buSzTx/>
              <a:buFontTx/>
              <a:buNone/>
              <a:defRPr b="1" sz="2200">
                <a:solidFill>
                  <a:srgbClr val="FFFFFF"/>
                </a:solidFill>
              </a:defRPr>
            </a:lvl5pPr>
          </a:lstStyle>
          <a:p>
            <a:pPr/>
            <a:r>
              <a:t>Texte niveau 1</a:t>
            </a:r>
          </a:p>
          <a:p>
            <a:pPr lvl="1"/>
            <a:r>
              <a:t>Texte niveau 2</a:t>
            </a:r>
          </a:p>
          <a:p>
            <a:pPr lvl="2"/>
            <a:r>
              <a:t>Texte niveau 3</a:t>
            </a:r>
          </a:p>
          <a:p>
            <a:pPr lvl="3"/>
            <a:r>
              <a:t>Texte niveau 4</a:t>
            </a:r>
          </a:p>
          <a:p>
            <a:pPr lvl="4"/>
            <a:r>
              <a:t>Texte niveau 5</a:t>
            </a:r>
          </a:p>
        </p:txBody>
      </p:sp>
      <p:sp>
        <p:nvSpPr>
          <p:cNvPr id="151" name="Espace réservé du texte 18"/>
          <p:cNvSpPr/>
          <p:nvPr>
            <p:ph type="body" sz="half" idx="21" hasCustomPrompt="1"/>
          </p:nvPr>
        </p:nvSpPr>
        <p:spPr>
          <a:xfrm>
            <a:off x="645456" y="636585"/>
            <a:ext cx="3240004" cy="3870330"/>
          </a:xfrm>
          <a:prstGeom prst="rect">
            <a:avLst/>
          </a:prstGeom>
        </p:spPr>
        <p:txBody>
          <a:bodyPr/>
          <a:lstStyle/>
          <a:p>
            <a:pPr/>
            <a:r>
              <a:t> Insérer texte n°1
 Insérer texte n°2
 Insérer texte n°3</a:t>
            </a:r>
          </a:p>
        </p:txBody>
      </p:sp>
      <p:sp>
        <p:nvSpPr>
          <p:cNvPr id="152" name="Connecteur droit 6"/>
          <p:cNvSpPr/>
          <p:nvPr/>
        </p:nvSpPr>
        <p:spPr>
          <a:xfrm>
            <a:off x="287999" y="359999"/>
            <a:ext cx="8569571" cy="2"/>
          </a:xfrm>
          <a:prstGeom prst="line">
            <a:avLst/>
          </a:prstGeom>
          <a:ln w="3175">
            <a:solidFill>
              <a:srgbClr val="000000"/>
            </a:solidFill>
            <a:miter/>
          </a:ln>
        </p:spPr>
        <p:txBody>
          <a:bodyPr lIns="45718" tIns="45718" rIns="45718" bIns="45718"/>
          <a:lstStyle/>
          <a:p>
            <a:pPr/>
          </a:p>
        </p:txBody>
      </p:sp>
      <p:sp>
        <p:nvSpPr>
          <p:cNvPr id="153"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UniversiteParis — Image pleine page">
    <p:bg>
      <p:bgPr>
        <a:solidFill>
          <a:srgbClr val="FFFFFF"/>
        </a:solidFill>
      </p:bgPr>
    </p:bg>
    <p:spTree>
      <p:nvGrpSpPr>
        <p:cNvPr id="1" name=""/>
        <p:cNvGrpSpPr/>
        <p:nvPr/>
      </p:nvGrpSpPr>
      <p:grpSpPr>
        <a:xfrm>
          <a:off x="0" y="0"/>
          <a:ext cx="0" cy="0"/>
          <a:chOff x="0" y="0"/>
          <a:chExt cx="0" cy="0"/>
        </a:xfrm>
      </p:grpSpPr>
      <p:sp>
        <p:nvSpPr>
          <p:cNvPr id="160" name="Espace réservé pour une image  24"/>
          <p:cNvSpPr/>
          <p:nvPr>
            <p:ph type="pic" idx="21"/>
          </p:nvPr>
        </p:nvSpPr>
        <p:spPr>
          <a:xfrm>
            <a:off x="0" y="0"/>
            <a:ext cx="9136272" cy="5143500"/>
          </a:xfrm>
          <a:prstGeom prst="rect">
            <a:avLst/>
          </a:prstGeom>
        </p:spPr>
        <p:txBody>
          <a:bodyPr lIns="91439" tIns="45719" rIns="91439" bIns="45719" anchor="t">
            <a:noAutofit/>
          </a:bodyPr>
          <a:lstStyle/>
          <a:p>
            <a:pPr/>
          </a:p>
        </p:txBody>
      </p:sp>
      <p:sp>
        <p:nvSpPr>
          <p:cNvPr id="161"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DEE6F3"/>
        </a:solidFill>
      </p:bgPr>
    </p:bg>
    <p:spTree>
      <p:nvGrpSpPr>
        <p:cNvPr id="1" name=""/>
        <p:cNvGrpSpPr/>
        <p:nvPr/>
      </p:nvGrpSpPr>
      <p:grpSpPr>
        <a:xfrm>
          <a:off x="0" y="0"/>
          <a:ext cx="0" cy="0"/>
          <a:chOff x="0" y="0"/>
          <a:chExt cx="0" cy="0"/>
        </a:xfrm>
      </p:grpSpPr>
      <p:sp>
        <p:nvSpPr>
          <p:cNvPr id="2" name="Connecteur droit 7"/>
          <p:cNvSpPr/>
          <p:nvPr/>
        </p:nvSpPr>
        <p:spPr>
          <a:xfrm>
            <a:off x="287999" y="359999"/>
            <a:ext cx="8569571" cy="2"/>
          </a:xfrm>
          <a:prstGeom prst="line">
            <a:avLst/>
          </a:prstGeom>
          <a:ln w="3175">
            <a:solidFill>
              <a:srgbClr val="000000"/>
            </a:solidFill>
            <a:miter/>
          </a:ln>
        </p:spPr>
        <p:txBody>
          <a:bodyPr lIns="45718" tIns="45718" rIns="45718" bIns="45718"/>
          <a:lstStyle/>
          <a:p>
            <a:pPr/>
          </a:p>
        </p:txBody>
      </p:sp>
      <p:pic>
        <p:nvPicPr>
          <p:cNvPr id="3" name="Image 8" descr="Image 8"/>
          <p:cNvPicPr>
            <a:picLocks noChangeAspect="1"/>
          </p:cNvPicPr>
          <p:nvPr/>
        </p:nvPicPr>
        <p:blipFill>
          <a:blip r:embed="rId2">
            <a:extLst/>
          </a:blip>
          <a:stretch>
            <a:fillRect/>
          </a:stretch>
        </p:blipFill>
        <p:spPr>
          <a:xfrm>
            <a:off x="288000" y="72000"/>
            <a:ext cx="221087" cy="216000"/>
          </a:xfrm>
          <a:prstGeom prst="rect">
            <a:avLst/>
          </a:prstGeom>
          <a:ln w="12700">
            <a:miter lim="400000"/>
          </a:ln>
        </p:spPr>
      </p:pic>
      <p:sp>
        <p:nvSpPr>
          <p:cNvPr id="4" name="Footer Placeholder 4"/>
          <p:cNvSpPr txBox="1"/>
          <p:nvPr/>
        </p:nvSpPr>
        <p:spPr>
          <a:xfrm>
            <a:off x="1079999" y="137930"/>
            <a:ext cx="172595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700">
                <a:latin typeface="Lucida Sans Normal"/>
                <a:ea typeface="Lucida Sans Normal"/>
                <a:cs typeface="Lucida Sans Normal"/>
                <a:sym typeface="Lucida Sans Normal"/>
              </a:defRPr>
            </a:lvl1pPr>
          </a:lstStyle>
          <a:p>
            <a:pPr/>
            <a:r>
              <a:t>UNIVERSITÉ PARIS CITÉ</a:t>
            </a:r>
          </a:p>
        </p:txBody>
      </p:sp>
      <p:sp>
        <p:nvSpPr>
          <p:cNvPr id="5" name="Texte niveau 1…"/>
          <p:cNvSpPr txBox="1"/>
          <p:nvPr>
            <p:ph type="body" idx="1" hasCustomPrompt="1"/>
          </p:nvPr>
        </p:nvSpPr>
        <p:spPr>
          <a:xfrm>
            <a:off x="1079500" y="1079999"/>
            <a:ext cx="7778750" cy="3344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p>
            <a:pPr/>
            <a:r>
              <a:t> Insérer texte n°1</a:t>
            </a:r>
          </a:p>
          <a:p>
            <a:pPr lvl="1"/>
            <a:r>
              <a:t/>
            </a:r>
          </a:p>
          <a:p>
            <a:pPr lvl="2"/>
            <a:r>
              <a:t/>
            </a:r>
          </a:p>
          <a:p>
            <a:pPr lvl="3"/>
            <a:r>
              <a:t/>
            </a:r>
          </a:p>
          <a:p>
            <a:pPr lvl="4"/>
            <a:r>
              <a:t/>
            </a:r>
          </a:p>
        </p:txBody>
      </p:sp>
      <p:sp>
        <p:nvSpPr>
          <p:cNvPr id="6" name="Texte du titre"/>
          <p:cNvSpPr txBox="1"/>
          <p:nvPr>
            <p:ph type="title"/>
          </p:nvPr>
        </p:nvSpPr>
        <p:spPr>
          <a:xfrm>
            <a:off x="1370012" y="1028700"/>
            <a:ext cx="7315201" cy="348854"/>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r>
              <a:t>Texte du titre</a:t>
            </a:r>
          </a:p>
        </p:txBody>
      </p:sp>
      <p:sp>
        <p:nvSpPr>
          <p:cNvPr id="7" name="Numéro de diapositive"/>
          <p:cNvSpPr txBox="1"/>
          <p:nvPr>
            <p:ph type="sldNum" sz="quarter" idx="2"/>
          </p:nvPr>
        </p:nvSpPr>
        <p:spPr>
          <a:xfrm>
            <a:off x="8728999" y="137931"/>
            <a:ext cx="127001" cy="127001"/>
          </a:xfrm>
          <a:prstGeom prst="rect">
            <a:avLst/>
          </a:prstGeom>
          <a:ln w="12700">
            <a:miter lim="400000"/>
          </a:ln>
        </p:spPr>
        <p:txBody>
          <a:bodyPr wrap="none" lIns="0" tIns="0" rIns="0" bIns="0" anchor="ctr">
            <a:spAutoFit/>
          </a:bodyPr>
          <a:lstStyle>
            <a:lvl1pPr algn="r">
              <a:defRPr b="1" sz="700">
                <a:latin typeface="Lucida Sans Normal"/>
                <a:ea typeface="Lucida Sans Normal"/>
                <a:cs typeface="Lucida Sans Normal"/>
                <a:sym typeface="Lucida Sans Norma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Lst>
  <p:transition xmlns:p14="http://schemas.microsoft.com/office/powerpoint/2010/main" spd="med" advClick="1"/>
  <p:txStyles>
    <p:titleStyle>
      <a:lvl1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1pPr>
      <a:lvl2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2pPr>
      <a:lvl3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3pPr>
      <a:lvl4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4pPr>
      <a:lvl5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5pPr>
      <a:lvl6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6pPr>
      <a:lvl7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7pPr>
      <a:lvl8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8pPr>
      <a:lvl9pPr marL="0" marR="0" indent="0" algn="l" defTabSz="6858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Lucida Sans"/>
          <a:ea typeface="Lucida Sans"/>
          <a:cs typeface="Lucida Sans"/>
          <a:sym typeface="Lucida Sans"/>
        </a:defRPr>
      </a:lvl9pPr>
    </p:titleStyle>
    <p:bodyStyle>
      <a:lvl1pPr marL="171450" marR="0" indent="-171450" algn="l" defTabSz="685800" rtl="0" latinLnBrk="0">
        <a:lnSpc>
          <a:spcPct val="90000"/>
        </a:lnSpc>
        <a:spcBef>
          <a:spcPts val="700"/>
        </a:spcBef>
        <a:spcAft>
          <a:spcPts val="0"/>
        </a:spcAft>
        <a:buClrTx/>
        <a:buSzPct val="100000"/>
        <a:buFont typeface="Symbol"/>
        <a:buChar char="¾"/>
        <a:tabLst/>
        <a:defRPr b="0" baseline="0" cap="none" i="0" spc="0" strike="noStrike" sz="1200" u="none">
          <a:solidFill>
            <a:srgbClr val="000000"/>
          </a:solidFill>
          <a:uFillTx/>
          <a:latin typeface="Lucida Sans"/>
          <a:ea typeface="Lucida Sans"/>
          <a:cs typeface="Lucida Sans"/>
          <a:sym typeface="Lucida Sans"/>
        </a:defRPr>
      </a:lvl1pPr>
      <a:lvl2pPr marL="457200" marR="0" indent="-114300"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2pPr>
      <a:lvl3pPr marL="822960" marR="0" indent="-137159"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3pPr>
      <a:lvl4pPr marL="1186960" marR="0" indent="-158260"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4pPr>
      <a:lvl5pPr marL="1529860" marR="0" indent="-158260"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5pPr>
      <a:lvl6pPr marL="1872761" marR="0" indent="-158261"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6pPr>
      <a:lvl7pPr marL="2215661" marR="0" indent="-158261"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7pPr>
      <a:lvl8pPr marL="2558561" marR="0" indent="-158261"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8pPr>
      <a:lvl9pPr marL="2901461" marR="0" indent="-158261" algn="l" defTabSz="685800" rtl="0" latinLnBrk="0">
        <a:lnSpc>
          <a:spcPct val="90000"/>
        </a:lnSpc>
        <a:spcBef>
          <a:spcPts val="700"/>
        </a:spcBef>
        <a:spcAft>
          <a:spcPts val="0"/>
        </a:spcAft>
        <a:buClrTx/>
        <a:buSzPct val="100000"/>
        <a:buFont typeface="Symbol"/>
        <a:buChar char="·"/>
        <a:tabLst/>
        <a:defRPr b="0" baseline="0" cap="none" i="0" spc="0" strike="noStrike" sz="1200" u="none">
          <a:solidFill>
            <a:srgbClr val="000000"/>
          </a:solidFill>
          <a:uFillTx/>
          <a:latin typeface="Lucida Sans"/>
          <a:ea typeface="Lucida Sans"/>
          <a:cs typeface="Lucida Sans"/>
          <a:sym typeface="Lucida Sans"/>
        </a:defRPr>
      </a:lvl9pPr>
    </p:bodyStyle>
    <p:otherStyle>
      <a:lvl1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1pPr>
      <a:lvl2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2pPr>
      <a:lvl3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3pPr>
      <a:lvl4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4pPr>
      <a:lvl5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5pPr>
      <a:lvl6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6pPr>
      <a:lvl7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7pPr>
      <a:lvl8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8pPr>
      <a:lvl9pPr marL="0" marR="0" indent="0" algn="r" defTabSz="685800" rtl="0" latinLnBrk="0">
        <a:lnSpc>
          <a:spcPct val="100000"/>
        </a:lnSpc>
        <a:spcBef>
          <a:spcPts val="0"/>
        </a:spcBef>
        <a:spcAft>
          <a:spcPts val="0"/>
        </a:spcAft>
        <a:buClrTx/>
        <a:buSzTx/>
        <a:buFontTx/>
        <a:buNone/>
        <a:tabLst/>
        <a:defRPr b="1" baseline="0" cap="none" i="0" spc="0" strike="noStrike" sz="700" u="none">
          <a:solidFill>
            <a:schemeClr val="tx1"/>
          </a:solidFill>
          <a:uFillTx/>
          <a:latin typeface="+mn-lt"/>
          <a:ea typeface="+mn-ea"/>
          <a:cs typeface="+mn-cs"/>
          <a:sym typeface="Lucida Sans Norm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png"/><Relationship Id="rId3" Type="http://schemas.openxmlformats.org/officeDocument/2006/relationships/image" Target="../media/image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png"/><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6.png"/><Relationship Id="rId3" Type="http://schemas.openxmlformats.org/officeDocument/2006/relationships/image" Target="../media/image17.png"/><Relationship Id="rId4" Type="http://schemas.openxmlformats.org/officeDocument/2006/relationships/image" Target="../media/image18.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9.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gif"/></Relationships>

</file>

<file path=ppt/slides/_rels/slide1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0.png"/><Relationship Id="rId3" Type="http://schemas.openxmlformats.org/officeDocument/2006/relationships/image" Target="../media/image21.png"/><Relationship Id="rId4" Type="http://schemas.openxmlformats.org/officeDocument/2006/relationships/image" Target="../media/image22.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3.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0" name="Titre 2"/>
          <p:cNvSpPr txBox="1"/>
          <p:nvPr>
            <p:ph type="ctrTitle"/>
          </p:nvPr>
        </p:nvSpPr>
        <p:spPr>
          <a:xfrm>
            <a:off x="970269" y="2215458"/>
            <a:ext cx="6412860" cy="1998304"/>
          </a:xfrm>
          <a:prstGeom prst="rect">
            <a:avLst/>
          </a:prstGeom>
        </p:spPr>
        <p:txBody>
          <a:bodyPr/>
          <a:lstStyle/>
          <a:p>
            <a:pPr>
              <a:defRPr b="1" sz="6000"/>
            </a:pPr>
            <a:r>
              <a:t>Bilan d’activités</a:t>
            </a:r>
            <a:br/>
            <a:r>
              <a:rPr b="0" sz="3600"/>
              <a:t>2021</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3" name="Titre 3"/>
          <p:cNvSpPr txBox="1"/>
          <p:nvPr>
            <p:ph type="title"/>
          </p:nvPr>
        </p:nvSpPr>
        <p:spPr>
          <a:xfrm>
            <a:off x="580467" y="602689"/>
            <a:ext cx="7776000" cy="465203"/>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TEMPS FORTS DE LA VIE INSTITUTIONNELLE</a:t>
            </a:r>
          </a:p>
        </p:txBody>
      </p:sp>
      <p:sp>
        <p:nvSpPr>
          <p:cNvPr id="174" name="Titre 3"/>
          <p:cNvSpPr txBox="1"/>
          <p:nvPr/>
        </p:nvSpPr>
        <p:spPr>
          <a:xfrm>
            <a:off x="481630" y="752681"/>
            <a:ext cx="3409644" cy="241935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171450" indent="-171450">
              <a:lnSpc>
                <a:spcPct val="90000"/>
              </a:lnSpc>
              <a:buSzPct val="100000"/>
              <a:buFont typeface="Arial"/>
              <a:buChar char="•"/>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r>
              <a:t>Validation du Document d’orientations stratégiques par le CA</a:t>
            </a:r>
            <a:endParaRPr sz="4400">
              <a:latin typeface="Lucida Sans"/>
              <a:ea typeface="Lucida Sans"/>
              <a:cs typeface="Lucida Sans"/>
              <a:sym typeface="Lucida Sans"/>
            </a:endParaRPr>
          </a:p>
          <a:p>
            <a:pPr>
              <a:lnSpc>
                <a:spcPct val="90000"/>
              </a:lnSpc>
              <a:defRPr b="1" sz="1200">
                <a:latin typeface="Lucida Grande"/>
                <a:ea typeface="Lucida Grande"/>
                <a:cs typeface="Lucida Grande"/>
                <a:sym typeface="Lucida Grande"/>
              </a:defRPr>
            </a:pPr>
          </a:p>
          <a:p>
            <a:pPr>
              <a:lnSpc>
                <a:spcPct val="90000"/>
              </a:lnSpc>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r>
              <a:t>Signature de la convention avec le CNRS</a:t>
            </a:r>
            <a:endParaRPr sz="4400">
              <a:latin typeface="Lucida Sans"/>
              <a:ea typeface="Lucida Sans"/>
              <a:cs typeface="Lucida Sans"/>
              <a:sym typeface="Lucida Sans"/>
            </a:endParaRPr>
          </a:p>
          <a:p>
            <a:pPr marL="171450" indent="-171450">
              <a:lnSpc>
                <a:spcPct val="90000"/>
              </a:lnSpc>
              <a:buSzPct val="100000"/>
              <a:buFont typeface="Arial"/>
              <a:buChar char="•"/>
              <a:defRPr b="1" sz="1200">
                <a:latin typeface="Lucida Grande"/>
                <a:ea typeface="Lucida Grande"/>
                <a:cs typeface="Lucida Grande"/>
                <a:sym typeface="Lucida Grande"/>
              </a:defRPr>
            </a:pPr>
          </a:p>
          <a:p>
            <a:pPr>
              <a:lnSpc>
                <a:spcPct val="90000"/>
              </a:lnSpc>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p>
          <a:p>
            <a:pPr marL="171450" indent="-171450">
              <a:lnSpc>
                <a:spcPct val="90000"/>
              </a:lnSpc>
              <a:buSzPct val="100000"/>
              <a:buFont typeface="Arial"/>
              <a:buChar char="•"/>
              <a:defRPr b="1" sz="1200">
                <a:latin typeface="Lucida Grande"/>
                <a:ea typeface="Lucida Grande"/>
                <a:cs typeface="Lucida Grande"/>
                <a:sym typeface="Lucida Grande"/>
              </a:defRPr>
            </a:pPr>
            <a:r>
              <a:t>Convention d’association avec l’Institut Pasteur </a:t>
            </a:r>
          </a:p>
        </p:txBody>
      </p:sp>
      <p:sp>
        <p:nvSpPr>
          <p:cNvPr id="175" name="ZoneTexte 7"/>
          <p:cNvSpPr txBox="1"/>
          <p:nvPr/>
        </p:nvSpPr>
        <p:spPr>
          <a:xfrm>
            <a:off x="4426527" y="1058882"/>
            <a:ext cx="4438998" cy="35204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400">
                <a:solidFill>
                  <a:srgbClr val="4F4849"/>
                </a:solidFill>
                <a:latin typeface="Lucida Grande"/>
                <a:ea typeface="Lucida Grande"/>
                <a:cs typeface="Lucida Grande"/>
                <a:sym typeface="Lucida Grande"/>
              </a:defRPr>
            </a:pPr>
            <a:r>
              <a:t>Partenariat</a:t>
            </a:r>
            <a:br/>
            <a:r>
              <a:t>Université Paris Cité / Institut Pasteur</a:t>
            </a:r>
          </a:p>
          <a:p>
            <a:pPr>
              <a:defRPr b="1" sz="1200">
                <a:latin typeface="Lucida Grande"/>
                <a:ea typeface="Lucida Grande"/>
                <a:cs typeface="Lucida Grande"/>
                <a:sym typeface="Lucida Grande"/>
              </a:defRPr>
            </a:pPr>
          </a:p>
          <a:p>
            <a:pPr>
              <a:defRPr b="1" sz="1100">
                <a:solidFill>
                  <a:srgbClr val="8A1538"/>
                </a:solidFill>
                <a:latin typeface="Lucida Grande"/>
                <a:ea typeface="Lucida Grande"/>
                <a:cs typeface="Lucida Grande"/>
                <a:sym typeface="Lucida Grande"/>
              </a:defRPr>
            </a:pPr>
            <a:r>
              <a:t>L’Institut Pasteur devient « organisme de recherche partenaire » d’Université Paris Cité </a:t>
            </a:r>
          </a:p>
          <a:p>
            <a:pPr>
              <a:defRPr sz="1100">
                <a:solidFill>
                  <a:srgbClr val="8A1538"/>
                </a:solidFill>
                <a:latin typeface="Lucida Grande"/>
                <a:ea typeface="Lucida Grande"/>
                <a:cs typeface="Lucida Grande"/>
                <a:sym typeface="Lucida Grande"/>
              </a:defRPr>
            </a:pPr>
          </a:p>
          <a:p>
            <a:pPr>
              <a:defRPr b="1" sz="1100">
                <a:solidFill>
                  <a:srgbClr val="8A1538"/>
                </a:solidFill>
                <a:latin typeface="Lucida Grande"/>
                <a:ea typeface="Lucida Grande"/>
                <a:cs typeface="Lucida Grande"/>
                <a:sym typeface="Lucida Grande"/>
              </a:defRPr>
            </a:pPr>
            <a:r>
              <a:t>Une gouvernance équilibrée</a:t>
            </a:r>
            <a:r>
              <a:rPr b="0"/>
              <a:t>, avec la présence des présidents dans les conseils d’administration des deux institutions et une représentation réciproque dans le sénat académique d’Université Paris Cité et de l’Assemblée des 100 de la Fondation Institut Pasteur. </a:t>
            </a:r>
          </a:p>
          <a:p>
            <a:pPr>
              <a:defRPr b="1" sz="1100">
                <a:solidFill>
                  <a:srgbClr val="8A1538"/>
                </a:solidFill>
                <a:latin typeface="Lucida Grande"/>
                <a:ea typeface="Lucida Grande"/>
                <a:cs typeface="Lucida Grande"/>
                <a:sym typeface="Lucida Grande"/>
              </a:defRPr>
            </a:pPr>
          </a:p>
          <a:p>
            <a:pPr>
              <a:defRPr b="1" sz="1100">
                <a:solidFill>
                  <a:srgbClr val="8A1538"/>
                </a:solidFill>
                <a:latin typeface="Lucida Grande"/>
                <a:ea typeface="Lucida Grande"/>
                <a:cs typeface="Lucida Grande"/>
                <a:sym typeface="Lucida Grande"/>
              </a:defRPr>
            </a:pPr>
            <a:r>
              <a:t>Une stratégie scientifique partagée</a:t>
            </a:r>
          </a:p>
          <a:p>
            <a:pPr>
              <a:defRPr b="1" sz="1100">
                <a:solidFill>
                  <a:srgbClr val="8A1538"/>
                </a:solidFill>
                <a:latin typeface="Lucida Grande"/>
                <a:ea typeface="Lucida Grande"/>
                <a:cs typeface="Lucida Grande"/>
                <a:sym typeface="Lucida Grande"/>
              </a:defRPr>
            </a:pPr>
          </a:p>
          <a:p>
            <a:pPr>
              <a:defRPr b="1" sz="1100">
                <a:solidFill>
                  <a:srgbClr val="8A1538"/>
                </a:solidFill>
                <a:latin typeface="Lucida Grande"/>
                <a:ea typeface="Lucida Grande"/>
                <a:cs typeface="Lucida Grande"/>
                <a:sym typeface="Lucida Grande"/>
              </a:defRPr>
            </a:pPr>
            <a:r>
              <a:t>Renforcement et co-développement des thématiques de recherche communes notamment dans le domaine des maladies infectieuses.</a:t>
            </a:r>
          </a:p>
          <a:p>
            <a:pPr>
              <a:defRPr b="1" sz="1100">
                <a:solidFill>
                  <a:srgbClr val="8A1538"/>
                </a:solidFill>
                <a:latin typeface="Lucida Grande"/>
                <a:ea typeface="Lucida Grande"/>
                <a:cs typeface="Lucida Grande"/>
                <a:sym typeface="Lucida Grande"/>
              </a:defRPr>
            </a:pPr>
          </a:p>
          <a:p>
            <a:pPr>
              <a:defRPr b="1" sz="1100">
                <a:solidFill>
                  <a:srgbClr val="8A1538"/>
                </a:solidFill>
                <a:latin typeface="Lucida Grande"/>
                <a:ea typeface="Lucida Grande"/>
                <a:cs typeface="Lucida Grande"/>
                <a:sym typeface="Lucida Grande"/>
              </a:defRPr>
            </a:pPr>
            <a:r>
              <a:t>Une grande ambition de rayonnement au niveau international.</a:t>
            </a:r>
          </a:p>
        </p:txBody>
      </p:sp>
      <p:sp>
        <p:nvSpPr>
          <p:cNvPr id="176" name="Connecteur droit 8"/>
          <p:cNvSpPr/>
          <p:nvPr/>
        </p:nvSpPr>
        <p:spPr>
          <a:xfrm flipV="1">
            <a:off x="4158900" y="1119412"/>
            <a:ext cx="2" cy="3646126"/>
          </a:xfrm>
          <a:prstGeom prst="line">
            <a:avLst/>
          </a:prstGeom>
          <a:ln w="6350">
            <a:solidFill>
              <a:srgbClr val="000000"/>
            </a:solidFill>
            <a:miter/>
          </a:ln>
        </p:spPr>
        <p:txBody>
          <a:bodyPr lIns="45718" tIns="45718" rIns="45718" bIns="45718"/>
          <a:lstStyle/>
          <a:p>
            <a:pP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9" name="Titre 3"/>
          <p:cNvSpPr txBox="1"/>
          <p:nvPr>
            <p:ph type="title"/>
          </p:nvPr>
        </p:nvSpPr>
        <p:spPr>
          <a:xfrm>
            <a:off x="557484" y="586473"/>
            <a:ext cx="7776000" cy="465202"/>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POURSUITE DE LA TRANSFORMATION INSTITUTIONNELLE</a:t>
            </a:r>
          </a:p>
        </p:txBody>
      </p:sp>
      <p:sp>
        <p:nvSpPr>
          <p:cNvPr id="180" name="ZoneTexte 1"/>
          <p:cNvSpPr txBox="1"/>
          <p:nvPr/>
        </p:nvSpPr>
        <p:spPr>
          <a:xfrm>
            <a:off x="4955787" y="1155930"/>
            <a:ext cx="3740996" cy="31140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400">
                <a:latin typeface="Lucida Grande"/>
                <a:ea typeface="Lucida Grande"/>
                <a:cs typeface="Lucida Grande"/>
                <a:sym typeface="Lucida Grande"/>
              </a:defRPr>
            </a:pPr>
            <a:r>
              <a:t>Poursuite de la construction facultaire </a:t>
            </a:r>
          </a:p>
          <a:p>
            <a:pPr marL="171450" indent="-171450">
              <a:buSzPct val="100000"/>
              <a:buFont typeface="Arial"/>
              <a:buChar char="•"/>
              <a:defRPr b="1"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Transferts d’activités et de postes vers les facultés dans les secteurs métiers de la formation, de la recherche et de la communication validés par les instances en juin 2021</a:t>
            </a:r>
          </a:p>
          <a:p>
            <a:pPr marL="171450" indent="-171450">
              <a:buSzPct val="100000"/>
              <a:buFont typeface="Arial"/>
              <a:buChar cha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Adoption du cadrage pour le transfert de compétences et responsabilités des lignes métiers ressources humaines et finances-achats. </a:t>
            </a:r>
          </a:p>
          <a:p>
            <a:pPr marL="171450" indent="-171450">
              <a:buSzPct val="100000"/>
              <a:buFont typeface="Arial"/>
              <a:buChar cha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Sur le secteur des relations internationales : nécessité d’instruire une refonte de la ligne métier pour une organisation au service de l’ambition internationale de l’université. </a:t>
            </a:r>
          </a:p>
        </p:txBody>
      </p:sp>
      <p:sp>
        <p:nvSpPr>
          <p:cNvPr id="181" name="Titre 3"/>
          <p:cNvSpPr txBox="1"/>
          <p:nvPr/>
        </p:nvSpPr>
        <p:spPr>
          <a:xfrm>
            <a:off x="557484" y="1193105"/>
            <a:ext cx="3923075" cy="249174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ct val="90000"/>
              </a:lnSpc>
              <a:spcBef>
                <a:spcPts val="700"/>
              </a:spcBef>
              <a:defRPr b="1" sz="1400">
                <a:latin typeface="Lucida Sans"/>
                <a:ea typeface="Lucida Sans"/>
                <a:cs typeface="Lucida Sans"/>
                <a:sym typeface="Lucida Sans"/>
              </a:defRPr>
            </a:pPr>
            <a:r>
              <a:t>Création d’une UFR d’odontologie unique</a:t>
            </a:r>
            <a:endParaRPr sz="4400"/>
          </a:p>
          <a:p>
            <a:pPr>
              <a:lnSpc>
                <a:spcPct val="90000"/>
              </a:lnSpc>
              <a:spcBef>
                <a:spcPts val="700"/>
              </a:spcBef>
              <a:defRPr b="1" sz="1200">
                <a:latin typeface="Lucida Sans"/>
                <a:ea typeface="Lucida Sans"/>
                <a:cs typeface="Lucida Sans"/>
                <a:sym typeface="Lucida Sans"/>
              </a:defRPr>
            </a:pP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La création de cette nouvelle</a:t>
            </a:r>
            <a:r>
              <a:rPr b="1"/>
              <a:t> </a:t>
            </a:r>
            <a:r>
              <a:t>UFR positionne l’odontologie d’Université Paris Cité au niveau européen et international. </a:t>
            </a:r>
            <a:endParaRPr sz="4400"/>
          </a:p>
          <a:p>
            <a:pPr>
              <a:lnSpc>
                <a:spcPct val="90000"/>
              </a:lnSpc>
              <a:spcBef>
                <a:spcPts val="700"/>
              </a:spcBef>
              <a:defRPr sz="1100">
                <a:latin typeface="Lucida Sans"/>
                <a:ea typeface="Lucida Sans"/>
                <a:cs typeface="Lucida Sans"/>
                <a:sym typeface="Lucida Sans"/>
              </a:defRPr>
            </a:pP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Seule UFR d’odontologie en Ile-de-France elle regroupe un potentiel de recherche unique avec une 1</a:t>
            </a:r>
            <a:r>
              <a:rPr baseline="30000"/>
              <a:t>ere</a:t>
            </a:r>
            <a:r>
              <a:t> place française au classement de Shanghai. </a:t>
            </a:r>
            <a:endParaRPr sz="4400"/>
          </a:p>
          <a:p>
            <a:pPr>
              <a:lnSpc>
                <a:spcPct val="90000"/>
              </a:lnSpc>
              <a:spcBef>
                <a:spcPts val="700"/>
              </a:spcBef>
              <a:defRPr sz="1100">
                <a:latin typeface="Lucida Sans"/>
                <a:ea typeface="Lucida Sans"/>
                <a:cs typeface="Lucida Sans"/>
                <a:sym typeface="Lucida Sans"/>
              </a:defRPr>
            </a:pP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Elle conserve deux sites d’enseignement et se repartit sur 6 sites hospitaliers APHP</a:t>
            </a:r>
            <a:endParaRPr b="1"/>
          </a:p>
          <a:p>
            <a:pPr>
              <a:lnSpc>
                <a:spcPct val="90000"/>
              </a:lnSpc>
              <a:spcBef>
                <a:spcPts val="700"/>
              </a:spcBef>
              <a:defRPr b="1" sz="1200">
                <a:latin typeface="Lucida Sans"/>
                <a:ea typeface="Lucida Sans"/>
                <a:cs typeface="Lucida Sans"/>
                <a:sym typeface="Lucida Sans"/>
              </a:defRPr>
            </a:pPr>
            <a:r>
              <a:t>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3"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4" name="Espace réservé du texte 2"/>
          <p:cNvSpPr txBox="1"/>
          <p:nvPr>
            <p:ph type="body" sz="half" idx="1"/>
          </p:nvPr>
        </p:nvSpPr>
        <p:spPr>
          <a:xfrm>
            <a:off x="557482" y="1126793"/>
            <a:ext cx="4014518" cy="3516350"/>
          </a:xfrm>
          <a:prstGeom prst="rect">
            <a:avLst/>
          </a:prstGeom>
        </p:spPr>
        <p:txBody>
          <a:bodyPr/>
          <a:lstStyle/>
          <a:p>
            <a:pPr>
              <a:defRPr b="1" sz="1400">
                <a:solidFill>
                  <a:srgbClr val="000000"/>
                </a:solidFill>
              </a:defRPr>
            </a:pPr>
            <a:r>
              <a:t>Adoption du projet d’administration </a:t>
            </a:r>
            <a:endParaRPr sz="1200"/>
          </a:p>
          <a:p>
            <a:pPr>
              <a:defRPr b="1" sz="1200">
                <a:solidFill>
                  <a:srgbClr val="000000"/>
                </a:solidFill>
              </a:defRPr>
            </a:pPr>
          </a:p>
          <a:p>
            <a:pPr>
              <a:defRPr b="1" sz="1100">
                <a:solidFill>
                  <a:srgbClr val="000000"/>
                </a:solidFill>
              </a:defRPr>
            </a:pPr>
            <a:r>
              <a:t>Cinq axes de travail interdépendants : </a:t>
            </a:r>
            <a:endParaRPr sz="1200"/>
          </a:p>
          <a:p>
            <a:pPr>
              <a:defRPr sz="1100">
                <a:solidFill>
                  <a:srgbClr val="000000"/>
                </a:solidFill>
              </a:defRPr>
            </a:pPr>
          </a:p>
          <a:p>
            <a:pPr marL="171450" indent="-171450">
              <a:buSzPct val="100000"/>
              <a:buFont typeface="Arial"/>
              <a:buChar char="•"/>
              <a:defRPr sz="1100">
                <a:solidFill>
                  <a:srgbClr val="000000"/>
                </a:solidFill>
              </a:defRPr>
            </a:pPr>
            <a:r>
              <a:t>Renforcer l’efficacité de l’action administrative au quotidien </a:t>
            </a:r>
            <a:endParaRPr sz="1200"/>
          </a:p>
          <a:p>
            <a:pPr marL="171450" indent="-171450">
              <a:buSzPct val="100000"/>
              <a:buFont typeface="Arial"/>
              <a:buChar char="•"/>
              <a:defRPr sz="1100">
                <a:solidFill>
                  <a:srgbClr val="000000"/>
                </a:solidFill>
              </a:defRPr>
            </a:pPr>
            <a:r>
              <a:t>Déployer le nouveau schéma d’organisation, pour ancrer les Facultés au cœur du nouvel écosystème administratif</a:t>
            </a:r>
            <a:endParaRPr sz="1200"/>
          </a:p>
          <a:p>
            <a:pPr marL="171450" indent="-171450">
              <a:buSzPct val="100000"/>
              <a:buFont typeface="Arial"/>
              <a:buChar char="•"/>
              <a:defRPr sz="1100">
                <a:solidFill>
                  <a:srgbClr val="000000"/>
                </a:solidFill>
              </a:defRPr>
            </a:pPr>
            <a:r>
              <a:t>Conduire la transformation par et pour les personnels autour d’une politique RH ambitieuse</a:t>
            </a:r>
            <a:endParaRPr sz="1200"/>
          </a:p>
          <a:p>
            <a:pPr marL="171450" indent="-171450">
              <a:buSzPct val="100000"/>
              <a:buFont typeface="Arial"/>
              <a:buChar char="•"/>
              <a:defRPr sz="1100">
                <a:solidFill>
                  <a:srgbClr val="000000"/>
                </a:solidFill>
              </a:defRPr>
            </a:pPr>
            <a:r>
              <a:t>Elaborer et déployer une démarche qualité orientée sur la satisfaction des usagers</a:t>
            </a:r>
            <a:endParaRPr sz="1200"/>
          </a:p>
          <a:p>
            <a:pPr marL="171450" indent="-171450">
              <a:buSzPct val="100000"/>
              <a:buFont typeface="Arial"/>
              <a:buChar char="•"/>
              <a:defRPr sz="1100">
                <a:solidFill>
                  <a:srgbClr val="000000"/>
                </a:solidFill>
              </a:defRPr>
            </a:pPr>
            <a:r>
              <a:t>Accompagner la transformation des métiers et des pratiques professionnelles</a:t>
            </a:r>
          </a:p>
        </p:txBody>
      </p:sp>
      <p:sp>
        <p:nvSpPr>
          <p:cNvPr id="185" name="Titre 3"/>
          <p:cNvSpPr txBox="1"/>
          <p:nvPr>
            <p:ph type="title"/>
          </p:nvPr>
        </p:nvSpPr>
        <p:spPr>
          <a:xfrm>
            <a:off x="557484" y="586473"/>
            <a:ext cx="7776000" cy="465202"/>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UNE TRANSFORMATION ADMINISTRATIVE CONTINUE</a:t>
            </a:r>
          </a:p>
        </p:txBody>
      </p:sp>
      <p:sp>
        <p:nvSpPr>
          <p:cNvPr id="186" name="Espace réservé du texte 2"/>
          <p:cNvSpPr txBox="1"/>
          <p:nvPr/>
        </p:nvSpPr>
        <p:spPr>
          <a:xfrm>
            <a:off x="4878694" y="1126793"/>
            <a:ext cx="4014516" cy="3516350"/>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b="1" sz="1400">
                <a:latin typeface="Lucida Sans"/>
                <a:ea typeface="Lucida Sans"/>
                <a:cs typeface="Lucida Sans"/>
                <a:sym typeface="Lucida Sans"/>
              </a:defRPr>
            </a:pPr>
            <a:r>
              <a:t>Finalisation de l’organisation</a:t>
            </a:r>
            <a:br/>
            <a:r>
              <a:t>des directions métiers</a:t>
            </a:r>
            <a:endParaRPr sz="1200"/>
          </a:p>
          <a:p>
            <a:pPr>
              <a:lnSpc>
                <a:spcPct val="90000"/>
              </a:lnSpc>
              <a:spcBef>
                <a:spcPts val="700"/>
              </a:spcBef>
              <a:defRPr b="1" sz="1200">
                <a:latin typeface="Lucida Sans"/>
                <a:ea typeface="Lucida Sans"/>
                <a:cs typeface="Lucida Sans"/>
                <a:sym typeface="Lucida Sans"/>
              </a:defRPr>
            </a:pP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Création de la </a:t>
            </a:r>
            <a:r>
              <a:rPr b="1"/>
              <a:t>direction générale déléguée des bibliothèques et des musées</a:t>
            </a:r>
            <a:r>
              <a:t>. Rassemblant près de 300 agents au sein de 21 bibliothèques universitaires, cette direction intègre également le musée d’Histoire de la médecine </a:t>
            </a:r>
            <a:endParaRPr sz="1200"/>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8"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9" name="Espace réservé du texte 2"/>
          <p:cNvSpPr txBox="1"/>
          <p:nvPr>
            <p:ph type="body" sz="half" idx="1"/>
          </p:nvPr>
        </p:nvSpPr>
        <p:spPr>
          <a:xfrm>
            <a:off x="451820" y="1128845"/>
            <a:ext cx="3970553" cy="3297422"/>
          </a:xfrm>
          <a:prstGeom prst="rect">
            <a:avLst/>
          </a:prstGeom>
        </p:spPr>
        <p:txBody>
          <a:bodyPr/>
          <a:lstStyle/>
          <a:p>
            <a:pPr>
              <a:defRPr b="1" sz="1400">
                <a:solidFill>
                  <a:srgbClr val="000000"/>
                </a:solidFill>
              </a:defRPr>
            </a:pPr>
            <a:r>
              <a:t>Ressources humaines</a:t>
            </a:r>
            <a:endParaRPr sz="1200"/>
          </a:p>
          <a:p>
            <a:pPr>
              <a:defRPr sz="1100">
                <a:solidFill>
                  <a:srgbClr val="000000"/>
                </a:solidFill>
              </a:defRPr>
            </a:pPr>
          </a:p>
          <a:p>
            <a:pPr marL="171450" indent="-171450">
              <a:buSzPct val="100000"/>
              <a:buFont typeface="Arial"/>
              <a:buChar char="•"/>
              <a:defRPr sz="1100">
                <a:solidFill>
                  <a:srgbClr val="000000"/>
                </a:solidFill>
              </a:defRPr>
            </a:pPr>
            <a:r>
              <a:t>Adoption du cadrage pour la mise en place du télétravail lorsque celui-ci est compatible avec l’activité</a:t>
            </a:r>
            <a:endParaRPr sz="1200"/>
          </a:p>
          <a:p>
            <a:pPr marL="171450" indent="-171450">
              <a:buSzPct val="100000"/>
              <a:buFont typeface="Arial"/>
              <a:buChar char="•"/>
              <a:defRPr sz="1100">
                <a:solidFill>
                  <a:srgbClr val="000000"/>
                </a:solidFill>
              </a:defRPr>
            </a:pPr>
            <a:r>
              <a:t>Commission de veille pour la prévention des risques psychosociaux</a:t>
            </a:r>
            <a:endParaRPr sz="1200"/>
          </a:p>
          <a:p>
            <a:pPr marL="171450" indent="-171450">
              <a:buSzPct val="100000"/>
              <a:buFont typeface="Arial"/>
              <a:buChar char="•"/>
              <a:defRPr sz="1100">
                <a:solidFill>
                  <a:srgbClr val="000000"/>
                </a:solidFill>
              </a:defRPr>
            </a:pPr>
            <a:r>
              <a:t>Remboursement forfaitaire de complémentaire santé</a:t>
            </a:r>
            <a:endParaRPr sz="1200"/>
          </a:p>
          <a:p>
            <a:pPr marL="171450" indent="-171450">
              <a:buSzPct val="100000"/>
              <a:buFont typeface="Arial"/>
              <a:buChar char="•"/>
              <a:defRPr sz="1100">
                <a:solidFill>
                  <a:srgbClr val="000000"/>
                </a:solidFill>
              </a:defRPr>
            </a:pPr>
            <a:r>
              <a:t>Forfait mobilité durable pour les personnels se déplaçant à vélo</a:t>
            </a:r>
            <a:endParaRPr sz="1200"/>
          </a:p>
          <a:p>
            <a:pPr marL="171450" indent="-171450">
              <a:buSzPct val="100000"/>
              <a:buFont typeface="Arial"/>
              <a:buChar char="•"/>
              <a:defRPr sz="1100">
                <a:solidFill>
                  <a:srgbClr val="000000"/>
                </a:solidFill>
              </a:defRPr>
            </a:pPr>
            <a:r>
              <a:t>Participation à des salons en tant que recruteur</a:t>
            </a:r>
            <a:endParaRPr sz="1200"/>
          </a:p>
          <a:p>
            <a:pPr marL="171450" indent="-171450">
              <a:buSzPct val="100000"/>
              <a:buFont typeface="Arial"/>
              <a:buChar char="•"/>
              <a:defRPr sz="1100">
                <a:solidFill>
                  <a:srgbClr val="000000"/>
                </a:solidFill>
              </a:defRPr>
            </a:pPr>
            <a:r>
              <a:t>Mise en place du complément indemnitaire pour les BIATSS titulaires, et adoption d’un barème de prime annuelle pour les contractuels</a:t>
            </a:r>
          </a:p>
        </p:txBody>
      </p:sp>
      <p:sp>
        <p:nvSpPr>
          <p:cNvPr id="190" name="Titre 3"/>
          <p:cNvSpPr txBox="1"/>
          <p:nvPr>
            <p:ph type="title"/>
          </p:nvPr>
        </p:nvSpPr>
        <p:spPr>
          <a:xfrm>
            <a:off x="451822" y="582623"/>
            <a:ext cx="7776000" cy="465202"/>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UNE TRANSFORMATION CONTINUE</a:t>
            </a:r>
          </a:p>
        </p:txBody>
      </p:sp>
      <p:sp>
        <p:nvSpPr>
          <p:cNvPr id="191" name="ZoneTexte 4"/>
          <p:cNvSpPr txBox="1"/>
          <p:nvPr/>
        </p:nvSpPr>
        <p:spPr>
          <a:xfrm>
            <a:off x="5076964" y="1047644"/>
            <a:ext cx="3569495" cy="30632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200">
                <a:latin typeface="Lucida Grande"/>
                <a:ea typeface="Lucida Grande"/>
                <a:cs typeface="Lucida Grande"/>
                <a:sym typeface="Lucida Grande"/>
              </a:defRPr>
            </a:pPr>
            <a:r>
              <a:t>Un patrimoine immobilier d’exception</a:t>
            </a:r>
            <a:br/>
            <a:r>
              <a:t>au cœur de la cité</a:t>
            </a:r>
          </a:p>
          <a:p>
            <a:pPr>
              <a:defRPr b="1" sz="12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Elaboration d’un schéma directeur immobilier </a:t>
            </a:r>
          </a:p>
          <a:p>
            <a:pPr>
              <a:defRPr b="1"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De grands projets structurants</a:t>
            </a:r>
          </a:p>
          <a:p>
            <a:pPr marL="171450" indent="-171450">
              <a:buSzPct val="100000"/>
              <a:buFont typeface="Lucida Grande"/>
              <a:buChar char="✓"/>
              <a:defRPr sz="1000">
                <a:latin typeface="Lucida Grande"/>
                <a:ea typeface="Lucida Grande"/>
                <a:cs typeface="Lucida Grande"/>
                <a:sym typeface="Lucida Grande"/>
              </a:defRPr>
            </a:pPr>
            <a:r>
              <a:t>Réhabilitation du site Tarnier (vers un institut de la santé des femmes)</a:t>
            </a:r>
          </a:p>
          <a:p>
            <a:pPr marL="171450" indent="-171450">
              <a:buSzPct val="100000"/>
              <a:buFont typeface="Lucida Grande"/>
              <a:buChar char="✓"/>
              <a:defRPr sz="1000">
                <a:latin typeface="Lucida Grande"/>
                <a:ea typeface="Lucida Grande"/>
                <a:cs typeface="Lucida Grande"/>
                <a:sym typeface="Lucida Grande"/>
              </a:defRPr>
            </a:pPr>
            <a:r>
              <a:t>Le  campus hospitalo-universitaire à Saint-Ouen déclaré d’utilité publique</a:t>
            </a:r>
          </a:p>
          <a:p>
            <a:pPr>
              <a:defRPr sz="1100">
                <a:latin typeface="+mn-lt"/>
                <a:ea typeface="+mn-ea"/>
                <a:cs typeface="+mn-cs"/>
                <a:sym typeface="Calibri"/>
              </a:defRPr>
            </a:pPr>
          </a:p>
          <a:p>
            <a:pPr marL="171450" indent="-171450">
              <a:buSzPct val="100000"/>
              <a:buFont typeface="Arial"/>
              <a:buChar char="•"/>
              <a:defRPr sz="1100">
                <a:latin typeface="Lucida Grande"/>
                <a:ea typeface="Lucida Grande"/>
                <a:cs typeface="Lucida Grande"/>
                <a:sym typeface="Lucida Grande"/>
              </a:defRPr>
            </a:pPr>
            <a:r>
              <a:t>Des impératifs de réhabilitation </a:t>
            </a:r>
          </a:p>
          <a:p>
            <a:pPr marL="171450" indent="-171450">
              <a:buSzPct val="100000"/>
              <a:buFont typeface="Lucida Grande"/>
              <a:buChar char="✓"/>
              <a:defRPr sz="1000">
                <a:latin typeface="Lucida Grande"/>
                <a:ea typeface="Lucida Grande"/>
                <a:cs typeface="Lucida Grande"/>
                <a:sym typeface="Lucida Grande"/>
              </a:defRPr>
            </a:pPr>
            <a:r>
              <a:t>Bâtiment Cochin / Campus Saint-Germain / Site Observatoire / Siège Odéon</a:t>
            </a:r>
          </a:p>
          <a:p>
            <a:pPr>
              <a:defRPr sz="1100">
                <a:latin typeface="Lucida Grande"/>
                <a:ea typeface="Lucida Grande"/>
                <a:cs typeface="Lucida Grande"/>
                <a:sym typeface="Lucida Grande"/>
              </a:defRPr>
            </a:pPr>
          </a:p>
          <a:p>
            <a:pPr marL="171450" indent="-171450">
              <a:buSzPct val="100000"/>
              <a:buFont typeface="Arial"/>
              <a:buChar char="•"/>
              <a:defRPr sz="1100">
                <a:latin typeface="Lucida Grande"/>
                <a:ea typeface="Lucida Grande"/>
                <a:cs typeface="Lucida Grande"/>
                <a:sym typeface="Lucida Grande"/>
              </a:defRPr>
            </a:pPr>
            <a:r>
              <a:t>Obtention du 2</a:t>
            </a:r>
            <a:r>
              <a:rPr baseline="30000"/>
              <a:t>e</a:t>
            </a:r>
            <a:r>
              <a:t> financement le plus important d’Ile-de-France dans le cadre du CPER : 103,45 millions d’euros votés par la Région IDF</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8A1538"/>
        </a:solidFill>
      </p:bgPr>
    </p:bg>
    <p:spTree>
      <p:nvGrpSpPr>
        <p:cNvPr id="1" name=""/>
        <p:cNvGrpSpPr/>
        <p:nvPr/>
      </p:nvGrpSpPr>
      <p:grpSpPr>
        <a:xfrm>
          <a:off x="0" y="0"/>
          <a:ext cx="0" cy="0"/>
          <a:chOff x="0" y="0"/>
          <a:chExt cx="0" cy="0"/>
        </a:xfrm>
      </p:grpSpPr>
      <p:pic>
        <p:nvPicPr>
          <p:cNvPr id="193" name="Image 8" descr="Image 8"/>
          <p:cNvPicPr>
            <a:picLocks noChangeAspect="1"/>
          </p:cNvPicPr>
          <p:nvPr/>
        </p:nvPicPr>
        <p:blipFill>
          <a:blip r:embed="rId2">
            <a:extLst/>
          </a:blip>
          <a:stretch>
            <a:fillRect/>
          </a:stretch>
        </p:blipFill>
        <p:spPr>
          <a:xfrm>
            <a:off x="4849247" y="-3445"/>
            <a:ext cx="4294433" cy="5143143"/>
          </a:xfrm>
          <a:prstGeom prst="rect">
            <a:avLst/>
          </a:prstGeom>
          <a:ln w="12700">
            <a:miter lim="400000"/>
          </a:ln>
        </p:spPr>
      </p:pic>
      <p:sp>
        <p:nvSpPr>
          <p:cNvPr id="194" name="object 2"/>
          <p:cNvSpPr txBox="1"/>
          <p:nvPr/>
        </p:nvSpPr>
        <p:spPr>
          <a:xfrm>
            <a:off x="570789" y="1226813"/>
            <a:ext cx="3918995" cy="21844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indent="5774" defTabSz="1507800">
              <a:defRPr b="1" sz="3600">
                <a:solidFill>
                  <a:srgbClr val="FFFFFF"/>
                </a:solidFill>
                <a:latin typeface="Lucida Sans"/>
                <a:ea typeface="Lucida Sans"/>
                <a:cs typeface="Lucida Sans"/>
                <a:sym typeface="Lucida Sans"/>
              </a:defRPr>
            </a:lvl1pPr>
          </a:lstStyle>
          <a:p>
            <a:pPr/>
            <a:r>
              <a:t>Adaptation et ouverture sur un monde en mouvement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6"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7" name="Espace réservé du texte 2"/>
          <p:cNvSpPr txBox="1"/>
          <p:nvPr>
            <p:ph type="body" sz="half" idx="1"/>
          </p:nvPr>
        </p:nvSpPr>
        <p:spPr>
          <a:xfrm>
            <a:off x="1065816" y="1120120"/>
            <a:ext cx="3750222" cy="3727009"/>
          </a:xfrm>
          <a:prstGeom prst="rect">
            <a:avLst/>
          </a:prstGeom>
        </p:spPr>
        <p:txBody>
          <a:bodyPr/>
          <a:lstStyle/>
          <a:p>
            <a:pPr>
              <a:defRPr b="1" sz="1200">
                <a:solidFill>
                  <a:srgbClr val="000000"/>
                </a:solidFill>
              </a:defRPr>
            </a:pPr>
            <a:r>
              <a:t>La réforme des Bachelors universitaires de technologie</a:t>
            </a:r>
          </a:p>
          <a:p>
            <a:pPr>
              <a:defRPr sz="1100">
                <a:solidFill>
                  <a:srgbClr val="000000"/>
                </a:solidFill>
              </a:defRPr>
            </a:pPr>
            <a:r>
              <a:t>7 nouvelles spécialités de BUT</a:t>
            </a:r>
            <a:endParaRPr sz="1200"/>
          </a:p>
          <a:p>
            <a:pPr>
              <a:defRPr sz="1200">
                <a:solidFill>
                  <a:srgbClr val="000000"/>
                </a:solidFill>
              </a:defRPr>
            </a:pPr>
          </a:p>
          <a:p>
            <a:pPr>
              <a:defRPr b="1" sz="1200">
                <a:solidFill>
                  <a:srgbClr val="000000"/>
                </a:solidFill>
              </a:defRPr>
            </a:pPr>
            <a:r>
              <a:t>Un nouveau diplôme en apprentissage : le diplôme national des préparateurs en pharmacie </a:t>
            </a:r>
          </a:p>
          <a:p>
            <a:pPr>
              <a:defRPr sz="1100">
                <a:solidFill>
                  <a:srgbClr val="000000"/>
                </a:solidFill>
              </a:defRPr>
            </a:pPr>
            <a:r>
              <a:t>Ce diplôme s’inscrit dans le processus d’universitarisation des professions de santé et concernera plus de 900 étudiants et étudiantes. Ouverture : rentrée 2022.</a:t>
            </a:r>
            <a:endParaRPr sz="1200"/>
          </a:p>
          <a:p>
            <a:pPr>
              <a:defRPr sz="1200">
                <a:solidFill>
                  <a:srgbClr val="000000"/>
                </a:solidFill>
              </a:defRPr>
            </a:pPr>
          </a:p>
          <a:p>
            <a:pPr>
              <a:defRPr b="1" sz="1200">
                <a:solidFill>
                  <a:srgbClr val="000000"/>
                </a:solidFill>
              </a:defRPr>
            </a:pPr>
            <a:r>
              <a:t>Deux nouveaux cursus à la croisée des sciences exactes et des sciences sociales et politiques en partenariat avec Science Po. </a:t>
            </a:r>
          </a:p>
        </p:txBody>
      </p:sp>
      <p:sp>
        <p:nvSpPr>
          <p:cNvPr id="198" name="Titre 3"/>
          <p:cNvSpPr txBox="1"/>
          <p:nvPr>
            <p:ph type="title"/>
          </p:nvPr>
        </p:nvSpPr>
        <p:spPr>
          <a:xfrm>
            <a:off x="1065816" y="654919"/>
            <a:ext cx="7776000" cy="465203"/>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ENTRE RÉFORME ET NOUVEAUX BESOINS : ADAPTER LES FORMATIONS </a:t>
            </a:r>
          </a:p>
        </p:txBody>
      </p:sp>
      <p:sp>
        <p:nvSpPr>
          <p:cNvPr id="199" name="ZoneTexte 1"/>
          <p:cNvSpPr txBox="1"/>
          <p:nvPr/>
        </p:nvSpPr>
        <p:spPr>
          <a:xfrm>
            <a:off x="5247509" y="1125552"/>
            <a:ext cx="3371954" cy="2961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200">
                <a:latin typeface="Lucida Grande"/>
                <a:ea typeface="Lucida Grande"/>
                <a:cs typeface="Lucida Grande"/>
                <a:sym typeface="Lucida Grande"/>
              </a:defRPr>
            </a:pPr>
            <a:r>
              <a:t>Création d’un cycle pluridisciplinaire d’études supérieures </a:t>
            </a:r>
          </a:p>
          <a:p>
            <a:pPr>
              <a:defRPr sz="1200">
                <a:latin typeface="Lucida Grande"/>
                <a:ea typeface="Lucida Grande"/>
                <a:cs typeface="Lucida Grande"/>
                <a:sym typeface="Lucida Grande"/>
              </a:defRPr>
            </a:pPr>
          </a:p>
          <a:p>
            <a:pPr>
              <a:defRPr sz="1200">
                <a:latin typeface="Lucida Grande"/>
                <a:ea typeface="Lucida Grande"/>
                <a:cs typeface="Lucida Grande"/>
                <a:sym typeface="Lucida Grande"/>
              </a:defRPr>
            </a:pPr>
          </a:p>
          <a:p>
            <a:pPr>
              <a:defRPr b="1" sz="1200">
                <a:latin typeface="Lucida Grande"/>
                <a:ea typeface="Lucida Grande"/>
                <a:cs typeface="Lucida Grande"/>
                <a:sym typeface="Lucida Grande"/>
              </a:defRPr>
            </a:pPr>
            <a:r>
              <a:t>Création du comité de transformation pédagogique</a:t>
            </a:r>
            <a:r>
              <a:rPr b="0"/>
              <a:t> </a:t>
            </a:r>
          </a:p>
          <a:p>
            <a:pPr>
              <a:defRPr sz="1200">
                <a:solidFill>
                  <a:srgbClr val="FF0000"/>
                </a:solidFill>
                <a:latin typeface="Lucida Grande"/>
                <a:ea typeface="Lucida Grande"/>
                <a:cs typeface="Lucida Grande"/>
                <a:sym typeface="Lucida Grande"/>
              </a:defRPr>
            </a:pPr>
          </a:p>
          <a:p>
            <a:pPr>
              <a:defRPr>
                <a:solidFill>
                  <a:srgbClr val="FF0000"/>
                </a:solidFill>
                <a:latin typeface="+mn-lt"/>
                <a:ea typeface="+mn-ea"/>
                <a:cs typeface="+mn-cs"/>
                <a:sym typeface="Calibri"/>
              </a:defRPr>
            </a:pPr>
          </a:p>
          <a:p>
            <a:pPr>
              <a:defRPr b="1" sz="1200">
                <a:latin typeface="Lucida Grande"/>
                <a:ea typeface="Lucida Grande"/>
                <a:cs typeface="Lucida Grande"/>
                <a:sym typeface="Lucida Grande"/>
              </a:defRPr>
            </a:pPr>
            <a:r>
              <a:t>Développement d’un catalogue d’unités d’enseignement</a:t>
            </a:r>
          </a:p>
          <a:p>
            <a:pPr>
              <a:defRPr b="1" sz="1200">
                <a:latin typeface="Lucida Grande"/>
                <a:ea typeface="Lucida Grande"/>
                <a:cs typeface="Lucida Grande"/>
                <a:sym typeface="Lucida Grande"/>
              </a:defRPr>
            </a:pPr>
          </a:p>
          <a:p>
            <a:pPr lvl="1" marL="342900">
              <a:buSzPct val="100000"/>
              <a:buFont typeface="Lucida Grande"/>
              <a:buChar char="✓"/>
              <a:defRPr sz="1000">
                <a:latin typeface="Lucida Grande"/>
                <a:ea typeface="Lucida Grande"/>
                <a:cs typeface="Lucida Grande"/>
                <a:sym typeface="Lucida Grande"/>
              </a:defRPr>
            </a:pPr>
            <a:r>
              <a:t>Démarche entrepreneuriale</a:t>
            </a:r>
          </a:p>
          <a:p>
            <a:pPr lvl="1" marL="342900">
              <a:buSzPct val="100000"/>
              <a:buFont typeface="Lucida Grande"/>
              <a:buChar char="✓"/>
              <a:defRPr sz="1000">
                <a:latin typeface="Lucida Grande"/>
                <a:ea typeface="Lucida Grande"/>
                <a:cs typeface="Lucida Grande"/>
                <a:sym typeface="Lucida Grande"/>
              </a:defRPr>
            </a:pPr>
            <a:r>
              <a:t>Innovation pédagogique</a:t>
            </a:r>
          </a:p>
          <a:p>
            <a:pPr lvl="1" marL="342900">
              <a:buSzPct val="100000"/>
              <a:buFont typeface="Lucida Grande"/>
              <a:buChar char="✓"/>
              <a:defRPr sz="1000">
                <a:latin typeface="Lucida Grande"/>
                <a:ea typeface="Lucida Grande"/>
                <a:cs typeface="Lucida Grande"/>
                <a:sym typeface="Lucida Grande"/>
              </a:defRPr>
            </a:pPr>
            <a:r>
              <a:t>Engagement étudiant </a:t>
            </a:r>
          </a:p>
          <a:p>
            <a:pPr lvl="1" marL="342900">
              <a:buSzPct val="100000"/>
              <a:buFont typeface="Lucida Grande"/>
              <a:buChar char="✓"/>
              <a:defRPr sz="1000">
                <a:latin typeface="Lucida Grande"/>
                <a:ea typeface="Lucida Grande"/>
                <a:cs typeface="Lucida Grande"/>
                <a:sym typeface="Lucida Grande"/>
              </a:defRPr>
            </a:pPr>
            <a:r>
              <a:t>Egalités</a:t>
            </a:r>
          </a:p>
          <a:p>
            <a:pPr lvl="1" marL="342900">
              <a:buSzPct val="100000"/>
              <a:buFont typeface="Lucida Grande"/>
              <a:buChar char="✓"/>
              <a:defRPr sz="1000">
                <a:latin typeface="Lucida Grande"/>
                <a:ea typeface="Lucida Grande"/>
                <a:cs typeface="Lucida Grande"/>
                <a:sym typeface="Lucida Grande"/>
              </a:defRPr>
            </a:pPr>
            <a:r>
              <a:t>Transition écologique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2" name="Espace réservé du texte 2"/>
          <p:cNvSpPr txBox="1"/>
          <p:nvPr>
            <p:ph type="body" idx="1"/>
          </p:nvPr>
        </p:nvSpPr>
        <p:spPr>
          <a:xfrm>
            <a:off x="640634" y="1182129"/>
            <a:ext cx="5456034" cy="3512171"/>
          </a:xfrm>
          <a:prstGeom prst="rect">
            <a:avLst/>
          </a:prstGeom>
        </p:spPr>
        <p:txBody>
          <a:bodyPr/>
          <a:lstStyle/>
          <a:p>
            <a:pPr>
              <a:defRPr b="1" sz="1400">
                <a:solidFill>
                  <a:srgbClr val="000000"/>
                </a:solidFill>
                <a:latin typeface="Lucida Grande"/>
                <a:ea typeface="Lucida Grande"/>
                <a:cs typeface="Lucida Grande"/>
                <a:sym typeface="Lucida Grande"/>
              </a:defRPr>
            </a:pPr>
            <a:r>
              <a:t>Le développement de l’accompagnement des étudiants entrepreneurs </a:t>
            </a:r>
            <a:endParaRPr sz="1200"/>
          </a:p>
          <a:p>
            <a:pPr marL="171450" indent="-171450">
              <a:buSzPct val="100000"/>
              <a:buFont typeface="Arial"/>
              <a:buChar char="•"/>
              <a:defRPr sz="1100">
                <a:solidFill>
                  <a:srgbClr val="000000"/>
                </a:solidFill>
                <a:latin typeface="Lucida Grande"/>
                <a:ea typeface="Lucida Grande"/>
                <a:cs typeface="Lucida Grande"/>
                <a:sym typeface="Lucida Grande"/>
              </a:defRPr>
            </a:pPr>
            <a:r>
              <a:t>Sensibilisation, découverte de l’éco-système entrepreneurial, mise en action autour du programme PEPITE</a:t>
            </a:r>
            <a:endParaRPr sz="1200"/>
          </a:p>
          <a:p>
            <a:pPr marL="171450" indent="-171450">
              <a:buSzPct val="100000"/>
              <a:buFont typeface="Arial"/>
              <a:buChar char="•"/>
              <a:defRPr sz="1100">
                <a:solidFill>
                  <a:srgbClr val="000000"/>
                </a:solidFill>
                <a:latin typeface="Lucida Grande"/>
                <a:ea typeface="Lucida Grande"/>
                <a:cs typeface="Lucida Grande"/>
                <a:sym typeface="Lucida Grande"/>
              </a:defRPr>
            </a:pPr>
            <a:r>
              <a:t>Ouverture de l’UE entrepreneuriat</a:t>
            </a:r>
            <a:endParaRPr sz="1200"/>
          </a:p>
          <a:p>
            <a:pPr>
              <a:defRPr sz="1100">
                <a:solidFill>
                  <a:srgbClr val="000000"/>
                </a:solidFill>
                <a:latin typeface="Lucida Grande"/>
                <a:ea typeface="Lucida Grande"/>
                <a:cs typeface="Lucida Grande"/>
                <a:sym typeface="Lucida Grande"/>
              </a:defRPr>
            </a:pPr>
          </a:p>
          <a:p>
            <a:pPr>
              <a:defRPr b="1" sz="1400">
                <a:solidFill>
                  <a:srgbClr val="000000"/>
                </a:solidFill>
                <a:latin typeface="Lucida Grande"/>
                <a:ea typeface="Lucida Grande"/>
                <a:cs typeface="Lucida Grande"/>
                <a:sym typeface="Lucida Grande"/>
              </a:defRPr>
            </a:pPr>
            <a:r>
              <a:t>La création de lieux dédiés à l’émergence de projets entrepreneuriaux</a:t>
            </a:r>
            <a:endParaRPr sz="1200"/>
          </a:p>
          <a:p>
            <a:pPr marL="171450" indent="-171450">
              <a:buSzPct val="100000"/>
              <a:buFont typeface="Arial"/>
              <a:buChar char="•"/>
              <a:defRPr sz="1100">
                <a:solidFill>
                  <a:srgbClr val="000000"/>
                </a:solidFill>
                <a:latin typeface="Lucida Grande"/>
                <a:ea typeface="Lucida Grande"/>
                <a:cs typeface="Lucida Grande"/>
                <a:sym typeface="Lucida Grande"/>
              </a:defRPr>
            </a:pPr>
            <a:r>
              <a:t>Création de L’espace « Phi », incubateur de projets de 160 m</a:t>
            </a:r>
            <a:r>
              <a:rPr baseline="30000"/>
              <a:t>2</a:t>
            </a:r>
            <a:r>
              <a:t> sur le site de l’observatoire </a:t>
            </a:r>
            <a:endParaRPr sz="1200"/>
          </a:p>
          <a:p>
            <a:pPr marL="171450" indent="-171450">
              <a:buSzPct val="100000"/>
              <a:buFont typeface="Arial"/>
              <a:buChar char="•"/>
              <a:defRPr sz="1100">
                <a:solidFill>
                  <a:srgbClr val="000000"/>
                </a:solidFill>
                <a:latin typeface="Lucida Grande"/>
                <a:ea typeface="Lucida Grande"/>
                <a:cs typeface="Lucida Grande"/>
                <a:sym typeface="Lucida Grande"/>
              </a:defRPr>
            </a:pPr>
            <a:r>
              <a:t>La Fabrique des projets financée dans le cadre des projets ExcellencES destinée à structurer et à financer des projets de transfert de technologies portés et réalisés par des étudiants de la licence au doctorat.</a:t>
            </a:r>
            <a:endParaRPr sz="1200"/>
          </a:p>
          <a:p>
            <a:pPr marL="171450" indent="-171450">
              <a:buSzPct val="100000"/>
              <a:buFont typeface="Arial"/>
              <a:buChar char="•"/>
              <a:defRPr sz="1100">
                <a:solidFill>
                  <a:srgbClr val="000000"/>
                </a:solidFill>
                <a:latin typeface="Lucida Grande"/>
                <a:ea typeface="Lucida Grande"/>
                <a:cs typeface="Lucida Grande"/>
                <a:sym typeface="Lucida Grande"/>
              </a:defRPr>
            </a:pPr>
          </a:p>
          <a:p>
            <a:pPr>
              <a:defRPr b="1" sz="1400">
                <a:solidFill>
                  <a:srgbClr val="000000"/>
                </a:solidFill>
                <a:latin typeface="Lucida Grande"/>
                <a:ea typeface="Lucida Grande"/>
                <a:cs typeface="Lucida Grande"/>
                <a:sym typeface="Lucida Grande"/>
              </a:defRPr>
            </a:pPr>
            <a:r>
              <a:t>Un prix Pépite Ile-de-France</a:t>
            </a:r>
          </a:p>
        </p:txBody>
      </p:sp>
      <p:sp>
        <p:nvSpPr>
          <p:cNvPr id="203" name="Titre 3"/>
          <p:cNvSpPr txBox="1"/>
          <p:nvPr>
            <p:ph type="title"/>
          </p:nvPr>
        </p:nvSpPr>
        <p:spPr>
          <a:xfrm>
            <a:off x="640636" y="630411"/>
            <a:ext cx="7776000" cy="465203"/>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L’ESSOR DE L’ENTREPRENEURIAT ETUDIANT</a:t>
            </a:r>
          </a:p>
        </p:txBody>
      </p:sp>
      <p:sp>
        <p:nvSpPr>
          <p:cNvPr id="204" name="ZoneTexte 10"/>
          <p:cNvSpPr txBox="1"/>
          <p:nvPr/>
        </p:nvSpPr>
        <p:spPr>
          <a:xfrm>
            <a:off x="6444084" y="1618149"/>
            <a:ext cx="2020716" cy="8280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ctr">
              <a:defRPr b="1" spc="-5" sz="2400">
                <a:latin typeface="Lucida Grande"/>
                <a:ea typeface="Lucida Grande"/>
                <a:cs typeface="Lucida Grande"/>
                <a:sym typeface="Lucida Grande"/>
              </a:defRPr>
            </a:pPr>
            <a:r>
              <a:t>50</a:t>
            </a:r>
          </a:p>
          <a:p>
            <a:pPr algn="ctr">
              <a:defRPr spc="-5" sz="1200">
                <a:latin typeface="Lucida Grande"/>
                <a:ea typeface="Lucida Grande"/>
                <a:cs typeface="Lucida Grande"/>
                <a:sym typeface="Lucida Grande"/>
              </a:defRPr>
            </a:pPr>
            <a:r>
              <a:t>Etudiantes et étudiants entrepreneurs</a:t>
            </a:r>
          </a:p>
        </p:txBody>
      </p:sp>
      <p:sp>
        <p:nvSpPr>
          <p:cNvPr id="205" name="Connecteur droit 20"/>
          <p:cNvSpPr/>
          <p:nvPr/>
        </p:nvSpPr>
        <p:spPr>
          <a:xfrm>
            <a:off x="6403893" y="1182129"/>
            <a:ext cx="17676" cy="3110779"/>
          </a:xfrm>
          <a:prstGeom prst="line">
            <a:avLst/>
          </a:prstGeom>
          <a:ln w="6350">
            <a:solidFill>
              <a:srgbClr val="000000"/>
            </a:solidFill>
            <a:miter/>
          </a:ln>
        </p:spPr>
        <p:txBody>
          <a:bodyPr lIns="45718" tIns="45718" rIns="45718" bIns="45718"/>
          <a:lstStyle/>
          <a:p>
            <a:pPr/>
          </a:p>
        </p:txBody>
      </p:sp>
      <p:sp>
        <p:nvSpPr>
          <p:cNvPr id="206" name="ZoneTexte 23"/>
          <p:cNvSpPr txBox="1"/>
          <p:nvPr/>
        </p:nvSpPr>
        <p:spPr>
          <a:xfrm>
            <a:off x="6567913" y="3481236"/>
            <a:ext cx="1937029" cy="10185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ctr">
              <a:defRPr b="1" spc="-5" sz="2400">
                <a:latin typeface="Lucida Grande"/>
                <a:ea typeface="Lucida Grande"/>
                <a:cs typeface="Lucida Grande"/>
                <a:sym typeface="Lucida Grande"/>
              </a:defRPr>
            </a:pPr>
            <a:r>
              <a:t>28 </a:t>
            </a:r>
          </a:p>
          <a:p>
            <a:pPr algn="ctr">
              <a:defRPr spc="-5" sz="1200">
                <a:latin typeface="Lucida Grande"/>
                <a:ea typeface="Lucida Grande"/>
                <a:cs typeface="Lucida Grande"/>
                <a:sym typeface="Lucida Grande"/>
              </a:defRPr>
            </a:pPr>
            <a:r>
              <a:t>structures créées en lien avec des projets étudiants</a:t>
            </a:r>
          </a:p>
        </p:txBody>
      </p:sp>
      <p:pic>
        <p:nvPicPr>
          <p:cNvPr id="207" name="Image 1" descr="Image 1"/>
          <p:cNvPicPr>
            <a:picLocks noChangeAspect="1"/>
          </p:cNvPicPr>
          <p:nvPr/>
        </p:nvPicPr>
        <p:blipFill>
          <a:blip r:embed="rId2">
            <a:extLst/>
          </a:blip>
          <a:stretch>
            <a:fillRect/>
          </a:stretch>
        </p:blipFill>
        <p:spPr>
          <a:xfrm>
            <a:off x="7280678" y="2673737"/>
            <a:ext cx="495302" cy="774702"/>
          </a:xfrm>
          <a:prstGeom prst="rect">
            <a:avLst/>
          </a:prstGeom>
          <a:ln w="12700">
            <a:miter lim="400000"/>
          </a:ln>
        </p:spPr>
      </p:pic>
      <p:pic>
        <p:nvPicPr>
          <p:cNvPr id="208" name="Image 5" descr="Image 5"/>
          <p:cNvPicPr>
            <a:picLocks noChangeAspect="1"/>
          </p:cNvPicPr>
          <p:nvPr/>
        </p:nvPicPr>
        <p:blipFill>
          <a:blip r:embed="rId3">
            <a:extLst/>
          </a:blip>
          <a:stretch>
            <a:fillRect/>
          </a:stretch>
        </p:blipFill>
        <p:spPr>
          <a:xfrm>
            <a:off x="7064778" y="1064654"/>
            <a:ext cx="711202" cy="520702"/>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1" name="Titre 3"/>
          <p:cNvSpPr txBox="1"/>
          <p:nvPr>
            <p:ph type="title"/>
          </p:nvPr>
        </p:nvSpPr>
        <p:spPr>
          <a:xfrm>
            <a:off x="1028092" y="617994"/>
            <a:ext cx="6099475" cy="465202"/>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ZOOM SUR L’INSERTION PROFESSIONNELLE</a:t>
            </a:r>
          </a:p>
        </p:txBody>
      </p:sp>
      <p:sp>
        <p:nvSpPr>
          <p:cNvPr id="212" name="object 24"/>
          <p:cNvSpPr txBox="1"/>
          <p:nvPr/>
        </p:nvSpPr>
        <p:spPr>
          <a:xfrm>
            <a:off x="6616030" y="1494286"/>
            <a:ext cx="2331733" cy="635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12700">
              <a:spcBef>
                <a:spcPts val="100"/>
              </a:spcBef>
              <a:defRPr sz="2400">
                <a:solidFill>
                  <a:srgbClr val="191919"/>
                </a:solidFill>
                <a:latin typeface="Open Sans"/>
                <a:ea typeface="Open Sans"/>
                <a:cs typeface="Open Sans"/>
                <a:sym typeface="Open Sans"/>
              </a:defRPr>
            </a:pPr>
            <a:r>
              <a:t>2</a:t>
            </a:r>
            <a:r>
              <a:rPr spc="-25"/>
              <a:t> </a:t>
            </a:r>
            <a:r>
              <a:rPr spc="-630"/>
              <a:t> </a:t>
            </a:r>
            <a:r>
              <a:rPr spc="-25"/>
              <a:t>500</a:t>
            </a:r>
            <a:br>
              <a:rPr spc="-25"/>
            </a:br>
            <a:r>
              <a:rPr spc="-25" sz="1200"/>
              <a:t>apprentis</a:t>
            </a:r>
          </a:p>
        </p:txBody>
      </p:sp>
      <p:sp>
        <p:nvSpPr>
          <p:cNvPr id="213" name="object 24"/>
          <p:cNvSpPr txBox="1"/>
          <p:nvPr/>
        </p:nvSpPr>
        <p:spPr>
          <a:xfrm>
            <a:off x="6703779" y="3135326"/>
            <a:ext cx="2673215" cy="635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12700">
              <a:spcBef>
                <a:spcPts val="100"/>
              </a:spcBef>
              <a:defRPr sz="2400">
                <a:solidFill>
                  <a:srgbClr val="191919"/>
                </a:solidFill>
                <a:latin typeface="Open Sans"/>
                <a:ea typeface="Open Sans"/>
                <a:cs typeface="Open Sans"/>
                <a:sym typeface="Open Sans"/>
              </a:defRPr>
            </a:pPr>
            <a:r>
              <a:t>2</a:t>
            </a:r>
            <a:r>
              <a:rPr spc="-630"/>
              <a:t> </a:t>
            </a:r>
            <a:r>
              <a:rPr spc="-25"/>
              <a:t>3 000</a:t>
            </a:r>
            <a:br>
              <a:rPr spc="-25"/>
            </a:br>
            <a:r>
              <a:rPr spc="-25" sz="1200"/>
              <a:t>diplômés</a:t>
            </a:r>
          </a:p>
        </p:txBody>
      </p:sp>
      <p:sp>
        <p:nvSpPr>
          <p:cNvPr id="214" name="object 28"/>
          <p:cNvSpPr txBox="1"/>
          <p:nvPr/>
        </p:nvSpPr>
        <p:spPr>
          <a:xfrm>
            <a:off x="2156772" y="1462340"/>
            <a:ext cx="3240167" cy="8509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12700">
              <a:defRPr spc="-25" sz="2400">
                <a:solidFill>
                  <a:srgbClr val="191919"/>
                </a:solidFill>
                <a:latin typeface="Open Sans"/>
                <a:ea typeface="Open Sans"/>
                <a:cs typeface="Open Sans"/>
                <a:sym typeface="Open Sans"/>
              </a:defRPr>
            </a:pPr>
            <a:r>
              <a:t>80</a:t>
            </a:r>
            <a:br/>
            <a:r>
              <a:rPr sz="1200"/>
              <a:t>ateliers collectifs consacrés à l’insertion professionnelle </a:t>
            </a:r>
          </a:p>
        </p:txBody>
      </p:sp>
      <p:grpSp>
        <p:nvGrpSpPr>
          <p:cNvPr id="233" name="object 30"/>
          <p:cNvGrpSpPr/>
          <p:nvPr/>
        </p:nvGrpSpPr>
        <p:grpSpPr>
          <a:xfrm>
            <a:off x="1057428" y="1217845"/>
            <a:ext cx="799649" cy="847007"/>
            <a:chOff x="-2" y="0"/>
            <a:chExt cx="799648" cy="847005"/>
          </a:xfrm>
        </p:grpSpPr>
        <p:sp>
          <p:nvSpPr>
            <p:cNvPr id="215" name="object 31"/>
            <p:cNvSpPr/>
            <p:nvPr/>
          </p:nvSpPr>
          <p:spPr>
            <a:xfrm>
              <a:off x="226700" y="252868"/>
              <a:ext cx="324420" cy="3184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lnTo>
                    <a:pt x="7929" y="386"/>
                  </a:lnTo>
                  <a:lnTo>
                    <a:pt x="5349" y="1474"/>
                  </a:lnTo>
                  <a:lnTo>
                    <a:pt x="3163" y="3163"/>
                  </a:lnTo>
                  <a:lnTo>
                    <a:pt x="1475" y="5349"/>
                  </a:lnTo>
                  <a:lnTo>
                    <a:pt x="386" y="7929"/>
                  </a:lnTo>
                  <a:lnTo>
                    <a:pt x="0" y="10800"/>
                  </a:lnTo>
                  <a:lnTo>
                    <a:pt x="386" y="13671"/>
                  </a:lnTo>
                  <a:lnTo>
                    <a:pt x="1475" y="16251"/>
                  </a:lnTo>
                  <a:lnTo>
                    <a:pt x="3163" y="18437"/>
                  </a:lnTo>
                  <a:lnTo>
                    <a:pt x="5349" y="20125"/>
                  </a:lnTo>
                  <a:lnTo>
                    <a:pt x="7929" y="21214"/>
                  </a:lnTo>
                  <a:lnTo>
                    <a:pt x="10800" y="21600"/>
                  </a:lnTo>
                  <a:lnTo>
                    <a:pt x="13671" y="21214"/>
                  </a:lnTo>
                  <a:lnTo>
                    <a:pt x="16251" y="20125"/>
                  </a:lnTo>
                  <a:lnTo>
                    <a:pt x="18437" y="18437"/>
                  </a:lnTo>
                  <a:lnTo>
                    <a:pt x="20126" y="16251"/>
                  </a:lnTo>
                  <a:lnTo>
                    <a:pt x="21214" y="13671"/>
                  </a:lnTo>
                  <a:lnTo>
                    <a:pt x="21600" y="10800"/>
                  </a:lnTo>
                  <a:lnTo>
                    <a:pt x="21214" y="7929"/>
                  </a:lnTo>
                  <a:lnTo>
                    <a:pt x="20126" y="5349"/>
                  </a:lnTo>
                  <a:lnTo>
                    <a:pt x="18437" y="3163"/>
                  </a:lnTo>
                  <a:lnTo>
                    <a:pt x="16251" y="1474"/>
                  </a:lnTo>
                  <a:lnTo>
                    <a:pt x="13671" y="386"/>
                  </a:lnTo>
                  <a:lnTo>
                    <a:pt x="10800" y="0"/>
                  </a:lnTo>
                  <a:close/>
                </a:path>
              </a:pathLst>
            </a:custGeom>
            <a:solidFill>
              <a:srgbClr val="CCCCCC"/>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pic>
          <p:nvPicPr>
            <p:cNvPr id="216" name="object 32" descr="object 32"/>
            <p:cNvPicPr>
              <a:picLocks noChangeAspect="1"/>
            </p:cNvPicPr>
            <p:nvPr/>
          </p:nvPicPr>
          <p:blipFill>
            <a:blip r:embed="rId2">
              <a:extLst/>
            </a:blip>
            <a:stretch>
              <a:fillRect/>
            </a:stretch>
          </p:blipFill>
          <p:spPr>
            <a:xfrm>
              <a:off x="334650" y="301580"/>
              <a:ext cx="116713" cy="114610"/>
            </a:xfrm>
            <a:prstGeom prst="rect">
              <a:avLst/>
            </a:prstGeom>
            <a:ln w="12700" cap="flat">
              <a:noFill/>
              <a:miter lim="400000"/>
            </a:ln>
            <a:effectLst/>
          </p:spPr>
        </p:pic>
        <p:grpSp>
          <p:nvGrpSpPr>
            <p:cNvPr id="232" name="object 33"/>
            <p:cNvGrpSpPr/>
            <p:nvPr/>
          </p:nvGrpSpPr>
          <p:grpSpPr>
            <a:xfrm>
              <a:off x="-3" y="-1"/>
              <a:ext cx="799650" cy="847006"/>
              <a:chOff x="-1" y="0"/>
              <a:chExt cx="799648" cy="847005"/>
            </a:xfrm>
          </p:grpSpPr>
          <p:sp>
            <p:nvSpPr>
              <p:cNvPr id="217" name="Figure"/>
              <p:cNvSpPr/>
              <p:nvPr/>
            </p:nvSpPr>
            <p:spPr>
              <a:xfrm>
                <a:off x="447519" y="577454"/>
                <a:ext cx="164929" cy="2695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677" y="0"/>
                    </a:moveTo>
                    <a:lnTo>
                      <a:pt x="0" y="0"/>
                    </a:lnTo>
                    <a:lnTo>
                      <a:pt x="9629" y="13171"/>
                    </a:lnTo>
                    <a:lnTo>
                      <a:pt x="7803" y="14488"/>
                    </a:lnTo>
                    <a:lnTo>
                      <a:pt x="6849" y="15980"/>
                    </a:lnTo>
                    <a:lnTo>
                      <a:pt x="6814" y="17649"/>
                    </a:lnTo>
                    <a:lnTo>
                      <a:pt x="7746" y="19229"/>
                    </a:lnTo>
                    <a:lnTo>
                      <a:pt x="9539" y="20546"/>
                    </a:lnTo>
                    <a:lnTo>
                      <a:pt x="11897" y="21337"/>
                    </a:lnTo>
                    <a:lnTo>
                      <a:pt x="14582" y="21600"/>
                    </a:lnTo>
                    <a:lnTo>
                      <a:pt x="17352" y="21337"/>
                    </a:lnTo>
                    <a:lnTo>
                      <a:pt x="19788" y="20546"/>
                    </a:lnTo>
                    <a:lnTo>
                      <a:pt x="21544" y="19229"/>
                    </a:lnTo>
                    <a:lnTo>
                      <a:pt x="21600" y="19141"/>
                    </a:lnTo>
                    <a:lnTo>
                      <a:pt x="13843" y="19141"/>
                    </a:lnTo>
                    <a:lnTo>
                      <a:pt x="12788" y="18878"/>
                    </a:lnTo>
                    <a:lnTo>
                      <a:pt x="11871" y="18527"/>
                    </a:lnTo>
                    <a:lnTo>
                      <a:pt x="11196" y="17912"/>
                    </a:lnTo>
                    <a:lnTo>
                      <a:pt x="10828" y="17298"/>
                    </a:lnTo>
                    <a:lnTo>
                      <a:pt x="10779" y="16595"/>
                    </a:lnTo>
                    <a:lnTo>
                      <a:pt x="11064" y="15980"/>
                    </a:lnTo>
                    <a:lnTo>
                      <a:pt x="11662" y="15366"/>
                    </a:lnTo>
                    <a:lnTo>
                      <a:pt x="12501" y="14927"/>
                    </a:lnTo>
                    <a:lnTo>
                      <a:pt x="13519" y="14663"/>
                    </a:lnTo>
                    <a:lnTo>
                      <a:pt x="14653" y="14576"/>
                    </a:lnTo>
                    <a:lnTo>
                      <a:pt x="21594" y="14576"/>
                    </a:lnTo>
                    <a:lnTo>
                      <a:pt x="21540" y="14488"/>
                    </a:lnTo>
                    <a:lnTo>
                      <a:pt x="19779" y="13171"/>
                    </a:lnTo>
                    <a:lnTo>
                      <a:pt x="17418" y="12380"/>
                    </a:lnTo>
                    <a:lnTo>
                      <a:pt x="14653" y="12117"/>
                    </a:lnTo>
                    <a:lnTo>
                      <a:pt x="13439" y="12117"/>
                    </a:lnTo>
                    <a:lnTo>
                      <a:pt x="4677"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18" name="Figure"/>
              <p:cNvSpPr/>
              <p:nvPr/>
            </p:nvSpPr>
            <p:spPr>
              <a:xfrm>
                <a:off x="559399" y="759346"/>
                <a:ext cx="59950" cy="569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096" y="0"/>
                    </a:moveTo>
                    <a:lnTo>
                      <a:pt x="0" y="0"/>
                    </a:lnTo>
                    <a:lnTo>
                      <a:pt x="4060" y="831"/>
                    </a:lnTo>
                    <a:lnTo>
                      <a:pt x="7378" y="2908"/>
                    </a:lnTo>
                    <a:lnTo>
                      <a:pt x="9628" y="6646"/>
                    </a:lnTo>
                    <a:lnTo>
                      <a:pt x="10482" y="10800"/>
                    </a:lnTo>
                    <a:lnTo>
                      <a:pt x="10013" y="14123"/>
                    </a:lnTo>
                    <a:lnTo>
                      <a:pt x="8686" y="17031"/>
                    </a:lnTo>
                    <a:lnTo>
                      <a:pt x="6615" y="19108"/>
                    </a:lnTo>
                    <a:lnTo>
                      <a:pt x="3914" y="20769"/>
                    </a:lnTo>
                    <a:lnTo>
                      <a:pt x="854" y="21600"/>
                    </a:lnTo>
                    <a:lnTo>
                      <a:pt x="19113" y="21600"/>
                    </a:lnTo>
                    <a:lnTo>
                      <a:pt x="21569" y="14954"/>
                    </a:lnTo>
                    <a:lnTo>
                      <a:pt x="21600" y="7062"/>
                    </a:lnTo>
                    <a:lnTo>
                      <a:pt x="19096"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19" name="Figure"/>
              <p:cNvSpPr/>
              <p:nvPr/>
            </p:nvSpPr>
            <p:spPr>
              <a:xfrm>
                <a:off x="6401" y="600464"/>
                <a:ext cx="214494" cy="2125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913" y="0"/>
                    </a:moveTo>
                    <a:lnTo>
                      <a:pt x="6658" y="779"/>
                    </a:lnTo>
                    <a:lnTo>
                      <a:pt x="3187" y="3118"/>
                    </a:lnTo>
                    <a:lnTo>
                      <a:pt x="851" y="6569"/>
                    </a:lnTo>
                    <a:lnTo>
                      <a:pt x="0" y="10800"/>
                    </a:lnTo>
                    <a:lnTo>
                      <a:pt x="867" y="15031"/>
                    </a:lnTo>
                    <a:lnTo>
                      <a:pt x="3217" y="18482"/>
                    </a:lnTo>
                    <a:lnTo>
                      <a:pt x="6697" y="20821"/>
                    </a:lnTo>
                    <a:lnTo>
                      <a:pt x="10955" y="21600"/>
                    </a:lnTo>
                    <a:lnTo>
                      <a:pt x="15212" y="20821"/>
                    </a:lnTo>
                    <a:lnTo>
                      <a:pt x="18687" y="18482"/>
                    </a:lnTo>
                    <a:lnTo>
                      <a:pt x="10913" y="18482"/>
                    </a:lnTo>
                    <a:lnTo>
                      <a:pt x="7911" y="17814"/>
                    </a:lnTo>
                    <a:lnTo>
                      <a:pt x="5463" y="16144"/>
                    </a:lnTo>
                    <a:lnTo>
                      <a:pt x="3817" y="13695"/>
                    </a:lnTo>
                    <a:lnTo>
                      <a:pt x="3219" y="10800"/>
                    </a:lnTo>
                    <a:lnTo>
                      <a:pt x="3834" y="7794"/>
                    </a:lnTo>
                    <a:lnTo>
                      <a:pt x="5493" y="5344"/>
                    </a:lnTo>
                    <a:lnTo>
                      <a:pt x="7950" y="3786"/>
                    </a:lnTo>
                    <a:lnTo>
                      <a:pt x="10955" y="3118"/>
                    </a:lnTo>
                    <a:lnTo>
                      <a:pt x="20431" y="3118"/>
                    </a:lnTo>
                    <a:lnTo>
                      <a:pt x="21600" y="1893"/>
                    </a:lnTo>
                    <a:lnTo>
                      <a:pt x="17158" y="1893"/>
                    </a:lnTo>
                    <a:lnTo>
                      <a:pt x="15725" y="1002"/>
                    </a:lnTo>
                    <a:lnTo>
                      <a:pt x="14188" y="445"/>
                    </a:lnTo>
                    <a:lnTo>
                      <a:pt x="12574" y="111"/>
                    </a:lnTo>
                    <a:lnTo>
                      <a:pt x="10913"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0" name="Figure"/>
              <p:cNvSpPr/>
              <p:nvPr/>
            </p:nvSpPr>
            <p:spPr>
              <a:xfrm>
                <a:off x="114764" y="631145"/>
                <a:ext cx="109000" cy="1512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731" y="0"/>
                    </a:moveTo>
                    <a:lnTo>
                      <a:pt x="84" y="0"/>
                    </a:lnTo>
                    <a:lnTo>
                      <a:pt x="5995" y="939"/>
                    </a:lnTo>
                    <a:lnTo>
                      <a:pt x="10820" y="3130"/>
                    </a:lnTo>
                    <a:lnTo>
                      <a:pt x="14073" y="6574"/>
                    </a:lnTo>
                    <a:lnTo>
                      <a:pt x="15266" y="10800"/>
                    </a:lnTo>
                    <a:lnTo>
                      <a:pt x="14970" y="12835"/>
                    </a:lnTo>
                    <a:lnTo>
                      <a:pt x="10791" y="18470"/>
                    </a:lnTo>
                    <a:lnTo>
                      <a:pt x="2989" y="21287"/>
                    </a:lnTo>
                    <a:lnTo>
                      <a:pt x="0" y="21600"/>
                    </a:lnTo>
                    <a:lnTo>
                      <a:pt x="15300" y="21600"/>
                    </a:lnTo>
                    <a:lnTo>
                      <a:pt x="19910" y="16748"/>
                    </a:lnTo>
                    <a:lnTo>
                      <a:pt x="21600" y="10800"/>
                    </a:lnTo>
                    <a:lnTo>
                      <a:pt x="21277" y="8296"/>
                    </a:lnTo>
                    <a:lnTo>
                      <a:pt x="20361" y="5791"/>
                    </a:lnTo>
                    <a:lnTo>
                      <a:pt x="18876" y="3443"/>
                    </a:lnTo>
                    <a:lnTo>
                      <a:pt x="16849" y="1409"/>
                    </a:lnTo>
                    <a:lnTo>
                      <a:pt x="18731"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1" name="Figure"/>
              <p:cNvSpPr/>
              <p:nvPr/>
            </p:nvSpPr>
            <p:spPr>
              <a:xfrm>
                <a:off x="112843" y="275029"/>
                <a:ext cx="264890" cy="3440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375" y="0"/>
                    </a:moveTo>
                    <a:lnTo>
                      <a:pt x="0" y="0"/>
                    </a:lnTo>
                    <a:lnTo>
                      <a:pt x="9984" y="4334"/>
                    </a:lnTo>
                    <a:lnTo>
                      <a:pt x="9415" y="5434"/>
                    </a:lnTo>
                    <a:lnTo>
                      <a:pt x="9007" y="6535"/>
                    </a:lnTo>
                    <a:lnTo>
                      <a:pt x="8761" y="7636"/>
                    </a:lnTo>
                    <a:lnTo>
                      <a:pt x="8681" y="8805"/>
                    </a:lnTo>
                    <a:lnTo>
                      <a:pt x="8918" y="10731"/>
                    </a:lnTo>
                    <a:lnTo>
                      <a:pt x="9603" y="12589"/>
                    </a:lnTo>
                    <a:lnTo>
                      <a:pt x="10712" y="14308"/>
                    </a:lnTo>
                    <a:lnTo>
                      <a:pt x="12225" y="15822"/>
                    </a:lnTo>
                    <a:lnTo>
                      <a:pt x="5214" y="21600"/>
                    </a:lnTo>
                    <a:lnTo>
                      <a:pt x="8811" y="21600"/>
                    </a:lnTo>
                    <a:lnTo>
                      <a:pt x="14232" y="17266"/>
                    </a:lnTo>
                    <a:lnTo>
                      <a:pt x="21600" y="17266"/>
                    </a:lnTo>
                    <a:lnTo>
                      <a:pt x="19710" y="17060"/>
                    </a:lnTo>
                    <a:lnTo>
                      <a:pt x="16760" y="16097"/>
                    </a:lnTo>
                    <a:lnTo>
                      <a:pt x="17151" y="14583"/>
                    </a:lnTo>
                    <a:lnTo>
                      <a:pt x="14362" y="14583"/>
                    </a:lnTo>
                    <a:lnTo>
                      <a:pt x="13070" y="13345"/>
                    </a:lnTo>
                    <a:lnTo>
                      <a:pt x="12122" y="11901"/>
                    </a:lnTo>
                    <a:lnTo>
                      <a:pt x="11538" y="10387"/>
                    </a:lnTo>
                    <a:lnTo>
                      <a:pt x="11339" y="8805"/>
                    </a:lnTo>
                    <a:lnTo>
                      <a:pt x="11919" y="5985"/>
                    </a:lnTo>
                    <a:lnTo>
                      <a:pt x="13613" y="3508"/>
                    </a:lnTo>
                    <a:lnTo>
                      <a:pt x="14836" y="2614"/>
                    </a:lnTo>
                    <a:lnTo>
                      <a:pt x="11443" y="2614"/>
                    </a:lnTo>
                    <a:lnTo>
                      <a:pt x="5375"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2" name="Figure"/>
              <p:cNvSpPr/>
              <p:nvPr/>
            </p:nvSpPr>
            <p:spPr>
              <a:xfrm>
                <a:off x="287370" y="550059"/>
                <a:ext cx="205098" cy="350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516" y="0"/>
                    </a:moveTo>
                    <a:lnTo>
                      <a:pt x="0" y="0"/>
                    </a:lnTo>
                    <a:lnTo>
                      <a:pt x="2517" y="9450"/>
                    </a:lnTo>
                    <a:lnTo>
                      <a:pt x="5252" y="16200"/>
                    </a:lnTo>
                    <a:lnTo>
                      <a:pt x="8147" y="20250"/>
                    </a:lnTo>
                    <a:lnTo>
                      <a:pt x="11143" y="21600"/>
                    </a:lnTo>
                    <a:lnTo>
                      <a:pt x="12598" y="21600"/>
                    </a:lnTo>
                    <a:lnTo>
                      <a:pt x="15466" y="18900"/>
                    </a:lnTo>
                    <a:lnTo>
                      <a:pt x="16866" y="16875"/>
                    </a:lnTo>
                    <a:lnTo>
                      <a:pt x="20627" y="16875"/>
                    </a:lnTo>
                    <a:lnTo>
                      <a:pt x="19963" y="8100"/>
                    </a:lnTo>
                    <a:lnTo>
                      <a:pt x="21600" y="1350"/>
                    </a:lnTo>
                    <a:lnTo>
                      <a:pt x="11143" y="1350"/>
                    </a:lnTo>
                    <a:lnTo>
                      <a:pt x="9516"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3" name="Figure"/>
              <p:cNvSpPr/>
              <p:nvPr/>
            </p:nvSpPr>
            <p:spPr>
              <a:xfrm>
                <a:off x="393179" y="458018"/>
                <a:ext cx="142885" cy="942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132" y="0"/>
                    </a:moveTo>
                    <a:lnTo>
                      <a:pt x="0" y="0"/>
                    </a:lnTo>
                    <a:lnTo>
                      <a:pt x="4401" y="1256"/>
                    </a:lnTo>
                    <a:lnTo>
                      <a:pt x="7995" y="4772"/>
                    </a:lnTo>
                    <a:lnTo>
                      <a:pt x="10419" y="10047"/>
                    </a:lnTo>
                    <a:lnTo>
                      <a:pt x="11307" y="16828"/>
                    </a:lnTo>
                    <a:lnTo>
                      <a:pt x="5838" y="20344"/>
                    </a:lnTo>
                    <a:lnTo>
                      <a:pt x="0" y="21600"/>
                    </a:lnTo>
                    <a:lnTo>
                      <a:pt x="15010" y="21600"/>
                    </a:lnTo>
                    <a:lnTo>
                      <a:pt x="17124" y="19340"/>
                    </a:lnTo>
                    <a:lnTo>
                      <a:pt x="20785" y="13312"/>
                    </a:lnTo>
                    <a:lnTo>
                      <a:pt x="21600" y="11302"/>
                    </a:lnTo>
                    <a:lnTo>
                      <a:pt x="15608" y="11302"/>
                    </a:lnTo>
                    <a:lnTo>
                      <a:pt x="13502" y="4019"/>
                    </a:lnTo>
                    <a:lnTo>
                      <a:pt x="11132"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4" name="Figure"/>
              <p:cNvSpPr/>
              <p:nvPr/>
            </p:nvSpPr>
            <p:spPr>
              <a:xfrm>
                <a:off x="560359" y="452539"/>
                <a:ext cx="227020" cy="7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722" y="0"/>
                    </a:moveTo>
                    <a:lnTo>
                      <a:pt x="0" y="0"/>
                    </a:lnTo>
                    <a:lnTo>
                      <a:pt x="9610" y="3600"/>
                    </a:lnTo>
                    <a:lnTo>
                      <a:pt x="10370" y="11127"/>
                    </a:lnTo>
                    <a:lnTo>
                      <a:pt x="11940" y="17018"/>
                    </a:lnTo>
                    <a:lnTo>
                      <a:pt x="14104" y="20945"/>
                    </a:lnTo>
                    <a:lnTo>
                      <a:pt x="16648" y="21600"/>
                    </a:lnTo>
                    <a:lnTo>
                      <a:pt x="19120" y="19636"/>
                    </a:lnTo>
                    <a:lnTo>
                      <a:pt x="21089" y="15055"/>
                    </a:lnTo>
                    <a:lnTo>
                      <a:pt x="21600" y="12436"/>
                    </a:lnTo>
                    <a:lnTo>
                      <a:pt x="16210" y="12436"/>
                    </a:lnTo>
                    <a:lnTo>
                      <a:pt x="14813" y="11782"/>
                    </a:lnTo>
                    <a:lnTo>
                      <a:pt x="13672" y="9164"/>
                    </a:lnTo>
                    <a:lnTo>
                      <a:pt x="12903" y="5891"/>
                    </a:lnTo>
                    <a:lnTo>
                      <a:pt x="12621" y="1636"/>
                    </a:lnTo>
                    <a:lnTo>
                      <a:pt x="12722"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5" name="Figure"/>
              <p:cNvSpPr/>
              <p:nvPr/>
            </p:nvSpPr>
            <p:spPr>
              <a:xfrm>
                <a:off x="288974" y="426241"/>
                <a:ext cx="177844" cy="810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598" y="0"/>
                    </a:moveTo>
                    <a:lnTo>
                      <a:pt x="8279" y="1751"/>
                    </a:lnTo>
                    <a:lnTo>
                      <a:pt x="4548" y="6130"/>
                    </a:lnTo>
                    <a:lnTo>
                      <a:pt x="1692" y="13135"/>
                    </a:lnTo>
                    <a:lnTo>
                      <a:pt x="0" y="21600"/>
                    </a:lnTo>
                    <a:lnTo>
                      <a:pt x="4154" y="21600"/>
                    </a:lnTo>
                    <a:lnTo>
                      <a:pt x="4286" y="20141"/>
                    </a:lnTo>
                    <a:lnTo>
                      <a:pt x="6233" y="14011"/>
                    </a:lnTo>
                    <a:lnTo>
                      <a:pt x="9120" y="9924"/>
                    </a:lnTo>
                    <a:lnTo>
                      <a:pt x="12656" y="8465"/>
                    </a:lnTo>
                    <a:lnTo>
                      <a:pt x="21600" y="8465"/>
                    </a:lnTo>
                    <a:lnTo>
                      <a:pt x="20648" y="6130"/>
                    </a:lnTo>
                    <a:lnTo>
                      <a:pt x="16917" y="1751"/>
                    </a:lnTo>
                    <a:lnTo>
                      <a:pt x="12598"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6" name="Figure"/>
              <p:cNvSpPr/>
              <p:nvPr/>
            </p:nvSpPr>
            <p:spPr>
              <a:xfrm>
                <a:off x="399534" y="275029"/>
                <a:ext cx="302908" cy="2322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533" y="0"/>
                    </a:moveTo>
                    <a:lnTo>
                      <a:pt x="0" y="0"/>
                    </a:lnTo>
                    <a:lnTo>
                      <a:pt x="3140" y="917"/>
                    </a:lnTo>
                    <a:lnTo>
                      <a:pt x="5913" y="2955"/>
                    </a:lnTo>
                    <a:lnTo>
                      <a:pt x="8076" y="6113"/>
                    </a:lnTo>
                    <a:lnTo>
                      <a:pt x="9324" y="10087"/>
                    </a:lnTo>
                    <a:lnTo>
                      <a:pt x="9529" y="14162"/>
                    </a:lnTo>
                    <a:lnTo>
                      <a:pt x="8716" y="18136"/>
                    </a:lnTo>
                    <a:lnTo>
                      <a:pt x="6909" y="21600"/>
                    </a:lnTo>
                    <a:lnTo>
                      <a:pt x="9736" y="21600"/>
                    </a:lnTo>
                    <a:lnTo>
                      <a:pt x="10649" y="19664"/>
                    </a:lnTo>
                    <a:lnTo>
                      <a:pt x="11468" y="16506"/>
                    </a:lnTo>
                    <a:lnTo>
                      <a:pt x="21003" y="16506"/>
                    </a:lnTo>
                    <a:lnTo>
                      <a:pt x="21139" y="15589"/>
                    </a:lnTo>
                    <a:lnTo>
                      <a:pt x="21600" y="14774"/>
                    </a:lnTo>
                    <a:lnTo>
                      <a:pt x="19104" y="14774"/>
                    </a:lnTo>
                    <a:lnTo>
                      <a:pt x="11924" y="13551"/>
                    </a:lnTo>
                    <a:lnTo>
                      <a:pt x="11924" y="13042"/>
                    </a:lnTo>
                    <a:lnTo>
                      <a:pt x="11528" y="9068"/>
                    </a:lnTo>
                    <a:lnTo>
                      <a:pt x="10421" y="5502"/>
                    </a:lnTo>
                    <a:lnTo>
                      <a:pt x="8695" y="2445"/>
                    </a:lnTo>
                    <a:lnTo>
                      <a:pt x="6533"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7" name="Figure"/>
              <p:cNvSpPr/>
              <p:nvPr/>
            </p:nvSpPr>
            <p:spPr>
              <a:xfrm>
                <a:off x="730726" y="420763"/>
                <a:ext cx="68922" cy="734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666" y="0"/>
                    </a:moveTo>
                    <a:lnTo>
                      <a:pt x="0" y="0"/>
                    </a:lnTo>
                    <a:lnTo>
                      <a:pt x="4601" y="645"/>
                    </a:lnTo>
                    <a:lnTo>
                      <a:pt x="8358" y="3224"/>
                    </a:lnTo>
                    <a:lnTo>
                      <a:pt x="10892" y="6448"/>
                    </a:lnTo>
                    <a:lnTo>
                      <a:pt x="11820" y="10961"/>
                    </a:lnTo>
                    <a:lnTo>
                      <a:pt x="11615" y="12896"/>
                    </a:lnTo>
                    <a:lnTo>
                      <a:pt x="4680" y="20955"/>
                    </a:lnTo>
                    <a:lnTo>
                      <a:pt x="2498" y="21600"/>
                    </a:lnTo>
                    <a:lnTo>
                      <a:pt x="17755" y="21600"/>
                    </a:lnTo>
                    <a:lnTo>
                      <a:pt x="20282" y="17731"/>
                    </a:lnTo>
                    <a:lnTo>
                      <a:pt x="21600" y="9994"/>
                    </a:lnTo>
                    <a:lnTo>
                      <a:pt x="19656" y="2579"/>
                    </a:lnTo>
                    <a:lnTo>
                      <a:pt x="17666"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8" name="Figure"/>
              <p:cNvSpPr/>
              <p:nvPr/>
            </p:nvSpPr>
            <p:spPr>
              <a:xfrm>
                <a:off x="667444" y="389101"/>
                <a:ext cx="119651" cy="448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410" y="0"/>
                    </a:moveTo>
                    <a:lnTo>
                      <a:pt x="7816" y="1529"/>
                    </a:lnTo>
                    <a:lnTo>
                      <a:pt x="4514" y="6283"/>
                    </a:lnTo>
                    <a:lnTo>
                      <a:pt x="1840" y="12621"/>
                    </a:lnTo>
                    <a:lnTo>
                      <a:pt x="0" y="21600"/>
                    </a:lnTo>
                    <a:lnTo>
                      <a:pt x="6318" y="21600"/>
                    </a:lnTo>
                    <a:lnTo>
                      <a:pt x="6610" y="20544"/>
                    </a:lnTo>
                    <a:lnTo>
                      <a:pt x="8774" y="16318"/>
                    </a:lnTo>
                    <a:lnTo>
                      <a:pt x="11424" y="15262"/>
                    </a:lnTo>
                    <a:lnTo>
                      <a:pt x="21600" y="15262"/>
                    </a:lnTo>
                    <a:lnTo>
                      <a:pt x="20024" y="9452"/>
                    </a:lnTo>
                    <a:lnTo>
                      <a:pt x="16083" y="2586"/>
                    </a:lnTo>
                    <a:lnTo>
                      <a:pt x="11410"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29" name="Triangle"/>
              <p:cNvSpPr/>
              <p:nvPr/>
            </p:nvSpPr>
            <p:spPr>
              <a:xfrm>
                <a:off x="724381" y="382694"/>
                <a:ext cx="12702" cy="12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lnTo>
                      <a:pt x="0" y="0"/>
                    </a:lnTo>
                    <a:lnTo>
                      <a:pt x="9388" y="21600"/>
                    </a:lnTo>
                    <a:lnTo>
                      <a:pt x="21600"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30" name="Figure"/>
              <p:cNvSpPr/>
              <p:nvPr/>
            </p:nvSpPr>
            <p:spPr>
              <a:xfrm>
                <a:off x="253169" y="-1"/>
                <a:ext cx="237988" cy="3166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766" y="0"/>
                    </a:moveTo>
                    <a:lnTo>
                      <a:pt x="10448" y="374"/>
                    </a:lnTo>
                    <a:lnTo>
                      <a:pt x="8498" y="1196"/>
                    </a:lnTo>
                    <a:lnTo>
                      <a:pt x="7089" y="2541"/>
                    </a:lnTo>
                    <a:lnTo>
                      <a:pt x="6396" y="4260"/>
                    </a:lnTo>
                    <a:lnTo>
                      <a:pt x="6561" y="5979"/>
                    </a:lnTo>
                    <a:lnTo>
                      <a:pt x="7526" y="7474"/>
                    </a:lnTo>
                    <a:lnTo>
                      <a:pt x="9155" y="8670"/>
                    </a:lnTo>
                    <a:lnTo>
                      <a:pt x="11315" y="9343"/>
                    </a:lnTo>
                    <a:lnTo>
                      <a:pt x="11315" y="16817"/>
                    </a:lnTo>
                    <a:lnTo>
                      <a:pt x="8000" y="17265"/>
                    </a:lnTo>
                    <a:lnTo>
                      <a:pt x="4941" y="18311"/>
                    </a:lnTo>
                    <a:lnTo>
                      <a:pt x="2241" y="19731"/>
                    </a:lnTo>
                    <a:lnTo>
                      <a:pt x="0" y="21600"/>
                    </a:lnTo>
                    <a:lnTo>
                      <a:pt x="3777" y="21600"/>
                    </a:lnTo>
                    <a:lnTo>
                      <a:pt x="5347" y="20479"/>
                    </a:lnTo>
                    <a:lnTo>
                      <a:pt x="9126" y="19134"/>
                    </a:lnTo>
                    <a:lnTo>
                      <a:pt x="13284" y="18760"/>
                    </a:lnTo>
                    <a:lnTo>
                      <a:pt x="21600" y="18760"/>
                    </a:lnTo>
                    <a:lnTo>
                      <a:pt x="21485" y="18685"/>
                    </a:lnTo>
                    <a:lnTo>
                      <a:pt x="18068" y="17415"/>
                    </a:lnTo>
                    <a:lnTo>
                      <a:pt x="14216" y="16817"/>
                    </a:lnTo>
                    <a:lnTo>
                      <a:pt x="14216" y="9343"/>
                    </a:lnTo>
                    <a:lnTo>
                      <a:pt x="16376" y="8670"/>
                    </a:lnTo>
                    <a:lnTo>
                      <a:pt x="18005" y="7474"/>
                    </a:lnTo>
                    <a:lnTo>
                      <a:pt x="18102" y="7325"/>
                    </a:lnTo>
                    <a:lnTo>
                      <a:pt x="12707" y="7325"/>
                    </a:lnTo>
                    <a:lnTo>
                      <a:pt x="11341" y="7175"/>
                    </a:lnTo>
                    <a:lnTo>
                      <a:pt x="10225" y="6577"/>
                    </a:lnTo>
                    <a:lnTo>
                      <a:pt x="9473" y="5755"/>
                    </a:lnTo>
                    <a:lnTo>
                      <a:pt x="9197" y="4783"/>
                    </a:lnTo>
                    <a:lnTo>
                      <a:pt x="9473" y="3737"/>
                    </a:lnTo>
                    <a:lnTo>
                      <a:pt x="10225" y="2915"/>
                    </a:lnTo>
                    <a:lnTo>
                      <a:pt x="11341" y="2392"/>
                    </a:lnTo>
                    <a:lnTo>
                      <a:pt x="12707" y="2167"/>
                    </a:lnTo>
                    <a:lnTo>
                      <a:pt x="18051" y="2167"/>
                    </a:lnTo>
                    <a:lnTo>
                      <a:pt x="17034" y="1196"/>
                    </a:lnTo>
                    <a:lnTo>
                      <a:pt x="15084" y="374"/>
                    </a:lnTo>
                    <a:lnTo>
                      <a:pt x="12766"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sp>
            <p:nvSpPr>
              <p:cNvPr id="231" name="Figure"/>
              <p:cNvSpPr/>
              <p:nvPr/>
            </p:nvSpPr>
            <p:spPr>
              <a:xfrm>
                <a:off x="-1" y="164360"/>
                <a:ext cx="178756" cy="1303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8774" y="0"/>
                    </a:moveTo>
                    <a:lnTo>
                      <a:pt x="4235" y="1271"/>
                    </a:lnTo>
                    <a:lnTo>
                      <a:pt x="897" y="5808"/>
                    </a:lnTo>
                    <a:lnTo>
                      <a:pt x="0" y="11798"/>
                    </a:lnTo>
                    <a:lnTo>
                      <a:pt x="582" y="14884"/>
                    </a:lnTo>
                    <a:lnTo>
                      <a:pt x="1817" y="17788"/>
                    </a:lnTo>
                    <a:lnTo>
                      <a:pt x="3557" y="19785"/>
                    </a:lnTo>
                    <a:lnTo>
                      <a:pt x="5673" y="21237"/>
                    </a:lnTo>
                    <a:lnTo>
                      <a:pt x="8035" y="21600"/>
                    </a:lnTo>
                    <a:lnTo>
                      <a:pt x="9605" y="21418"/>
                    </a:lnTo>
                    <a:lnTo>
                      <a:pt x="11091" y="20692"/>
                    </a:lnTo>
                    <a:lnTo>
                      <a:pt x="12450" y="19785"/>
                    </a:lnTo>
                    <a:lnTo>
                      <a:pt x="13636" y="18333"/>
                    </a:lnTo>
                    <a:lnTo>
                      <a:pt x="21600" y="18333"/>
                    </a:lnTo>
                    <a:lnTo>
                      <a:pt x="19234" y="16518"/>
                    </a:lnTo>
                    <a:lnTo>
                      <a:pt x="8035" y="16518"/>
                    </a:lnTo>
                    <a:lnTo>
                      <a:pt x="6808" y="16336"/>
                    </a:lnTo>
                    <a:lnTo>
                      <a:pt x="5708" y="15610"/>
                    </a:lnTo>
                    <a:lnTo>
                      <a:pt x="4801" y="14521"/>
                    </a:lnTo>
                    <a:lnTo>
                      <a:pt x="4154" y="13069"/>
                    </a:lnTo>
                    <a:lnTo>
                      <a:pt x="3847" y="11435"/>
                    </a:lnTo>
                    <a:lnTo>
                      <a:pt x="3901" y="9802"/>
                    </a:lnTo>
                    <a:lnTo>
                      <a:pt x="7169" y="5445"/>
                    </a:lnTo>
                    <a:lnTo>
                      <a:pt x="8381" y="5264"/>
                    </a:lnTo>
                    <a:lnTo>
                      <a:pt x="14826" y="5264"/>
                    </a:lnTo>
                    <a:lnTo>
                      <a:pt x="14693" y="4901"/>
                    </a:lnTo>
                    <a:lnTo>
                      <a:pt x="13132" y="2541"/>
                    </a:lnTo>
                    <a:lnTo>
                      <a:pt x="11089" y="908"/>
                    </a:lnTo>
                    <a:lnTo>
                      <a:pt x="8774" y="0"/>
                    </a:lnTo>
                    <a:close/>
                  </a:path>
                </a:pathLst>
              </a:custGeom>
              <a:solidFill>
                <a:srgbClr val="000000"/>
              </a:solidFill>
              <a:ln w="12700" cap="flat">
                <a:noFill/>
                <a:miter lim="400000"/>
              </a:ln>
              <a:effectLst/>
            </p:spPr>
            <p:txBody>
              <a:bodyPr wrap="square" lIns="45718" tIns="45718" rIns="45718" bIns="45718" numCol="1" anchor="t">
                <a:noAutofit/>
              </a:bodyPr>
              <a:lstStyle/>
              <a:p>
                <a:pPr>
                  <a:defRPr>
                    <a:latin typeface="+mn-lt"/>
                    <a:ea typeface="+mn-ea"/>
                    <a:cs typeface="+mn-cs"/>
                    <a:sym typeface="Calibri"/>
                  </a:defRPr>
                </a:pPr>
              </a:p>
            </p:txBody>
          </p:sp>
        </p:grpSp>
      </p:grpSp>
      <p:pic>
        <p:nvPicPr>
          <p:cNvPr id="234" name="object 34" descr="object 34"/>
          <p:cNvPicPr>
            <a:picLocks noChangeAspect="1"/>
          </p:cNvPicPr>
          <p:nvPr/>
        </p:nvPicPr>
        <p:blipFill>
          <a:blip r:embed="rId3">
            <a:extLst/>
          </a:blip>
          <a:stretch>
            <a:fillRect/>
          </a:stretch>
        </p:blipFill>
        <p:spPr>
          <a:xfrm>
            <a:off x="1028091" y="2835605"/>
            <a:ext cx="774767" cy="752772"/>
          </a:xfrm>
          <a:prstGeom prst="rect">
            <a:avLst/>
          </a:prstGeom>
          <a:ln w="12700">
            <a:miter lim="400000"/>
          </a:ln>
        </p:spPr>
      </p:pic>
      <p:sp>
        <p:nvSpPr>
          <p:cNvPr id="235" name="object 36"/>
          <p:cNvSpPr txBox="1"/>
          <p:nvPr/>
        </p:nvSpPr>
        <p:spPr>
          <a:xfrm>
            <a:off x="2060578" y="3091352"/>
            <a:ext cx="2999037" cy="706243"/>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R="5080" indent="12700">
              <a:lnSpc>
                <a:spcPct val="116999"/>
              </a:lnSpc>
              <a:spcBef>
                <a:spcPts val="100"/>
              </a:spcBef>
              <a:defRPr spc="-10" sz="2400">
                <a:solidFill>
                  <a:srgbClr val="191919"/>
                </a:solidFill>
                <a:latin typeface="Open Sans"/>
                <a:ea typeface="Open Sans"/>
                <a:cs typeface="Open Sans"/>
                <a:sym typeface="Open Sans"/>
              </a:defRPr>
            </a:pPr>
            <a:r>
              <a:t>400</a:t>
            </a:r>
            <a:br/>
            <a:r>
              <a:rPr sz="1200"/>
              <a:t>ateliers individuels</a:t>
            </a:r>
          </a:p>
        </p:txBody>
      </p:sp>
      <p:sp>
        <p:nvSpPr>
          <p:cNvPr id="236" name="object 2"/>
          <p:cNvSpPr txBox="1"/>
          <p:nvPr/>
        </p:nvSpPr>
        <p:spPr>
          <a:xfrm>
            <a:off x="1028092" y="4073006"/>
            <a:ext cx="7725575" cy="5715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12700">
              <a:spcBef>
                <a:spcPts val="100"/>
              </a:spcBef>
              <a:defRPr b="1" sz="1400">
                <a:latin typeface="Lucida Grande"/>
                <a:ea typeface="Lucida Grande"/>
                <a:cs typeface="Lucida Grande"/>
                <a:sym typeface="Lucida Grande"/>
              </a:defRPr>
            </a:pPr>
            <a:r>
              <a:t>Un</a:t>
            </a:r>
            <a:r>
              <a:rPr spc="-30"/>
              <a:t> </a:t>
            </a:r>
            <a:r>
              <a:t>taux</a:t>
            </a:r>
            <a:r>
              <a:rPr spc="-35"/>
              <a:t> </a:t>
            </a:r>
            <a:r>
              <a:t>d’insertion</a:t>
            </a:r>
            <a:r>
              <a:rPr spc="-30"/>
              <a:t> </a:t>
            </a:r>
            <a:r>
              <a:t>professionnelle</a:t>
            </a:r>
            <a:r>
              <a:rPr spc="-35"/>
              <a:t> </a:t>
            </a:r>
            <a:r>
              <a:t>au-dessus de la moyenne nationale</a:t>
            </a:r>
          </a:p>
          <a:p>
            <a:pPr>
              <a:defRPr sz="1100">
                <a:latin typeface="Lucida Grande"/>
                <a:ea typeface="Lucida Grande"/>
                <a:cs typeface="Lucida Grande"/>
                <a:sym typeface="Lucida Grande"/>
              </a:defRPr>
            </a:pPr>
            <a:r>
              <a:t>Enquête relative à l’insertion professionnelle des diplômés 2018 de l’université</a:t>
            </a:r>
            <a:endParaRPr>
              <a:latin typeface="Open Sans"/>
              <a:ea typeface="Open Sans"/>
              <a:cs typeface="Open Sans"/>
              <a:sym typeface="Open Sans"/>
            </a:endParaRPr>
          </a:p>
        </p:txBody>
      </p:sp>
      <p:pic>
        <p:nvPicPr>
          <p:cNvPr id="237" name="Image 1" descr="Image 1"/>
          <p:cNvPicPr>
            <a:picLocks noChangeAspect="1"/>
          </p:cNvPicPr>
          <p:nvPr/>
        </p:nvPicPr>
        <p:blipFill>
          <a:blip r:embed="rId4">
            <a:extLst/>
          </a:blip>
          <a:stretch>
            <a:fillRect/>
          </a:stretch>
        </p:blipFill>
        <p:spPr>
          <a:xfrm>
            <a:off x="5522548" y="1334347"/>
            <a:ext cx="774767" cy="789666"/>
          </a:xfrm>
          <a:prstGeom prst="rect">
            <a:avLst/>
          </a:prstGeom>
          <a:ln w="12700">
            <a:miter lim="400000"/>
          </a:ln>
        </p:spPr>
      </p:pic>
      <p:pic>
        <p:nvPicPr>
          <p:cNvPr id="238" name="Image 2" descr="Image 2"/>
          <p:cNvPicPr>
            <a:picLocks noChangeAspect="1"/>
          </p:cNvPicPr>
          <p:nvPr/>
        </p:nvPicPr>
        <p:blipFill>
          <a:blip r:embed="rId5">
            <a:extLst/>
          </a:blip>
          <a:stretch>
            <a:fillRect/>
          </a:stretch>
        </p:blipFill>
        <p:spPr>
          <a:xfrm>
            <a:off x="5626789" y="3078652"/>
            <a:ext cx="774702" cy="596902"/>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1" name="Espace réservé du texte 2"/>
          <p:cNvSpPr txBox="1"/>
          <p:nvPr>
            <p:ph type="body" sz="quarter" idx="1"/>
          </p:nvPr>
        </p:nvSpPr>
        <p:spPr>
          <a:xfrm>
            <a:off x="597161" y="1108138"/>
            <a:ext cx="2708425" cy="3137160"/>
          </a:xfrm>
          <a:prstGeom prst="rect">
            <a:avLst/>
          </a:prstGeom>
        </p:spPr>
        <p:txBody>
          <a:bodyPr/>
          <a:lstStyle/>
          <a:p>
            <a:pPr>
              <a:defRPr b="1" sz="1400">
                <a:solidFill>
                  <a:srgbClr val="000000"/>
                </a:solidFill>
              </a:defRPr>
            </a:pPr>
            <a:r>
              <a:t>Des actions et des</a:t>
            </a:r>
            <a:br/>
            <a:r>
              <a:t>rendez-vous incontournables de la vie étudiante</a:t>
            </a:r>
            <a:endParaRPr sz="1200"/>
          </a:p>
          <a:p>
            <a:pPr marL="171450" indent="-171450">
              <a:buSzPct val="100000"/>
              <a:buFont typeface="Arial"/>
              <a:buChar char="•"/>
              <a:defRPr sz="1100">
                <a:solidFill>
                  <a:srgbClr val="000000"/>
                </a:solidFill>
              </a:defRPr>
            </a:pPr>
            <a:r>
              <a:t>Organisation des Journées d’accueil et de la vie associative </a:t>
            </a:r>
            <a:endParaRPr sz="1200"/>
          </a:p>
          <a:p>
            <a:pPr marL="171450" indent="-171450">
              <a:buSzPct val="100000"/>
              <a:buFont typeface="Arial"/>
              <a:buChar char="•"/>
              <a:defRPr sz="1100">
                <a:solidFill>
                  <a:srgbClr val="000000"/>
                </a:solidFill>
              </a:defRPr>
            </a:pPr>
            <a:r>
              <a:t>225 projets soutenus dans le cadre de la CVEC </a:t>
            </a:r>
            <a:endParaRPr sz="1200"/>
          </a:p>
          <a:p>
            <a:pPr marL="171450" indent="-171450">
              <a:buSzPct val="100000"/>
              <a:buFont typeface="Arial"/>
              <a:buChar char="•"/>
              <a:defRPr sz="1100">
                <a:solidFill>
                  <a:srgbClr val="000000"/>
                </a:solidFill>
              </a:defRPr>
            </a:pPr>
            <a:r>
              <a:t>Welcome week pour l’accueil des étudiants internationaux</a:t>
            </a:r>
            <a:endParaRPr sz="1200"/>
          </a:p>
          <a:p>
            <a:pPr>
              <a:defRPr sz="1100">
                <a:solidFill>
                  <a:srgbClr val="000000"/>
                </a:solidFill>
              </a:defRPr>
            </a:pPr>
          </a:p>
          <a:p>
            <a:pPr>
              <a:defRPr b="1" sz="1100">
                <a:solidFill>
                  <a:srgbClr val="000000"/>
                </a:solidFill>
              </a:defRPr>
            </a:pPr>
            <a:r>
              <a:t>Poursuite des dispositifs de solidarité en direction des étudiants souffrant de la précarité </a:t>
            </a:r>
            <a:r>
              <a:rPr b="0"/>
              <a:t>(bons alimentaires, forfaits de données, chèque énergie…)</a:t>
            </a:r>
          </a:p>
        </p:txBody>
      </p:sp>
      <p:sp>
        <p:nvSpPr>
          <p:cNvPr id="242" name="Titre 3"/>
          <p:cNvSpPr txBox="1"/>
          <p:nvPr>
            <p:ph type="title"/>
          </p:nvPr>
        </p:nvSpPr>
        <p:spPr>
          <a:xfrm>
            <a:off x="664896" y="587072"/>
            <a:ext cx="7776000" cy="465202"/>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LA REPRISE DE LA VIE ÉTUDIANTE ET ASSOCIATIVE</a:t>
            </a:r>
          </a:p>
        </p:txBody>
      </p:sp>
      <p:sp>
        <p:nvSpPr>
          <p:cNvPr id="243" name="Espace réservé du texte 2"/>
          <p:cNvSpPr txBox="1"/>
          <p:nvPr/>
        </p:nvSpPr>
        <p:spPr>
          <a:xfrm>
            <a:off x="3613789" y="1104403"/>
            <a:ext cx="2180896" cy="3219427"/>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b="1" sz="1400">
                <a:latin typeface="Lucida Sans"/>
                <a:ea typeface="Lucida Sans"/>
                <a:cs typeface="Lucida Sans"/>
                <a:sym typeface="Lucida Sans"/>
              </a:defRPr>
            </a:pPr>
            <a:r>
              <a:t>Santé étudiante</a:t>
            </a: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Création du Service de santé universitaire : nouvelle convention, nouveaux statuts et nouvelle direction.</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Hausse du budget </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Recrutement pour renforcer le pôle psychologie </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Recrutement d’un chargé de promotion de la santé</a:t>
            </a:r>
            <a:endParaRPr sz="1200"/>
          </a:p>
        </p:txBody>
      </p:sp>
      <p:sp>
        <p:nvSpPr>
          <p:cNvPr id="244" name="Espace réservé du texte 2"/>
          <p:cNvSpPr txBox="1"/>
          <p:nvPr/>
        </p:nvSpPr>
        <p:spPr>
          <a:xfrm>
            <a:off x="6160230" y="819671"/>
            <a:ext cx="2708423" cy="3219426"/>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b="1" sz="1400">
                <a:latin typeface="Lucida Sans"/>
                <a:ea typeface="Lucida Sans"/>
                <a:cs typeface="Lucida Sans"/>
                <a:sym typeface="Lucida Sans"/>
              </a:defRPr>
            </a:pPr>
            <a:r>
              <a:t>Nouveaux services</a:t>
            </a:r>
            <a:br/>
            <a:r>
              <a:t>étudiants en ligne </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Offre de logements</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Jobs étudiants</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Portail des bibliothèques de l’université</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Box d’accueil des étudiants en version anglaise et internationale</a:t>
            </a:r>
            <a:endParaRPr sz="1200"/>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6"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7" name="Espace réservé du texte 2"/>
          <p:cNvSpPr txBox="1"/>
          <p:nvPr/>
        </p:nvSpPr>
        <p:spPr>
          <a:xfrm>
            <a:off x="540656" y="2740435"/>
            <a:ext cx="8062687" cy="1447005"/>
          </a:xfrm>
          <a:prstGeom prst="rect">
            <a:avLst/>
          </a:prstGeom>
          <a:ln w="12700">
            <a:miter lim="400000"/>
          </a:ln>
          <a:extLst>
            <a:ext uri="{C572A759-6A51-4108-AA02-DFA0A04FC94B}">
              <ma14:wrappingTextBoxFlag xmlns:ma14="http://schemas.microsoft.com/office/mac/drawingml/2011/main" val="1"/>
            </a:ext>
          </a:extLst>
        </p:spPr>
        <p:txBody>
          <a:bodyPr lIns="0" tIns="0" rIns="0" bIns="0" numCol="5" spcCol="6749">
            <a:normAutofit fontScale="100000" lnSpcReduction="0"/>
          </a:bodyPr>
          <a:lstStyle/>
          <a:p>
            <a:pPr>
              <a:lnSpc>
                <a:spcPct val="90000"/>
              </a:lnSpc>
              <a:spcBef>
                <a:spcPts val="700"/>
              </a:spcBef>
              <a:defRPr b="1" sz="1100">
                <a:latin typeface="Lucida Sans"/>
                <a:ea typeface="Lucida Sans"/>
                <a:cs typeface="Lucida Sans"/>
                <a:sym typeface="Lucida Sans"/>
              </a:defRPr>
            </a:pPr>
            <a:r>
              <a:t>Organisation du premier Mois des égalités</a:t>
            </a:r>
            <a:br/>
            <a:r>
              <a:rPr b="0"/>
              <a:t>et d’événements de sensibilisation</a:t>
            </a:r>
            <a:endParaRPr sz="1200"/>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b="1" sz="1100">
                <a:latin typeface="Lucida Sans"/>
                <a:ea typeface="Lucida Sans"/>
                <a:cs typeface="Lucida Sans"/>
                <a:sym typeface="Lucida Sans"/>
              </a:defRPr>
            </a:pPr>
            <a:r>
              <a:t>Un réseau de 55 référents et référentes</a:t>
            </a:r>
            <a:br/>
            <a:r>
              <a:rPr b="0"/>
              <a:t>au sein de l’établissement pour la sensibilisation, l’orientation vers les dispositifs adaptés</a:t>
            </a:r>
            <a:endParaRPr sz="1200"/>
          </a:p>
          <a:p>
            <a:pPr>
              <a:lnSpc>
                <a:spcPct val="90000"/>
              </a:lnSpc>
              <a:spcBef>
                <a:spcPts val="700"/>
              </a:spcBef>
              <a:defRPr b="1" sz="1100">
                <a:latin typeface="Lucida Sans"/>
                <a:ea typeface="Lucida Sans"/>
                <a:cs typeface="Lucida Sans"/>
                <a:sym typeface="Lucida Sans"/>
              </a:defRPr>
            </a:pPr>
            <a:r>
              <a:t>Dispositif de mentorat des doctorantes</a:t>
            </a:r>
            <a:br/>
            <a:r>
              <a:rPr b="0"/>
              <a:t>dans le domaine des sciences</a:t>
            </a:r>
            <a:endParaRPr sz="1200"/>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b="1" sz="1100">
                <a:latin typeface="Lucida Sans"/>
                <a:ea typeface="Lucida Sans"/>
                <a:cs typeface="Lucida Sans"/>
                <a:sym typeface="Lucida Sans"/>
              </a:defRPr>
            </a:pPr>
            <a:r>
              <a:t>Mise en place d’un réseau de référents et référentes pour l’accompagnement  du handicap étudiant </a:t>
            </a:r>
            <a:r>
              <a:rPr b="0"/>
              <a:t>dans les UFR</a:t>
            </a:r>
            <a:endParaRPr sz="1200"/>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b="1" sz="1100">
                <a:latin typeface="Lucida Sans"/>
                <a:ea typeface="Lucida Sans"/>
                <a:cs typeface="Lucida Sans"/>
                <a:sym typeface="Lucida Sans"/>
              </a:defRPr>
            </a:pPr>
            <a:r>
              <a:t>Adoption d’un schéma directeur</a:t>
            </a:r>
            <a:br/>
            <a:r>
              <a:t>du handicap</a:t>
            </a:r>
            <a:r>
              <a:rPr b="0"/>
              <a:t> </a:t>
            </a:r>
            <a:endParaRPr sz="1200"/>
          </a:p>
        </p:txBody>
      </p:sp>
      <p:sp>
        <p:nvSpPr>
          <p:cNvPr id="248" name="Titre 3"/>
          <p:cNvSpPr txBox="1"/>
          <p:nvPr>
            <p:ph type="title"/>
          </p:nvPr>
        </p:nvSpPr>
        <p:spPr>
          <a:xfrm>
            <a:off x="1081315" y="701414"/>
            <a:ext cx="7776000" cy="465202"/>
          </a:xfrm>
          <a:prstGeom prst="rect">
            <a:avLst/>
          </a:prstGeom>
        </p:spPr>
        <p:txBody>
          <a:bodyPr/>
          <a:lstStyle>
            <a:lvl1pPr>
              <a:defRPr b="1" sz="1600">
                <a:solidFill>
                  <a:srgbClr val="8A1538"/>
                </a:solidFill>
              </a:defRPr>
            </a:lvl1pPr>
          </a:lstStyle>
          <a:p>
            <a:pPr/>
            <a:r>
              <a:t>MISE EN PLACE DU PLAN D’ACTION EN FAVEUR DES ÉGALITÉS</a:t>
            </a:r>
          </a:p>
        </p:txBody>
      </p:sp>
      <p:pic>
        <p:nvPicPr>
          <p:cNvPr id="249" name="Image 1" descr="Image 1"/>
          <p:cNvPicPr>
            <a:picLocks noChangeAspect="1"/>
          </p:cNvPicPr>
          <p:nvPr/>
        </p:nvPicPr>
        <p:blipFill>
          <a:blip r:embed="rId2">
            <a:extLst/>
          </a:blip>
          <a:stretch>
            <a:fillRect/>
          </a:stretch>
        </p:blipFill>
        <p:spPr>
          <a:xfrm>
            <a:off x="2194268" y="2024015"/>
            <a:ext cx="711202" cy="520703"/>
          </a:xfrm>
          <a:prstGeom prst="rect">
            <a:avLst/>
          </a:prstGeom>
          <a:ln w="12700">
            <a:miter lim="400000"/>
          </a:ln>
        </p:spPr>
      </p:pic>
      <p:pic>
        <p:nvPicPr>
          <p:cNvPr id="250" name="Image 4" descr="Image 4"/>
          <p:cNvPicPr>
            <a:picLocks noChangeAspect="1"/>
          </p:cNvPicPr>
          <p:nvPr/>
        </p:nvPicPr>
        <p:blipFill>
          <a:blip r:embed="rId3">
            <a:extLst/>
          </a:blip>
          <a:stretch>
            <a:fillRect/>
          </a:stretch>
        </p:blipFill>
        <p:spPr>
          <a:xfrm>
            <a:off x="540657" y="2151015"/>
            <a:ext cx="520702" cy="393702"/>
          </a:xfrm>
          <a:prstGeom prst="rect">
            <a:avLst/>
          </a:prstGeom>
          <a:ln w="12700">
            <a:miter lim="400000"/>
          </a:ln>
        </p:spPr>
      </p:pic>
      <p:pic>
        <p:nvPicPr>
          <p:cNvPr id="251" name="Image 6" descr="Image 6"/>
          <p:cNvPicPr>
            <a:picLocks noChangeAspect="1"/>
          </p:cNvPicPr>
          <p:nvPr/>
        </p:nvPicPr>
        <p:blipFill>
          <a:blip r:embed="rId4">
            <a:extLst/>
          </a:blip>
          <a:stretch>
            <a:fillRect/>
          </a:stretch>
        </p:blipFill>
        <p:spPr>
          <a:xfrm>
            <a:off x="5435817" y="1908917"/>
            <a:ext cx="635799" cy="635799"/>
          </a:xfrm>
          <a:prstGeom prst="rect">
            <a:avLst/>
          </a:prstGeom>
          <a:ln w="12700">
            <a:miter lim="400000"/>
          </a:ln>
        </p:spPr>
      </p:pic>
      <p:pic>
        <p:nvPicPr>
          <p:cNvPr id="252" name="Image 8" descr="Image 8"/>
          <p:cNvPicPr>
            <a:picLocks noChangeAspect="1"/>
          </p:cNvPicPr>
          <p:nvPr/>
        </p:nvPicPr>
        <p:blipFill>
          <a:blip r:embed="rId5">
            <a:extLst/>
          </a:blip>
          <a:stretch>
            <a:fillRect/>
          </a:stretch>
        </p:blipFill>
        <p:spPr>
          <a:xfrm>
            <a:off x="3771898" y="1954203"/>
            <a:ext cx="744050" cy="590516"/>
          </a:xfrm>
          <a:prstGeom prst="rect">
            <a:avLst/>
          </a:prstGeom>
          <a:ln w="12700">
            <a:miter lim="400000"/>
          </a:ln>
        </p:spPr>
      </p:pic>
      <p:pic>
        <p:nvPicPr>
          <p:cNvPr id="253" name="Image 9" descr="Image 9"/>
          <p:cNvPicPr>
            <a:picLocks noChangeAspect="1"/>
          </p:cNvPicPr>
          <p:nvPr/>
        </p:nvPicPr>
        <p:blipFill>
          <a:blip r:embed="rId6">
            <a:extLst/>
          </a:blip>
          <a:stretch>
            <a:fillRect/>
          </a:stretch>
        </p:blipFill>
        <p:spPr>
          <a:xfrm>
            <a:off x="7073827" y="2068465"/>
            <a:ext cx="660402" cy="431803"/>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8A1538"/>
        </a:solidFill>
      </p:bgPr>
    </p:bg>
    <p:spTree>
      <p:nvGrpSpPr>
        <p:cNvPr id="1" name=""/>
        <p:cNvGrpSpPr/>
        <p:nvPr/>
      </p:nvGrpSpPr>
      <p:grpSpPr>
        <a:xfrm>
          <a:off x="0" y="0"/>
          <a:ext cx="0" cy="0"/>
          <a:chOff x="0" y="0"/>
          <a:chExt cx="0" cy="0"/>
        </a:xfrm>
      </p:grpSpPr>
      <p:pic>
        <p:nvPicPr>
          <p:cNvPr id="255" name="Image 8" descr="Image 8"/>
          <p:cNvPicPr>
            <a:picLocks noChangeAspect="1"/>
          </p:cNvPicPr>
          <p:nvPr/>
        </p:nvPicPr>
        <p:blipFill>
          <a:blip r:embed="rId2">
            <a:extLst/>
          </a:blip>
          <a:stretch>
            <a:fillRect/>
          </a:stretch>
        </p:blipFill>
        <p:spPr>
          <a:xfrm>
            <a:off x="4849247" y="-3445"/>
            <a:ext cx="4294433" cy="5143143"/>
          </a:xfrm>
          <a:prstGeom prst="rect">
            <a:avLst/>
          </a:prstGeom>
          <a:ln w="12700">
            <a:miter lim="400000"/>
          </a:ln>
        </p:spPr>
      </p:pic>
      <p:sp>
        <p:nvSpPr>
          <p:cNvPr id="256" name="object 2"/>
          <p:cNvSpPr txBox="1"/>
          <p:nvPr/>
        </p:nvSpPr>
        <p:spPr>
          <a:xfrm>
            <a:off x="429580" y="1409780"/>
            <a:ext cx="4311181" cy="16383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5774" defTabSz="1507800">
              <a:defRPr b="1" sz="3600">
                <a:solidFill>
                  <a:srgbClr val="FFFFFF"/>
                </a:solidFill>
                <a:latin typeface="Lucida Sans"/>
                <a:ea typeface="Lucida Sans"/>
                <a:cs typeface="Lucida Sans"/>
                <a:sym typeface="Lucida Sans"/>
              </a:defRPr>
            </a:pPr>
            <a:r>
              <a:t>Plus de moyens </a:t>
            </a:r>
            <a:br/>
            <a:r>
              <a:t>et de visibilité </a:t>
            </a:r>
            <a:br/>
            <a:r>
              <a:t>pour la recherche</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9" name="Espace réservé du texte 2"/>
          <p:cNvSpPr txBox="1"/>
          <p:nvPr>
            <p:ph type="body" sz="quarter" idx="1"/>
          </p:nvPr>
        </p:nvSpPr>
        <p:spPr>
          <a:xfrm>
            <a:off x="587928" y="1582491"/>
            <a:ext cx="3984072" cy="2199802"/>
          </a:xfrm>
          <a:prstGeom prst="rect">
            <a:avLst/>
          </a:prstGeom>
        </p:spPr>
        <p:txBody>
          <a:bodyPr/>
          <a:lstStyle/>
          <a:p>
            <a:pPr>
              <a:defRPr b="1" sz="1400">
                <a:solidFill>
                  <a:srgbClr val="000000"/>
                </a:solidFill>
              </a:defRPr>
            </a:pPr>
            <a:r>
              <a:t>Se positionner comme</a:t>
            </a:r>
            <a:br/>
            <a:r>
              <a:t>opérateur de recherche</a:t>
            </a:r>
            <a:endParaRPr sz="1200"/>
          </a:p>
          <a:p>
            <a:pPr marL="171450" indent="-171450">
              <a:buSzPct val="100000"/>
              <a:buFont typeface="Arial"/>
              <a:buChar char="•"/>
              <a:defRPr sz="1100">
                <a:solidFill>
                  <a:srgbClr val="000000"/>
                </a:solidFill>
              </a:defRPr>
            </a:pPr>
            <a:r>
              <a:t>Révision du modèle de calcul de dotation des unités de recherche</a:t>
            </a:r>
            <a:endParaRPr sz="1200"/>
          </a:p>
          <a:p>
            <a:pPr marL="171450" indent="-171450">
              <a:buSzPct val="100000"/>
              <a:buFont typeface="Arial"/>
              <a:buChar char="•"/>
              <a:defRPr sz="1100">
                <a:solidFill>
                  <a:srgbClr val="000000"/>
                </a:solidFill>
              </a:defRPr>
            </a:pPr>
            <a:r>
              <a:t>Succès aux appels d’offres : projet Excellence(s)  ou RHU (64 millions d’euros) </a:t>
            </a:r>
            <a:endParaRPr sz="1200"/>
          </a:p>
          <a:p>
            <a:pPr marL="171450" indent="-171450">
              <a:buSzPct val="100000"/>
              <a:buFont typeface="Arial"/>
              <a:buChar char="•"/>
              <a:defRPr sz="1100">
                <a:solidFill>
                  <a:srgbClr val="000000"/>
                </a:solidFill>
              </a:defRPr>
            </a:pPr>
            <a:r>
              <a:t>Mise en place des chaires de professeur junior pour identifier et faire grandir les talents prometteurs (5 chaires en 2021)</a:t>
            </a:r>
          </a:p>
        </p:txBody>
      </p:sp>
      <p:sp>
        <p:nvSpPr>
          <p:cNvPr id="260" name="Titre 3"/>
          <p:cNvSpPr txBox="1"/>
          <p:nvPr>
            <p:ph type="title"/>
          </p:nvPr>
        </p:nvSpPr>
        <p:spPr>
          <a:xfrm>
            <a:off x="587928" y="739023"/>
            <a:ext cx="7776000" cy="276015"/>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CRÉATION D’UN ÉCOSYSTÈME DE RECHERCHE STIMULANT</a:t>
            </a:r>
          </a:p>
        </p:txBody>
      </p:sp>
      <p:sp>
        <p:nvSpPr>
          <p:cNvPr id="261" name="Espace réservé du texte 2"/>
          <p:cNvSpPr txBox="1"/>
          <p:nvPr/>
        </p:nvSpPr>
        <p:spPr>
          <a:xfrm>
            <a:off x="4954385" y="1582490"/>
            <a:ext cx="3886711" cy="2673630"/>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b="1" sz="1400">
                <a:latin typeface="Lucida Sans"/>
                <a:ea typeface="Lucida Sans"/>
                <a:cs typeface="Lucida Sans"/>
                <a:sym typeface="Lucida Sans"/>
              </a:defRPr>
            </a:pPr>
            <a:r>
              <a:t>Développer une communauté</a:t>
            </a:r>
            <a:br/>
            <a:r>
              <a:t>de chercheurs entrepreneurs</a:t>
            </a: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Trois lauréats concours national I-Lab</a:t>
            </a: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Une plateforme lauréate de l’appel à projets SESAME filières PIA (expertise technologique sur les vésicules extra cellulaires)</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Une médaille de l’innovation CNRS + Prix Inserm de l’innovation</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Membre fondateur @Hotel Dieu, partenaire du programme gouvernemental Innovation en santé 2030</a:t>
            </a:r>
            <a:endParaRPr sz="1200"/>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3"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4" name="Titre 3"/>
          <p:cNvSpPr txBox="1"/>
          <p:nvPr>
            <p:ph type="title"/>
          </p:nvPr>
        </p:nvSpPr>
        <p:spPr>
          <a:xfrm>
            <a:off x="797724" y="629535"/>
            <a:ext cx="7776000" cy="465202"/>
          </a:xfrm>
          <a:prstGeom prst="rect">
            <a:avLst/>
          </a:prstGeom>
        </p:spPr>
        <p:txBody>
          <a:bodyPr/>
          <a:lstStyle>
            <a:lvl1pPr>
              <a:defRPr b="1" sz="1800">
                <a:solidFill>
                  <a:srgbClr val="8A1538"/>
                </a:solidFill>
                <a:latin typeface="Lucida Grande"/>
                <a:ea typeface="Lucida Grande"/>
                <a:cs typeface="Lucida Grande"/>
                <a:sym typeface="Lucida Grande"/>
              </a:defRPr>
            </a:lvl1pPr>
          </a:lstStyle>
          <a:p>
            <a:pPr/>
            <a:r>
              <a:t>UNE UNIVERSITÉ DE CLASSE MONDIALE À PARIS </a:t>
            </a:r>
          </a:p>
        </p:txBody>
      </p:sp>
      <p:sp>
        <p:nvSpPr>
          <p:cNvPr id="265" name="ZoneTexte 7"/>
          <p:cNvSpPr txBox="1"/>
          <p:nvPr/>
        </p:nvSpPr>
        <p:spPr>
          <a:xfrm>
            <a:off x="600307" y="2138590"/>
            <a:ext cx="2636743" cy="3581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800">
                <a:latin typeface="Lucida Grande"/>
                <a:ea typeface="Lucida Grande"/>
                <a:cs typeface="Lucida Grande"/>
                <a:sym typeface="Lucida Grande"/>
              </a:defRPr>
            </a:pPr>
            <a:r>
              <a:t>73</a:t>
            </a:r>
            <a:r>
              <a:rPr baseline="30000"/>
              <a:t>e</a:t>
            </a:r>
            <a:r>
              <a:rPr sz="1400"/>
              <a:t> </a:t>
            </a:r>
            <a:r>
              <a:rPr sz="1200"/>
              <a:t>classement mondial</a:t>
            </a:r>
          </a:p>
        </p:txBody>
      </p:sp>
      <p:sp>
        <p:nvSpPr>
          <p:cNvPr id="266" name="ZoneTexte 8"/>
          <p:cNvSpPr txBox="1"/>
          <p:nvPr/>
        </p:nvSpPr>
        <p:spPr>
          <a:xfrm>
            <a:off x="640810" y="2643041"/>
            <a:ext cx="2502171" cy="10820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100">
                <a:latin typeface="Lucida Grande"/>
                <a:ea typeface="Lucida Grande"/>
                <a:cs typeface="Lucida Grande"/>
                <a:sym typeface="Lucida Grande"/>
              </a:defRPr>
            </a:pPr>
            <a:r>
              <a:t>14</a:t>
            </a:r>
            <a:r>
              <a:rPr baseline="30000"/>
              <a:t>e</a:t>
            </a:r>
            <a:r>
              <a:t> en pharmacie</a:t>
            </a:r>
          </a:p>
          <a:p>
            <a:pPr>
              <a:defRPr sz="1100">
                <a:latin typeface="Lucida Grande"/>
                <a:ea typeface="Lucida Grande"/>
                <a:cs typeface="Lucida Grande"/>
                <a:sym typeface="Lucida Grande"/>
              </a:defRPr>
            </a:pPr>
            <a:r>
              <a:t>16</a:t>
            </a:r>
            <a:r>
              <a:rPr baseline="30000"/>
              <a:t>e</a:t>
            </a:r>
            <a:r>
              <a:t> en sciences de la Terre </a:t>
            </a:r>
          </a:p>
          <a:p>
            <a:pPr>
              <a:defRPr sz="1100">
                <a:latin typeface="Lucida Grande"/>
                <a:ea typeface="Lucida Grande"/>
                <a:cs typeface="Lucida Grande"/>
                <a:sym typeface="Lucida Grande"/>
              </a:defRPr>
            </a:pPr>
            <a:r>
              <a:t>22</a:t>
            </a:r>
            <a:r>
              <a:rPr baseline="30000"/>
              <a:t>e</a:t>
            </a:r>
            <a:r>
              <a:t> en mathématiques</a:t>
            </a:r>
          </a:p>
          <a:p>
            <a:pPr>
              <a:defRPr sz="1100">
                <a:latin typeface="Lucida Grande"/>
                <a:ea typeface="Lucida Grande"/>
                <a:cs typeface="Lucida Grande"/>
                <a:sym typeface="Lucida Grande"/>
              </a:defRPr>
            </a:pPr>
            <a:r>
              <a:t>27</a:t>
            </a:r>
            <a:r>
              <a:rPr baseline="30000"/>
              <a:t>e</a:t>
            </a:r>
            <a:r>
              <a:t> en physique</a:t>
            </a:r>
          </a:p>
          <a:p>
            <a:pPr>
              <a:defRPr sz="1100">
                <a:latin typeface="Lucida Grande"/>
                <a:ea typeface="Lucida Grande"/>
                <a:cs typeface="Lucida Grande"/>
                <a:sym typeface="Lucida Grande"/>
              </a:defRPr>
            </a:pPr>
            <a:r>
              <a:t>44</a:t>
            </a:r>
            <a:r>
              <a:rPr baseline="30000"/>
              <a:t>e</a:t>
            </a:r>
            <a:r>
              <a:t> en biologie humaine</a:t>
            </a:r>
          </a:p>
          <a:p>
            <a:pPr>
              <a:defRPr sz="1100">
                <a:latin typeface="Lucida Grande"/>
                <a:ea typeface="Lucida Grande"/>
                <a:cs typeface="Lucida Grande"/>
                <a:sym typeface="Lucida Grande"/>
              </a:defRPr>
            </a:pPr>
            <a:r>
              <a:t>47</a:t>
            </a:r>
            <a:r>
              <a:rPr baseline="30000"/>
              <a:t>e</a:t>
            </a:r>
            <a:r>
              <a:t> en médecine clinique</a:t>
            </a:r>
          </a:p>
        </p:txBody>
      </p:sp>
      <p:sp>
        <p:nvSpPr>
          <p:cNvPr id="267" name="Connecteur droit 9"/>
          <p:cNvSpPr/>
          <p:nvPr/>
        </p:nvSpPr>
        <p:spPr>
          <a:xfrm>
            <a:off x="651397" y="2137374"/>
            <a:ext cx="2230705" cy="2"/>
          </a:xfrm>
          <a:prstGeom prst="line">
            <a:avLst/>
          </a:prstGeom>
          <a:ln w="19050">
            <a:solidFill>
              <a:srgbClr val="222A35"/>
            </a:solidFill>
            <a:miter/>
          </a:ln>
        </p:spPr>
        <p:txBody>
          <a:bodyPr lIns="45718" tIns="45718" rIns="45718" bIns="45718"/>
          <a:lstStyle/>
          <a:p>
            <a:pPr/>
          </a:p>
        </p:txBody>
      </p:sp>
      <p:sp>
        <p:nvSpPr>
          <p:cNvPr id="268" name="ZoneTexte 10"/>
          <p:cNvSpPr txBox="1"/>
          <p:nvPr/>
        </p:nvSpPr>
        <p:spPr>
          <a:xfrm>
            <a:off x="3333258" y="2128436"/>
            <a:ext cx="2572586" cy="548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800">
                <a:latin typeface="Lucida Grande"/>
                <a:ea typeface="Lucida Grande"/>
                <a:cs typeface="Lucida Grande"/>
                <a:sym typeface="Lucida Grande"/>
              </a:defRPr>
            </a:pPr>
            <a:r>
              <a:t>36</a:t>
            </a:r>
            <a:r>
              <a:rPr baseline="30000"/>
              <a:t>e</a:t>
            </a:r>
            <a:r>
              <a:rPr sz="1400"/>
              <a:t> </a:t>
            </a:r>
            <a:r>
              <a:rPr sz="1200"/>
              <a:t>classement mondial </a:t>
            </a:r>
            <a:br>
              <a:rPr sz="1200"/>
            </a:br>
            <a:r>
              <a:rPr sz="1200"/>
              <a:t>des publications (top 1%)</a:t>
            </a:r>
          </a:p>
        </p:txBody>
      </p:sp>
      <p:sp>
        <p:nvSpPr>
          <p:cNvPr id="269" name="Connecteur droit 11"/>
          <p:cNvSpPr/>
          <p:nvPr/>
        </p:nvSpPr>
        <p:spPr>
          <a:xfrm>
            <a:off x="3337488" y="2137374"/>
            <a:ext cx="2380516" cy="2"/>
          </a:xfrm>
          <a:prstGeom prst="line">
            <a:avLst/>
          </a:prstGeom>
          <a:ln w="19050">
            <a:solidFill>
              <a:srgbClr val="222A35"/>
            </a:solidFill>
            <a:miter/>
          </a:ln>
        </p:spPr>
        <p:txBody>
          <a:bodyPr lIns="45718" tIns="45718" rIns="45718" bIns="45718"/>
          <a:lstStyle/>
          <a:p>
            <a:pPr/>
          </a:p>
        </p:txBody>
      </p:sp>
      <p:sp>
        <p:nvSpPr>
          <p:cNvPr id="270" name="Connecteur droit 14"/>
          <p:cNvSpPr/>
          <p:nvPr/>
        </p:nvSpPr>
        <p:spPr>
          <a:xfrm>
            <a:off x="620071" y="2484781"/>
            <a:ext cx="2278965" cy="2"/>
          </a:xfrm>
          <a:prstGeom prst="line">
            <a:avLst/>
          </a:prstGeom>
          <a:ln w="6350">
            <a:solidFill>
              <a:srgbClr val="222A35"/>
            </a:solidFill>
            <a:miter/>
          </a:ln>
        </p:spPr>
        <p:txBody>
          <a:bodyPr lIns="45718" tIns="45718" rIns="45718" bIns="45718"/>
          <a:lstStyle/>
          <a:p>
            <a:pPr/>
          </a:p>
        </p:txBody>
      </p:sp>
      <p:sp>
        <p:nvSpPr>
          <p:cNvPr id="271" name="ZoneTexte 15"/>
          <p:cNvSpPr txBox="1"/>
          <p:nvPr/>
        </p:nvSpPr>
        <p:spPr>
          <a:xfrm>
            <a:off x="3365532" y="2773353"/>
            <a:ext cx="2572586" cy="10820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100">
                <a:latin typeface="Lucida Sans"/>
                <a:ea typeface="Lucida Sans"/>
                <a:cs typeface="Lucida Sans"/>
                <a:sym typeface="Lucida Sans"/>
              </a:defRPr>
            </a:pPr>
            <a:r>
              <a:t>3</a:t>
            </a:r>
            <a:r>
              <a:rPr baseline="30000"/>
              <a:t>e</a:t>
            </a:r>
            <a:r>
              <a:t> en Europe (top 1%)</a:t>
            </a:r>
            <a:br/>
          </a:p>
          <a:p>
            <a:pPr>
              <a:defRPr sz="1100">
                <a:latin typeface="Lucida Sans"/>
                <a:ea typeface="Lucida Sans"/>
                <a:cs typeface="Lucida Sans"/>
                <a:sym typeface="Lucida Sans"/>
              </a:defRPr>
            </a:pPr>
            <a:r>
              <a:t>1</a:t>
            </a:r>
            <a:r>
              <a:rPr baseline="30000"/>
              <a:t>e</a:t>
            </a:r>
            <a:r>
              <a:t> en France (top 1%)</a:t>
            </a:r>
          </a:p>
          <a:p>
            <a:pPr>
              <a:defRPr sz="1100">
                <a:latin typeface="Lucida Sans"/>
                <a:ea typeface="Lucida Sans"/>
                <a:cs typeface="Lucida Sans"/>
                <a:sym typeface="Lucida Sans"/>
              </a:defRPr>
            </a:pPr>
          </a:p>
          <a:p>
            <a:pPr>
              <a:defRPr sz="1100">
                <a:latin typeface="Lucida Sans"/>
                <a:ea typeface="Lucida Sans"/>
                <a:cs typeface="Lucida Sans"/>
                <a:sym typeface="Lucida Sans"/>
              </a:defRPr>
            </a:pPr>
            <a:br/>
          </a:p>
        </p:txBody>
      </p:sp>
      <p:sp>
        <p:nvSpPr>
          <p:cNvPr id="272" name="Connecteur droit 16"/>
          <p:cNvSpPr/>
          <p:nvPr/>
        </p:nvSpPr>
        <p:spPr>
          <a:xfrm>
            <a:off x="3337488" y="2739333"/>
            <a:ext cx="2380516" cy="2"/>
          </a:xfrm>
          <a:prstGeom prst="line">
            <a:avLst/>
          </a:prstGeom>
          <a:ln w="6350">
            <a:solidFill>
              <a:srgbClr val="222A35"/>
            </a:solidFill>
            <a:miter/>
          </a:ln>
        </p:spPr>
        <p:txBody>
          <a:bodyPr lIns="45718" tIns="45718" rIns="45718" bIns="45718"/>
          <a:lstStyle/>
          <a:p>
            <a:pPr/>
          </a:p>
        </p:txBody>
      </p:sp>
      <p:sp>
        <p:nvSpPr>
          <p:cNvPr id="273" name="ZoneTexte 17"/>
          <p:cNvSpPr txBox="1"/>
          <p:nvPr/>
        </p:nvSpPr>
        <p:spPr>
          <a:xfrm>
            <a:off x="6281464" y="2170498"/>
            <a:ext cx="2348451" cy="164810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800">
                <a:latin typeface="Lucida Grande"/>
                <a:ea typeface="Lucida Grande"/>
                <a:cs typeface="Lucida Grande"/>
                <a:sym typeface="Lucida Grande"/>
              </a:defRPr>
            </a:pPr>
            <a:r>
              <a:t>2</a:t>
            </a:r>
            <a:r>
              <a:rPr baseline="30000"/>
              <a:t>e</a:t>
            </a:r>
            <a:r>
              <a:t> </a:t>
            </a:r>
            <a:r>
              <a:rPr sz="1200"/>
              <a:t>université française</a:t>
            </a:r>
            <a:endParaRPr sz="1200">
              <a:solidFill>
                <a:srgbClr val="8C0113"/>
              </a:solidFill>
            </a:endParaRPr>
          </a:p>
          <a:p>
            <a:pPr>
              <a:defRPr sz="1100">
                <a:solidFill>
                  <a:srgbClr val="222A35"/>
                </a:solidFill>
                <a:latin typeface="Lucida Sans"/>
                <a:ea typeface="Lucida Sans"/>
                <a:cs typeface="Lucida Sans"/>
                <a:sym typeface="Lucida Sans"/>
              </a:defRPr>
            </a:pPr>
          </a:p>
          <a:p>
            <a:pPr>
              <a:defRPr sz="1100">
                <a:solidFill>
                  <a:srgbClr val="222A35"/>
                </a:solidFill>
                <a:latin typeface="Lucida Sans"/>
                <a:ea typeface="Lucida Sans"/>
                <a:cs typeface="Lucida Sans"/>
                <a:sym typeface="Lucida Sans"/>
              </a:defRPr>
            </a:pPr>
            <a:r>
              <a:t>17 occurences : </a:t>
            </a:r>
          </a:p>
          <a:p>
            <a:pPr marL="285750" indent="-285750">
              <a:buSzPct val="100000"/>
              <a:buFont typeface="Arial"/>
              <a:buChar char="•"/>
              <a:defRPr sz="1100">
                <a:latin typeface="+mn-lt"/>
                <a:ea typeface="+mn-ea"/>
                <a:cs typeface="+mn-cs"/>
                <a:sym typeface="Calibri"/>
              </a:defRPr>
            </a:pPr>
            <a:r>
              <a:t>Médecine clinique, </a:t>
            </a:r>
          </a:p>
          <a:p>
            <a:pPr marL="285750" indent="-285750">
              <a:buSzPct val="100000"/>
              <a:buFont typeface="Arial"/>
              <a:buChar char="•"/>
              <a:defRPr sz="1100">
                <a:latin typeface="+mn-lt"/>
                <a:ea typeface="+mn-ea"/>
                <a:cs typeface="+mn-cs"/>
                <a:sym typeface="Calibri"/>
              </a:defRPr>
            </a:pPr>
            <a:r>
              <a:t>Immunologie, </a:t>
            </a:r>
          </a:p>
          <a:p>
            <a:pPr marL="285750" indent="-285750">
              <a:buSzPct val="100000"/>
              <a:buFont typeface="Arial"/>
              <a:buChar char="•"/>
              <a:defRPr sz="1100">
                <a:latin typeface="+mn-lt"/>
                <a:ea typeface="+mn-ea"/>
                <a:cs typeface="+mn-cs"/>
                <a:sym typeface="Calibri"/>
              </a:defRPr>
            </a:pPr>
            <a:r>
              <a:t>Biologie moléculaire, </a:t>
            </a:r>
          </a:p>
          <a:p>
            <a:pPr marL="285750" indent="-285750">
              <a:buSzPct val="100000"/>
              <a:buFont typeface="Arial"/>
              <a:buChar char="•"/>
              <a:defRPr sz="1100">
                <a:latin typeface="+mn-lt"/>
                <a:ea typeface="+mn-ea"/>
                <a:cs typeface="+mn-cs"/>
                <a:sym typeface="Calibri"/>
              </a:defRPr>
            </a:pPr>
            <a:r>
              <a:t>Pharmacie et toxicologie, </a:t>
            </a:r>
          </a:p>
          <a:p>
            <a:pPr marL="285750" indent="-285750">
              <a:buSzPct val="100000"/>
              <a:buFont typeface="Arial"/>
              <a:buChar char="•"/>
              <a:defRPr sz="1100">
                <a:latin typeface="+mn-lt"/>
                <a:ea typeface="+mn-ea"/>
                <a:cs typeface="+mn-cs"/>
                <a:sym typeface="Calibri"/>
              </a:defRPr>
            </a:pPr>
            <a:r>
              <a:t>Recherches multidisciplinaires</a:t>
            </a:r>
          </a:p>
        </p:txBody>
      </p:sp>
      <p:sp>
        <p:nvSpPr>
          <p:cNvPr id="274" name="Connecteur droit 18"/>
          <p:cNvSpPr/>
          <p:nvPr/>
        </p:nvSpPr>
        <p:spPr>
          <a:xfrm>
            <a:off x="6332554" y="2145843"/>
            <a:ext cx="1854882" cy="2"/>
          </a:xfrm>
          <a:prstGeom prst="line">
            <a:avLst/>
          </a:prstGeom>
          <a:ln w="19050">
            <a:solidFill>
              <a:srgbClr val="222A35"/>
            </a:solidFill>
            <a:miter/>
          </a:ln>
        </p:spPr>
        <p:txBody>
          <a:bodyPr lIns="45718" tIns="45718" rIns="45718" bIns="45718"/>
          <a:lstStyle/>
          <a:p>
            <a:pPr/>
          </a:p>
        </p:txBody>
      </p:sp>
      <p:sp>
        <p:nvSpPr>
          <p:cNvPr id="275" name="Connecteur droit 19"/>
          <p:cNvSpPr/>
          <p:nvPr/>
        </p:nvSpPr>
        <p:spPr>
          <a:xfrm>
            <a:off x="6332554" y="2539543"/>
            <a:ext cx="2116504" cy="2"/>
          </a:xfrm>
          <a:prstGeom prst="line">
            <a:avLst/>
          </a:prstGeom>
          <a:ln w="6350">
            <a:solidFill>
              <a:srgbClr val="222A35"/>
            </a:solidFill>
            <a:miter/>
          </a:ln>
        </p:spPr>
        <p:txBody>
          <a:bodyPr lIns="45718" tIns="45718" rIns="45718" bIns="45718"/>
          <a:lstStyle/>
          <a:p>
            <a:pPr/>
          </a:p>
        </p:txBody>
      </p:sp>
      <p:sp>
        <p:nvSpPr>
          <p:cNvPr id="276" name="ZoneTexte 21"/>
          <p:cNvSpPr txBox="1"/>
          <p:nvPr/>
        </p:nvSpPr>
        <p:spPr>
          <a:xfrm>
            <a:off x="3338603" y="3378714"/>
            <a:ext cx="3105354" cy="8534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000">
                <a:latin typeface="Lucida Grande"/>
                <a:ea typeface="Lucida Grande"/>
                <a:cs typeface="Lucida Grande"/>
                <a:sym typeface="Lucida Grande"/>
              </a:defRPr>
            </a:pPr>
            <a:r>
              <a:t>1</a:t>
            </a:r>
            <a:r>
              <a:rPr baseline="30000"/>
              <a:t>e</a:t>
            </a:r>
            <a:r>
              <a:t> en Sciences biomédicales, </a:t>
            </a:r>
            <a:br/>
            <a:r>
              <a:t>3</a:t>
            </a:r>
            <a:r>
              <a:rPr baseline="30000"/>
              <a:t>e</a:t>
            </a:r>
            <a:r>
              <a:t> en Mathématiques-informatique, </a:t>
            </a:r>
            <a:br/>
            <a:r>
              <a:t>2</a:t>
            </a:r>
            <a:r>
              <a:rPr baseline="30000"/>
              <a:t>e</a:t>
            </a:r>
            <a:r>
              <a:t> en Sciences sociales et humanités </a:t>
            </a:r>
            <a:br/>
            <a:r>
              <a:t>4</a:t>
            </a:r>
            <a:r>
              <a:rPr baseline="30000"/>
              <a:t>e</a:t>
            </a:r>
            <a:r>
              <a:t> en Physique et science de l’ingénieur, </a:t>
            </a:r>
            <a:br/>
            <a:r>
              <a:t>10</a:t>
            </a:r>
            <a:r>
              <a:rPr baseline="30000"/>
              <a:t>e</a:t>
            </a:r>
            <a:r>
              <a:t> place en Sciences de la vie et de la Terre</a:t>
            </a:r>
          </a:p>
        </p:txBody>
      </p:sp>
      <p:pic>
        <p:nvPicPr>
          <p:cNvPr id="277" name="Image 1" descr="Image 1"/>
          <p:cNvPicPr>
            <a:picLocks noChangeAspect="1"/>
          </p:cNvPicPr>
          <p:nvPr/>
        </p:nvPicPr>
        <p:blipFill>
          <a:blip r:embed="rId2">
            <a:extLst/>
          </a:blip>
          <a:stretch>
            <a:fillRect/>
          </a:stretch>
        </p:blipFill>
        <p:spPr>
          <a:xfrm>
            <a:off x="651397" y="1455035"/>
            <a:ext cx="520702" cy="533403"/>
          </a:xfrm>
          <a:prstGeom prst="rect">
            <a:avLst/>
          </a:prstGeom>
          <a:ln w="12700">
            <a:miter lim="400000"/>
          </a:ln>
        </p:spPr>
      </p:pic>
      <p:pic>
        <p:nvPicPr>
          <p:cNvPr id="278" name="Image 2" descr="Image 2"/>
          <p:cNvPicPr>
            <a:picLocks noChangeAspect="1"/>
          </p:cNvPicPr>
          <p:nvPr/>
        </p:nvPicPr>
        <p:blipFill>
          <a:blip r:embed="rId3">
            <a:extLst/>
          </a:blip>
          <a:stretch>
            <a:fillRect/>
          </a:stretch>
        </p:blipFill>
        <p:spPr>
          <a:xfrm>
            <a:off x="3363614" y="1454904"/>
            <a:ext cx="533402" cy="533403"/>
          </a:xfrm>
          <a:prstGeom prst="rect">
            <a:avLst/>
          </a:prstGeom>
          <a:ln w="12700">
            <a:miter lim="400000"/>
          </a:ln>
        </p:spPr>
      </p:pic>
      <p:pic>
        <p:nvPicPr>
          <p:cNvPr id="279" name="Image 3" descr="Image 3"/>
          <p:cNvPicPr>
            <a:picLocks noChangeAspect="1"/>
          </p:cNvPicPr>
          <p:nvPr/>
        </p:nvPicPr>
        <p:blipFill>
          <a:blip r:embed="rId4">
            <a:extLst/>
          </a:blip>
          <a:stretch>
            <a:fillRect/>
          </a:stretch>
        </p:blipFill>
        <p:spPr>
          <a:xfrm>
            <a:off x="6256646" y="1393999"/>
            <a:ext cx="403282" cy="594309"/>
          </a:xfrm>
          <a:prstGeom prst="rect">
            <a:avLst/>
          </a:prstGeom>
          <a:ln w="12700">
            <a:miter lim="400000"/>
          </a:ln>
        </p:spPr>
      </p:pic>
      <p:sp>
        <p:nvSpPr>
          <p:cNvPr id="280" name="Rectangle 5"/>
          <p:cNvSpPr txBox="1"/>
          <p:nvPr/>
        </p:nvSpPr>
        <p:spPr>
          <a:xfrm>
            <a:off x="6775339" y="1593080"/>
            <a:ext cx="2011129" cy="4724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200">
                <a:latin typeface="Lucida Grande"/>
                <a:ea typeface="Lucida Grande"/>
                <a:cs typeface="Lucida Grande"/>
                <a:sym typeface="Lucida Grande"/>
              </a:defRPr>
            </a:pPr>
            <a:r>
              <a:t>Highly cited researchers</a:t>
            </a:r>
          </a:p>
          <a:p>
            <a:pPr>
              <a:defRPr sz="1200">
                <a:latin typeface="Lucida Grande"/>
                <a:ea typeface="Lucida Grande"/>
                <a:cs typeface="Lucida Grande"/>
                <a:sym typeface="Lucida Grande"/>
              </a:defRPr>
            </a:pPr>
            <a:r>
              <a:t>Classement 2021</a:t>
            </a:r>
          </a:p>
        </p:txBody>
      </p:sp>
      <p:sp>
        <p:nvSpPr>
          <p:cNvPr id="281" name="Rectangle 22"/>
          <p:cNvSpPr txBox="1"/>
          <p:nvPr/>
        </p:nvSpPr>
        <p:spPr>
          <a:xfrm>
            <a:off x="4012429" y="1573793"/>
            <a:ext cx="2011129" cy="4724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200">
                <a:latin typeface="Lucida Grande"/>
                <a:ea typeface="Lucida Grande"/>
                <a:cs typeface="Lucida Grande"/>
                <a:sym typeface="Lucida Grande"/>
              </a:defRPr>
            </a:pPr>
            <a:r>
              <a:t>Classement</a:t>
            </a:r>
            <a:br/>
            <a:r>
              <a:t>de Leiden</a:t>
            </a:r>
          </a:p>
        </p:txBody>
      </p:sp>
      <p:sp>
        <p:nvSpPr>
          <p:cNvPr id="282" name="Rectangle 23"/>
          <p:cNvSpPr txBox="1"/>
          <p:nvPr/>
        </p:nvSpPr>
        <p:spPr>
          <a:xfrm>
            <a:off x="1306767" y="1621739"/>
            <a:ext cx="2011130" cy="4724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1200">
                <a:latin typeface="Lucida Grande"/>
                <a:ea typeface="Lucida Grande"/>
                <a:cs typeface="Lucida Grande"/>
                <a:sym typeface="Lucida Grande"/>
              </a:defRPr>
            </a:pPr>
            <a:r>
              <a:t>Classement</a:t>
            </a:r>
            <a:br/>
            <a:r>
              <a:t>de Shanghai</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5" name="Titre 3"/>
          <p:cNvSpPr txBox="1"/>
          <p:nvPr>
            <p:ph type="title"/>
          </p:nvPr>
        </p:nvSpPr>
        <p:spPr>
          <a:xfrm>
            <a:off x="498764" y="623204"/>
            <a:ext cx="7776000" cy="232601"/>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RAPPROCHER LES SCIENCES DE LA SOCIÉTÉ</a:t>
            </a:r>
          </a:p>
        </p:txBody>
      </p:sp>
      <p:sp>
        <p:nvSpPr>
          <p:cNvPr id="286" name="Espace réservé du texte 2"/>
          <p:cNvSpPr txBox="1"/>
          <p:nvPr/>
        </p:nvSpPr>
        <p:spPr>
          <a:xfrm>
            <a:off x="610619" y="1190796"/>
            <a:ext cx="4069447" cy="3861425"/>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b="1" sz="1400">
                <a:latin typeface="Lucida Sans"/>
                <a:ea typeface="Lucida Sans"/>
                <a:cs typeface="Lucida Sans"/>
                <a:sym typeface="Lucida Sans"/>
              </a:defRPr>
            </a:pPr>
            <a:r>
              <a:t>Le retour du grand public à l’université</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Les 30 ans de la Fête science</a:t>
            </a:r>
            <a:endParaRPr sz="1200"/>
          </a:p>
          <a:p>
            <a:pPr lvl="1" marL="514350" indent="-171450">
              <a:lnSpc>
                <a:spcPct val="90000"/>
              </a:lnSpc>
              <a:spcBef>
                <a:spcPts val="300"/>
              </a:spcBef>
              <a:buSzPct val="100000"/>
              <a:buFont typeface="Calibri"/>
              <a:buChar char="✓"/>
              <a:defRPr i="1" sz="1000">
                <a:latin typeface="+mn-lt"/>
                <a:ea typeface="+mn-ea"/>
                <a:cs typeface="+mn-cs"/>
                <a:sym typeface="Calibri"/>
              </a:defRPr>
            </a:pPr>
            <a:r>
              <a:t>Une soixantaine d’événements pendant 12 jours,</a:t>
            </a:r>
            <a:br/>
            <a:r>
              <a:t>plus d’une centaine de personnels et étudiants mobilisés</a:t>
            </a:r>
            <a:endParaRPr sz="1800"/>
          </a:p>
          <a:p>
            <a:pPr>
              <a:lnSpc>
                <a:spcPct val="90000"/>
              </a:lnSpc>
              <a:spcBef>
                <a:spcPts val="700"/>
              </a:spcBef>
              <a:defRPr sz="1200">
                <a:latin typeface="Lucida Sans"/>
                <a:ea typeface="Lucida Sans"/>
                <a:cs typeface="Lucida Sans"/>
                <a:sym typeface="Lucida Sans"/>
              </a:defRPr>
            </a:pPr>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Le lancement d’un cycle de débats grand public « Les Grands Débats »</a:t>
            </a:r>
            <a:r>
              <a:rPr i="1"/>
              <a:t> </a:t>
            </a:r>
            <a:endParaRPr sz="1200"/>
          </a:p>
          <a:p>
            <a:pPr lvl="1" marL="514350" indent="-171450">
              <a:lnSpc>
                <a:spcPct val="90000"/>
              </a:lnSpc>
              <a:spcBef>
                <a:spcPts val="300"/>
              </a:spcBef>
              <a:buSzPct val="100000"/>
              <a:buFont typeface="Calibri"/>
              <a:buChar char="✓"/>
              <a:defRPr i="1" sz="1000">
                <a:latin typeface="+mn-lt"/>
                <a:ea typeface="+mn-ea"/>
                <a:cs typeface="+mn-cs"/>
                <a:sym typeface="Calibri"/>
              </a:defRPr>
            </a:pPr>
            <a:r>
              <a:t>Un rdv mensuel à l’université et diffusé en direct sur la chaîne Youtube de l’université</a:t>
            </a:r>
            <a:endParaRPr sz="1800"/>
          </a:p>
          <a:p>
            <a:pPr lvl="1" marL="514350" indent="-171450">
              <a:lnSpc>
                <a:spcPct val="90000"/>
              </a:lnSpc>
              <a:spcBef>
                <a:spcPts val="300"/>
              </a:spcBef>
              <a:buSzPct val="100000"/>
              <a:buFont typeface="Calibri"/>
              <a:buChar char="✓"/>
              <a:defRPr i="1" sz="1000">
                <a:latin typeface="+mn-lt"/>
                <a:ea typeface="+mn-ea"/>
                <a:cs typeface="+mn-cs"/>
                <a:sym typeface="Calibri"/>
              </a:defRPr>
            </a:pPr>
            <a:r>
              <a:t>Prochains débats le 11 avril : le conflit ukrainien / </a:t>
            </a:r>
            <a:br/>
            <a:r>
              <a:t>la transmission des savoirs </a:t>
            </a:r>
            <a:endParaRPr sz="1800"/>
          </a:p>
          <a:p>
            <a:pPr>
              <a:lnSpc>
                <a:spcPct val="90000"/>
              </a:lnSpc>
              <a:spcBef>
                <a:spcPts val="700"/>
              </a:spcBef>
              <a:defRPr sz="1200">
                <a:latin typeface="Lucida Sans"/>
                <a:ea typeface="Lucida Sans"/>
                <a:cs typeface="Lucida Sans"/>
                <a:sym typeface="Lucida Sans"/>
              </a:defRPr>
            </a:pPr>
          </a:p>
          <a:p>
            <a:pPr>
              <a:lnSpc>
                <a:spcPct val="90000"/>
              </a:lnSpc>
              <a:spcBef>
                <a:spcPts val="700"/>
              </a:spcBef>
              <a:defRPr b="1" sz="1400">
                <a:latin typeface="Lucida Sans"/>
                <a:ea typeface="Lucida Sans"/>
                <a:cs typeface="Lucida Sans"/>
                <a:sym typeface="Lucida Sans"/>
              </a:defRPr>
            </a:pPr>
            <a:r>
              <a:t>De nouveaux partenariats </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Partenaire du festival du film de science </a:t>
            </a:r>
            <a:r>
              <a:rPr i="1"/>
              <a:t>Pariscience </a:t>
            </a:r>
            <a:endParaRPr sz="1200"/>
          </a:p>
          <a:p>
            <a:pPr marL="171450" indent="-171450">
              <a:lnSpc>
                <a:spcPct val="90000"/>
              </a:lnSpc>
              <a:spcBef>
                <a:spcPts val="700"/>
              </a:spcBef>
              <a:buSzPct val="100000"/>
              <a:buFont typeface="Arial"/>
              <a:buChar char="•"/>
              <a:defRPr sz="1100">
                <a:latin typeface="Lucida Sans"/>
                <a:ea typeface="Lucida Sans"/>
                <a:cs typeface="Lucida Sans"/>
                <a:sym typeface="Lucida Sans"/>
              </a:defRPr>
            </a:pPr>
            <a:r>
              <a:t>Mon Ile-de-science lancé par la Région Ile-de-France</a:t>
            </a:r>
            <a:endParaRPr sz="1200"/>
          </a:p>
        </p:txBody>
      </p:sp>
      <p:sp>
        <p:nvSpPr>
          <p:cNvPr id="287" name="ZoneTexte 5"/>
          <p:cNvSpPr txBox="1"/>
          <p:nvPr/>
        </p:nvSpPr>
        <p:spPr>
          <a:xfrm>
            <a:off x="5315989" y="1080654"/>
            <a:ext cx="3275215" cy="16662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400">
                <a:latin typeface="Lucida Grande"/>
                <a:ea typeface="Lucida Grande"/>
                <a:cs typeface="Lucida Grande"/>
                <a:sym typeface="Lucida Grande"/>
              </a:defRPr>
            </a:pPr>
            <a:r>
              <a:t>Le déploiement de la politique de science ouverte (site web, baromètre,…)</a:t>
            </a:r>
          </a:p>
          <a:p>
            <a:pPr>
              <a:defRPr sz="1200">
                <a:latin typeface="Lucida Grande"/>
                <a:ea typeface="Lucida Grande"/>
                <a:cs typeface="Lucida Grande"/>
                <a:sym typeface="Lucida Grande"/>
              </a:defRPr>
            </a:pPr>
            <a:r>
              <a:t> </a:t>
            </a:r>
          </a:p>
          <a:p>
            <a:pPr>
              <a:buSzPct val="100000"/>
              <a:buFont typeface="Arial"/>
              <a:buChar char="•"/>
              <a:defRPr sz="1200">
                <a:latin typeface="Lucida Grande"/>
                <a:ea typeface="Lucida Grande"/>
                <a:cs typeface="Lucida Grande"/>
                <a:sym typeface="Lucida Grande"/>
              </a:defRPr>
            </a:pPr>
            <a:r>
              <a:t> </a:t>
            </a:r>
            <a:r>
              <a:rPr sz="1100"/>
              <a:t>Création d’un site web dédié et d’un baromètre</a:t>
            </a:r>
            <a:endParaRPr sz="1100"/>
          </a:p>
          <a:p>
            <a:pPr>
              <a:defRPr sz="1200">
                <a:latin typeface="Lucida Grande"/>
                <a:ea typeface="Lucida Grande"/>
                <a:cs typeface="Lucida Grande"/>
                <a:sym typeface="Lucida Grande"/>
              </a:defRPr>
            </a:pPr>
          </a:p>
          <a:p>
            <a:pPr algn="ctr">
              <a:defRPr b="1" sz="1200">
                <a:solidFill>
                  <a:srgbClr val="8A1538"/>
                </a:solidFill>
                <a:latin typeface="Lucida Grande"/>
                <a:ea typeface="Lucida Grande"/>
                <a:cs typeface="Lucida Grande"/>
                <a:sym typeface="Lucida Grande"/>
              </a:defRPr>
            </a:pPr>
            <a:r>
              <a:t>u-paris/sciences-ouvertes</a:t>
            </a:r>
          </a:p>
        </p:txBody>
      </p:sp>
      <p:pic>
        <p:nvPicPr>
          <p:cNvPr id="288" name="Image 8" descr="Image 8"/>
          <p:cNvPicPr>
            <a:picLocks noChangeAspect="1"/>
          </p:cNvPicPr>
          <p:nvPr/>
        </p:nvPicPr>
        <p:blipFill>
          <a:blip r:embed="rId2">
            <a:extLst/>
          </a:blip>
          <a:stretch>
            <a:fillRect/>
          </a:stretch>
        </p:blipFill>
        <p:spPr>
          <a:xfrm>
            <a:off x="5744095" y="2465647"/>
            <a:ext cx="2302627" cy="1296480"/>
          </a:xfrm>
          <a:prstGeom prst="rect">
            <a:avLst/>
          </a:prstGeom>
          <a:ln w="12700">
            <a:miter lim="400000"/>
          </a:ln>
        </p:spPr>
      </p:pic>
      <p:sp>
        <p:nvSpPr>
          <p:cNvPr id="289" name="ZoneTexte 9"/>
          <p:cNvSpPr txBox="1"/>
          <p:nvPr/>
        </p:nvSpPr>
        <p:spPr>
          <a:xfrm>
            <a:off x="5315989" y="3875531"/>
            <a:ext cx="3275215" cy="9169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buSzPct val="100000"/>
              <a:buFont typeface="Arial"/>
              <a:buChar char="•"/>
              <a:defRPr sz="1100">
                <a:latin typeface="Lucida Grande"/>
                <a:ea typeface="Lucida Grande"/>
                <a:cs typeface="Lucida Grande"/>
                <a:sym typeface="Lucida Grande"/>
              </a:defRPr>
            </a:pPr>
            <a:r>
              <a:t> Organisation d’événements et ateliers de promotion de la science ouverte</a:t>
            </a:r>
          </a:p>
          <a:p>
            <a:pPr>
              <a:defRPr sz="1100">
                <a:latin typeface="Lucida Grande"/>
                <a:ea typeface="Lucida Grande"/>
                <a:cs typeface="Lucida Grande"/>
                <a:sym typeface="Lucida Grande"/>
              </a:defRPr>
            </a:pPr>
          </a:p>
          <a:p>
            <a:pPr>
              <a:buSzPct val="100000"/>
              <a:buFont typeface="Arial"/>
              <a:buChar char="•"/>
              <a:defRPr sz="1100">
                <a:latin typeface="Lucida Grande"/>
                <a:ea typeface="Lucida Grande"/>
                <a:cs typeface="Lucida Grande"/>
                <a:sym typeface="Lucida Grande"/>
              </a:defRPr>
            </a:pPr>
            <a:r>
              <a:t> Un très bon de taux de publication dans l’archive ouverte HAL (environ 70%)</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8A1538"/>
        </a:solidFill>
      </p:bgPr>
    </p:bg>
    <p:spTree>
      <p:nvGrpSpPr>
        <p:cNvPr id="1" name=""/>
        <p:cNvGrpSpPr/>
        <p:nvPr/>
      </p:nvGrpSpPr>
      <p:grpSpPr>
        <a:xfrm>
          <a:off x="0" y="0"/>
          <a:ext cx="0" cy="0"/>
          <a:chOff x="0" y="0"/>
          <a:chExt cx="0" cy="0"/>
        </a:xfrm>
      </p:grpSpPr>
      <p:pic>
        <p:nvPicPr>
          <p:cNvPr id="291" name="Image 8" descr="Image 8"/>
          <p:cNvPicPr>
            <a:picLocks noChangeAspect="1"/>
          </p:cNvPicPr>
          <p:nvPr/>
        </p:nvPicPr>
        <p:blipFill>
          <a:blip r:embed="rId2">
            <a:extLst/>
          </a:blip>
          <a:srcRect l="45105" t="0" r="7926" b="67"/>
          <a:stretch>
            <a:fillRect/>
          </a:stretch>
        </p:blipFill>
        <p:spPr>
          <a:xfrm>
            <a:off x="4849245" y="1"/>
            <a:ext cx="4294434" cy="5139697"/>
          </a:xfrm>
          <a:prstGeom prst="rect">
            <a:avLst/>
          </a:prstGeom>
          <a:ln w="12700">
            <a:miter lim="400000"/>
          </a:ln>
        </p:spPr>
      </p:pic>
      <p:sp>
        <p:nvSpPr>
          <p:cNvPr id="292" name="object 2"/>
          <p:cNvSpPr txBox="1"/>
          <p:nvPr/>
        </p:nvSpPr>
        <p:spPr>
          <a:xfrm>
            <a:off x="260821" y="1226815"/>
            <a:ext cx="4419669" cy="27305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indent="5774" defTabSz="1507800">
              <a:defRPr b="1" spc="173" sz="3600">
                <a:solidFill>
                  <a:srgbClr val="FFFFFF"/>
                </a:solidFill>
                <a:latin typeface="Lucida Grande"/>
                <a:ea typeface="Lucida Grande"/>
                <a:cs typeface="Lucida Grande"/>
                <a:sym typeface="Lucida Grande"/>
              </a:defRPr>
            </a:lvl1pPr>
          </a:lstStyle>
          <a:p>
            <a:pPr/>
            <a:r>
              <a:t>Des coopérations actives dans un contexte fragilisé</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5" name="Espace réservé du texte 2"/>
          <p:cNvSpPr txBox="1"/>
          <p:nvPr>
            <p:ph type="body" sz="half" idx="1"/>
          </p:nvPr>
        </p:nvSpPr>
        <p:spPr>
          <a:xfrm>
            <a:off x="1195007" y="1130355"/>
            <a:ext cx="3904056" cy="3662917"/>
          </a:xfrm>
          <a:prstGeom prst="rect">
            <a:avLst/>
          </a:prstGeom>
        </p:spPr>
        <p:txBody>
          <a:bodyPr/>
          <a:lstStyle/>
          <a:p>
            <a:pPr>
              <a:defRPr b="1" sz="1400">
                <a:solidFill>
                  <a:srgbClr val="000000"/>
                </a:solidFill>
              </a:defRPr>
            </a:pPr>
            <a:r>
              <a:t>Renouvellement des accords Erasmus </a:t>
            </a:r>
            <a:endParaRPr sz="1200"/>
          </a:p>
          <a:p>
            <a:pPr>
              <a:defRPr sz="1100">
                <a:solidFill>
                  <a:srgbClr val="000000"/>
                </a:solidFill>
              </a:defRPr>
            </a:pPr>
            <a:r>
              <a:t>Université Paris Cité est lauréate du Certificat de Qualité « Charte Erasmus » pour la période 2021-2027. </a:t>
            </a:r>
            <a:endParaRPr sz="1200"/>
          </a:p>
          <a:p>
            <a:pPr>
              <a:defRPr sz="1400">
                <a:solidFill>
                  <a:srgbClr val="000000"/>
                </a:solidFill>
              </a:defRPr>
            </a:pPr>
          </a:p>
          <a:p>
            <a:pPr>
              <a:defRPr b="1" sz="1400">
                <a:solidFill>
                  <a:srgbClr val="000000"/>
                </a:solidFill>
              </a:defRPr>
            </a:pPr>
            <a:r>
              <a:t>Organisation d’un événement d’accueil des étudiants internationaux :</a:t>
            </a:r>
            <a:br/>
            <a:r>
              <a:t>la Welcome week </a:t>
            </a:r>
            <a:endParaRPr sz="1200"/>
          </a:p>
          <a:p>
            <a:pPr>
              <a:defRPr b="1" sz="1400">
                <a:solidFill>
                  <a:srgbClr val="000000"/>
                </a:solidFill>
              </a:defRPr>
            </a:pPr>
          </a:p>
          <a:p>
            <a:pPr>
              <a:defRPr b="1" sz="1400">
                <a:solidFill>
                  <a:srgbClr val="000000"/>
                </a:solidFill>
              </a:defRPr>
            </a:pPr>
            <a:r>
              <a:t>Auto-évaluation en vue de l’obtention du label « Bienvenue en France »</a:t>
            </a:r>
          </a:p>
        </p:txBody>
      </p:sp>
      <p:sp>
        <p:nvSpPr>
          <p:cNvPr id="296" name="Titre 3"/>
          <p:cNvSpPr txBox="1"/>
          <p:nvPr>
            <p:ph type="title"/>
          </p:nvPr>
        </p:nvSpPr>
        <p:spPr>
          <a:xfrm>
            <a:off x="1086396" y="554461"/>
            <a:ext cx="7776000" cy="465202"/>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RENFORCEMENT PROGRESSIF DE LA POLITIQUE D’ATTRACTIVITE</a:t>
            </a:r>
          </a:p>
        </p:txBody>
      </p:sp>
      <p:sp>
        <p:nvSpPr>
          <p:cNvPr id="297" name="Connecteur droit 3"/>
          <p:cNvSpPr/>
          <p:nvPr/>
        </p:nvSpPr>
        <p:spPr>
          <a:xfrm flipV="1">
            <a:off x="5609114" y="1130354"/>
            <a:ext cx="2" cy="3131681"/>
          </a:xfrm>
          <a:prstGeom prst="line">
            <a:avLst/>
          </a:prstGeom>
          <a:ln w="6350">
            <a:solidFill>
              <a:srgbClr val="000000"/>
            </a:solidFill>
            <a:miter/>
          </a:ln>
        </p:spPr>
        <p:txBody>
          <a:bodyPr lIns="45718" tIns="45718" rIns="45718" bIns="45718"/>
          <a:lstStyle/>
          <a:p>
            <a:pPr/>
          </a:p>
        </p:txBody>
      </p:sp>
      <p:sp>
        <p:nvSpPr>
          <p:cNvPr id="298" name="ZoneTexte 4"/>
          <p:cNvSpPr txBox="1"/>
          <p:nvPr/>
        </p:nvSpPr>
        <p:spPr>
          <a:xfrm>
            <a:off x="6789777" y="1215400"/>
            <a:ext cx="1982517" cy="618101"/>
          </a:xfrm>
          <a:prstGeom prst="rect">
            <a:avLst/>
          </a:prstGeom>
          <a:ln w="12700">
            <a:miter lim="400000"/>
          </a:ln>
          <a:extLst>
            <a:ext uri="{C572A759-6A51-4108-AA02-DFA0A04FC94B}">
              <ma14:wrappingTextBoxFlag xmlns:ma14="http://schemas.microsoft.com/office/mac/drawingml/2011/main" val="1"/>
            </a:ext>
          </a:extLst>
        </p:spPr>
        <p:txBody>
          <a:bodyPr lIns="36000" tIns="36000" rIns="36000" bIns="36000">
            <a:spAutoFit/>
          </a:bodyPr>
          <a:lstStyle/>
          <a:p>
            <a:pPr>
              <a:tabLst>
                <a:tab pos="787400" algn="l"/>
              </a:tabLst>
              <a:defRPr b="1" spc="-5" sz="2400">
                <a:latin typeface="Lucida Grande"/>
                <a:ea typeface="Lucida Grande"/>
                <a:cs typeface="Lucida Grande"/>
                <a:sym typeface="Lucida Grande"/>
              </a:defRPr>
            </a:pPr>
            <a:r>
              <a:t>1300</a:t>
            </a:r>
            <a:br/>
            <a:r>
              <a:rPr b="0" sz="1200"/>
              <a:t>accords Erasmus + </a:t>
            </a:r>
          </a:p>
        </p:txBody>
      </p:sp>
      <p:sp>
        <p:nvSpPr>
          <p:cNvPr id="299" name="ZoneTexte 7"/>
          <p:cNvSpPr txBox="1"/>
          <p:nvPr/>
        </p:nvSpPr>
        <p:spPr>
          <a:xfrm>
            <a:off x="6789777" y="2122541"/>
            <a:ext cx="1982517" cy="808601"/>
          </a:xfrm>
          <a:prstGeom prst="rect">
            <a:avLst/>
          </a:prstGeom>
          <a:ln w="12700">
            <a:miter lim="400000"/>
          </a:ln>
          <a:extLst>
            <a:ext uri="{C572A759-6A51-4108-AA02-DFA0A04FC94B}">
              <ma14:wrappingTextBoxFlag xmlns:ma14="http://schemas.microsoft.com/office/mac/drawingml/2011/main" val="1"/>
            </a:ext>
          </a:extLst>
        </p:spPr>
        <p:txBody>
          <a:bodyPr lIns="36000" tIns="36000" rIns="36000" bIns="36000">
            <a:spAutoFit/>
          </a:bodyPr>
          <a:lstStyle/>
          <a:p>
            <a:pPr>
              <a:tabLst>
                <a:tab pos="787400" algn="l"/>
              </a:tabLst>
              <a:defRPr b="1" spc="-5" sz="2400">
                <a:latin typeface="Lucida Grande"/>
                <a:ea typeface="Lucida Grande"/>
                <a:cs typeface="Lucida Grande"/>
                <a:sym typeface="Lucida Grande"/>
              </a:defRPr>
            </a:pPr>
            <a:r>
              <a:t>117</a:t>
            </a:r>
            <a:br/>
            <a:r>
              <a:rPr b="0" sz="1200"/>
              <a:t>chercheurs invités accueillis</a:t>
            </a:r>
          </a:p>
        </p:txBody>
      </p:sp>
      <p:sp>
        <p:nvSpPr>
          <p:cNvPr id="300" name="ZoneTexte 8"/>
          <p:cNvSpPr txBox="1"/>
          <p:nvPr/>
        </p:nvSpPr>
        <p:spPr>
          <a:xfrm>
            <a:off x="6789777" y="3130044"/>
            <a:ext cx="1982517" cy="961001"/>
          </a:xfrm>
          <a:prstGeom prst="rect">
            <a:avLst/>
          </a:prstGeom>
          <a:ln w="12700">
            <a:miter lim="400000"/>
          </a:ln>
          <a:extLst>
            <a:ext uri="{C572A759-6A51-4108-AA02-DFA0A04FC94B}">
              <ma14:wrappingTextBoxFlag xmlns:ma14="http://schemas.microsoft.com/office/mac/drawingml/2011/main" val="1"/>
            </a:ext>
          </a:extLst>
        </p:spPr>
        <p:txBody>
          <a:bodyPr lIns="36000" tIns="36000" rIns="36000" bIns="36000">
            <a:spAutoFit/>
          </a:bodyPr>
          <a:lstStyle/>
          <a:p>
            <a:pPr>
              <a:tabLst>
                <a:tab pos="787400" algn="l"/>
              </a:tabLst>
              <a:defRPr b="1" spc="-5" sz="2400">
                <a:latin typeface="Lucida Grande"/>
                <a:ea typeface="Lucida Grande"/>
                <a:cs typeface="Lucida Grande"/>
                <a:sym typeface="Lucida Grande"/>
              </a:defRPr>
            </a:pPr>
            <a:r>
              <a:t>+ 44</a:t>
            </a:r>
          </a:p>
          <a:p>
            <a:pPr>
              <a:tabLst>
                <a:tab pos="787400" algn="l"/>
              </a:tabLst>
              <a:defRPr spc="-5" sz="1200">
                <a:latin typeface="Lucida Grande"/>
                <a:ea typeface="Lucida Grande"/>
                <a:cs typeface="Lucida Grande"/>
                <a:sym typeface="Lucida Grande"/>
              </a:defRPr>
            </a:pPr>
            <a:r>
              <a:t>cotutelles de thèse</a:t>
            </a:r>
            <a:br/>
            <a:r>
              <a:t>en 2021, </a:t>
            </a:r>
            <a:br/>
            <a:r>
              <a:rPr spc="-4" sz="1000"/>
              <a:t>soit 154 cotutelles au total </a:t>
            </a:r>
          </a:p>
        </p:txBody>
      </p:sp>
      <p:pic>
        <p:nvPicPr>
          <p:cNvPr id="301" name="Image 1" descr="Image 1"/>
          <p:cNvPicPr>
            <a:picLocks noChangeAspect="1"/>
          </p:cNvPicPr>
          <p:nvPr/>
        </p:nvPicPr>
        <p:blipFill>
          <a:blip r:embed="rId2">
            <a:extLst/>
          </a:blip>
          <a:stretch>
            <a:fillRect/>
          </a:stretch>
        </p:blipFill>
        <p:spPr>
          <a:xfrm>
            <a:off x="6022121" y="3333272"/>
            <a:ext cx="558802" cy="558802"/>
          </a:xfrm>
          <a:prstGeom prst="rect">
            <a:avLst/>
          </a:prstGeom>
          <a:ln w="12700">
            <a:miter lim="400000"/>
          </a:ln>
        </p:spPr>
      </p:pic>
      <p:pic>
        <p:nvPicPr>
          <p:cNvPr id="302" name="Image 9" descr="Image 9"/>
          <p:cNvPicPr>
            <a:picLocks noChangeAspect="1"/>
          </p:cNvPicPr>
          <p:nvPr/>
        </p:nvPicPr>
        <p:blipFill>
          <a:blip r:embed="rId3">
            <a:extLst/>
          </a:blip>
          <a:stretch>
            <a:fillRect/>
          </a:stretch>
        </p:blipFill>
        <p:spPr>
          <a:xfrm>
            <a:off x="6079271" y="2198024"/>
            <a:ext cx="444502" cy="660402"/>
          </a:xfrm>
          <a:prstGeom prst="rect">
            <a:avLst/>
          </a:prstGeom>
          <a:ln w="12700">
            <a:miter lim="400000"/>
          </a:ln>
        </p:spPr>
      </p:pic>
      <p:pic>
        <p:nvPicPr>
          <p:cNvPr id="303" name="Image 10" descr="Image 10"/>
          <p:cNvPicPr>
            <a:picLocks noChangeAspect="1"/>
          </p:cNvPicPr>
          <p:nvPr/>
        </p:nvPicPr>
        <p:blipFill>
          <a:blip r:embed="rId4">
            <a:extLst/>
          </a:blip>
          <a:stretch>
            <a:fillRect/>
          </a:stretch>
        </p:blipFill>
        <p:spPr>
          <a:xfrm>
            <a:off x="5977552" y="1258063"/>
            <a:ext cx="609547" cy="599715"/>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5"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6" name="Espace réservé du texte 2"/>
          <p:cNvSpPr txBox="1"/>
          <p:nvPr>
            <p:ph type="body" sz="half" idx="1"/>
          </p:nvPr>
        </p:nvSpPr>
        <p:spPr>
          <a:xfrm>
            <a:off x="1060079" y="1291771"/>
            <a:ext cx="3462884" cy="3423098"/>
          </a:xfrm>
          <a:prstGeom prst="rect">
            <a:avLst/>
          </a:prstGeom>
        </p:spPr>
        <p:txBody>
          <a:bodyPr/>
          <a:lstStyle/>
          <a:p>
            <a:pPr>
              <a:defRPr b="1" sz="1400">
                <a:solidFill>
                  <a:srgbClr val="000000"/>
                </a:solidFill>
              </a:defRPr>
            </a:pPr>
            <a:r>
              <a:t>Le constat</a:t>
            </a:r>
            <a:endParaRPr sz="1200"/>
          </a:p>
          <a:p>
            <a:pPr>
              <a:defRPr b="1" sz="1100">
                <a:solidFill>
                  <a:srgbClr val="8A1538"/>
                </a:solidFill>
              </a:defRPr>
            </a:pPr>
          </a:p>
          <a:p>
            <a:pPr>
              <a:defRPr b="1" sz="1100">
                <a:solidFill>
                  <a:srgbClr val="000000"/>
                </a:solidFill>
              </a:defRPr>
            </a:pPr>
            <a:r>
              <a:t>Des échanges en très forte baisse</a:t>
            </a:r>
            <a:endParaRPr sz="1200"/>
          </a:p>
          <a:p>
            <a:pPr marL="171450" indent="-171450">
              <a:buSzPct val="100000"/>
              <a:buFont typeface="Arial"/>
              <a:buChar char="•"/>
              <a:defRPr sz="1100">
                <a:solidFill>
                  <a:srgbClr val="000000"/>
                </a:solidFill>
              </a:defRPr>
            </a:pPr>
            <a:r>
              <a:t>Conséquences de la crise sanitaire </a:t>
            </a:r>
            <a:endParaRPr sz="1200"/>
          </a:p>
          <a:p>
            <a:pPr marL="171450" indent="-171450">
              <a:buSzPct val="100000"/>
              <a:buFont typeface="Arial"/>
              <a:buChar char="•"/>
              <a:defRPr sz="1100">
                <a:solidFill>
                  <a:srgbClr val="000000"/>
                </a:solidFill>
              </a:defRPr>
            </a:pPr>
            <a:r>
              <a:t>Une baisse de 74% des échanges</a:t>
            </a:r>
            <a:endParaRPr sz="1200"/>
          </a:p>
          <a:p>
            <a:pPr marL="171450" indent="-171450">
              <a:buSzPct val="100000"/>
              <a:buFont typeface="Arial"/>
              <a:buChar char="•"/>
              <a:defRPr sz="1100">
                <a:solidFill>
                  <a:srgbClr val="000000"/>
                </a:solidFill>
              </a:defRPr>
            </a:pPr>
            <a:r>
              <a:t>Accès restreint au territoire national français et vice versa</a:t>
            </a:r>
          </a:p>
        </p:txBody>
      </p:sp>
      <p:sp>
        <p:nvSpPr>
          <p:cNvPr id="307" name="Titre 3"/>
          <p:cNvSpPr txBox="1"/>
          <p:nvPr>
            <p:ph type="title"/>
          </p:nvPr>
        </p:nvSpPr>
        <p:spPr>
          <a:xfrm>
            <a:off x="1060080" y="582434"/>
            <a:ext cx="7776000" cy="248841"/>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PRIORITE A LA REPRISE DE LA MOBILITÉ</a:t>
            </a:r>
          </a:p>
        </p:txBody>
      </p:sp>
      <p:sp>
        <p:nvSpPr>
          <p:cNvPr id="308" name="Espace réservé du texte 2"/>
          <p:cNvSpPr txBox="1"/>
          <p:nvPr/>
        </p:nvSpPr>
        <p:spPr>
          <a:xfrm>
            <a:off x="5164211" y="1302592"/>
            <a:ext cx="3755345" cy="3423095"/>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90000"/>
              </a:lnSpc>
              <a:spcBef>
                <a:spcPts val="700"/>
              </a:spcBef>
              <a:defRPr b="1" sz="1400">
                <a:latin typeface="Lucida Sans"/>
                <a:ea typeface="Lucida Sans"/>
                <a:cs typeface="Lucida Sans"/>
                <a:sym typeface="Lucida Sans"/>
              </a:defRPr>
            </a:pPr>
            <a:r>
              <a:t>Les actions engagées</a:t>
            </a:r>
            <a:endParaRPr sz="1200"/>
          </a:p>
          <a:p>
            <a:pPr>
              <a:lnSpc>
                <a:spcPct val="90000"/>
              </a:lnSpc>
              <a:spcBef>
                <a:spcPts val="700"/>
              </a:spcBef>
              <a:defRPr sz="1100">
                <a:latin typeface="Lucida Sans"/>
                <a:ea typeface="Lucida Sans"/>
                <a:cs typeface="Lucida Sans"/>
                <a:sym typeface="Lucida Sans"/>
              </a:defRPr>
            </a:pPr>
          </a:p>
          <a:p>
            <a:pPr>
              <a:lnSpc>
                <a:spcPct val="90000"/>
              </a:lnSpc>
              <a:spcBef>
                <a:spcPts val="700"/>
              </a:spcBef>
              <a:defRPr sz="1100">
                <a:latin typeface="Lucida Sans"/>
                <a:ea typeface="Lucida Sans"/>
                <a:cs typeface="Lucida Sans"/>
                <a:sym typeface="Lucida Sans"/>
              </a:defRPr>
            </a:pPr>
            <a:r>
              <a:t>Création de bourses de mobilité entrante : </a:t>
            </a:r>
            <a:br/>
            <a:r>
              <a:t>SMARTS-UP dans le cadre des Graduate schools</a:t>
            </a:r>
          </a:p>
          <a:p>
            <a:pPr>
              <a:lnSpc>
                <a:spcPct val="90000"/>
              </a:lnSpc>
              <a:spcBef>
                <a:spcPts val="700"/>
              </a:spcBef>
              <a:defRPr sz="1100">
                <a:latin typeface="Lucida Sans"/>
                <a:ea typeface="Lucida Sans"/>
                <a:cs typeface="Lucida Sans"/>
                <a:sym typeface="Lucida Sans"/>
              </a:defRPr>
            </a:pPr>
            <a:r>
              <a:t>Bourses de mobilité sortantes MIRES 2021-2022</a:t>
            </a:r>
          </a:p>
        </p:txBody>
      </p:sp>
      <p:sp>
        <p:nvSpPr>
          <p:cNvPr id="309" name="ZoneTexte 7"/>
          <p:cNvSpPr txBox="1"/>
          <p:nvPr/>
        </p:nvSpPr>
        <p:spPr>
          <a:xfrm>
            <a:off x="1001307" y="3789132"/>
            <a:ext cx="7684559" cy="2565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1100">
                <a:latin typeface="Lucida Sans"/>
                <a:ea typeface="Lucida Sans"/>
                <a:cs typeface="Lucida Sans"/>
                <a:sym typeface="Lucida Sans"/>
              </a:defRPr>
            </a:lvl1pPr>
          </a:lstStyle>
          <a:p>
            <a:pPr/>
            <a:r>
              <a:t>Accueil de chercheurs en exil dans le cadre du programme PAUSE </a:t>
            </a:r>
          </a:p>
        </p:txBody>
      </p:sp>
      <p:sp>
        <p:nvSpPr>
          <p:cNvPr id="310" name="Titre 3"/>
          <p:cNvSpPr txBox="1"/>
          <p:nvPr/>
        </p:nvSpPr>
        <p:spPr>
          <a:xfrm>
            <a:off x="955587" y="3556482"/>
            <a:ext cx="7776000" cy="2159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ct val="90000"/>
              </a:lnSpc>
              <a:defRPr b="1" sz="1400">
                <a:latin typeface="Lucida Grande"/>
                <a:ea typeface="Lucida Grande"/>
                <a:cs typeface="Lucida Grande"/>
                <a:sym typeface="Lucida Grande"/>
              </a:defRPr>
            </a:lvl1pPr>
          </a:lstStyle>
          <a:p>
            <a:pPr/>
            <a:r>
              <a:t> Engagement Université Paris Cité</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2" name="Footer Placeholder 4"/>
          <p:cNvSpPr txBox="1"/>
          <p:nvPr>
            <p:ph type="sldNum" sz="quarter" idx="4294967295"/>
          </p:nvPr>
        </p:nvSpPr>
        <p:spPr>
          <a:xfrm>
            <a:off x="8728998" y="137930"/>
            <a:ext cx="127001" cy="1270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3" name="Espace réservé du texte 2"/>
          <p:cNvSpPr txBox="1"/>
          <p:nvPr>
            <p:ph type="body" sz="half" idx="1"/>
          </p:nvPr>
        </p:nvSpPr>
        <p:spPr>
          <a:xfrm>
            <a:off x="852921" y="1239453"/>
            <a:ext cx="4987358" cy="3594556"/>
          </a:xfrm>
          <a:prstGeom prst="rect">
            <a:avLst/>
          </a:prstGeom>
        </p:spPr>
        <p:txBody>
          <a:bodyPr/>
          <a:lstStyle/>
          <a:p>
            <a:pPr>
              <a:defRPr b="1" sz="1100">
                <a:solidFill>
                  <a:srgbClr val="000000"/>
                </a:solidFill>
              </a:defRPr>
            </a:pPr>
            <a:r>
              <a:t>Obtention d’un projet financé par H2020 </a:t>
            </a:r>
            <a:r>
              <a:rPr b="0"/>
              <a:t>dans le cadre de l’action Swafs (science with and for the society). </a:t>
            </a:r>
            <a:endParaRPr sz="1200"/>
          </a:p>
          <a:p>
            <a:pPr>
              <a:defRPr sz="1100">
                <a:solidFill>
                  <a:srgbClr val="000000"/>
                </a:solidFill>
              </a:defRPr>
            </a:pPr>
          </a:p>
          <a:p>
            <a:pPr>
              <a:defRPr b="1" sz="1100">
                <a:solidFill>
                  <a:srgbClr val="000000"/>
                </a:solidFill>
              </a:defRPr>
            </a:pPr>
            <a:r>
              <a:t>Lauréate également du projet ERIA </a:t>
            </a:r>
            <a:r>
              <a:rPr b="0"/>
              <a:t>porté par Université Paris Cité au sein de l’alliance (Empowering research and Innovation Actions)</a:t>
            </a:r>
            <a:endParaRPr sz="1200"/>
          </a:p>
          <a:p>
            <a:pPr>
              <a:defRPr sz="1100">
                <a:solidFill>
                  <a:srgbClr val="000000"/>
                </a:solidFill>
              </a:defRPr>
            </a:pPr>
          </a:p>
          <a:p>
            <a:pPr>
              <a:defRPr b="1" sz="1100">
                <a:solidFill>
                  <a:srgbClr val="000000"/>
                </a:solidFill>
              </a:defRPr>
            </a:pPr>
            <a:r>
              <a:t>Un catalogue de cours Circle U. </a:t>
            </a:r>
            <a:endParaRPr sz="1200"/>
          </a:p>
          <a:p>
            <a:pPr>
              <a:defRPr sz="1100">
                <a:solidFill>
                  <a:srgbClr val="000000"/>
                </a:solidFill>
              </a:defRPr>
            </a:pPr>
          </a:p>
          <a:p>
            <a:pPr>
              <a:defRPr b="1" sz="1100">
                <a:solidFill>
                  <a:srgbClr val="000000"/>
                </a:solidFill>
              </a:defRPr>
            </a:pPr>
            <a:r>
              <a:t>Lancement d’un programme de chaires académiques</a:t>
            </a:r>
          </a:p>
          <a:p>
            <a:pPr>
              <a:defRPr sz="1100">
                <a:solidFill>
                  <a:srgbClr val="000000"/>
                </a:solidFill>
              </a:defRPr>
            </a:pPr>
          </a:p>
          <a:p>
            <a:pPr>
              <a:defRPr b="1" sz="1100">
                <a:solidFill>
                  <a:srgbClr val="000000"/>
                </a:solidFill>
              </a:defRPr>
            </a:pPr>
            <a:r>
              <a:t>Coordination du Think and Do Tank </a:t>
            </a:r>
            <a:r>
              <a:rPr b="0"/>
              <a:t>on the future on higher education</a:t>
            </a:r>
          </a:p>
          <a:p>
            <a:pPr>
              <a:defRPr sz="1100">
                <a:solidFill>
                  <a:srgbClr val="000000"/>
                </a:solidFill>
              </a:defRPr>
            </a:pPr>
          </a:p>
          <a:p>
            <a:pPr>
              <a:defRPr b="1" sz="1100">
                <a:solidFill>
                  <a:srgbClr val="000000"/>
                </a:solidFill>
              </a:defRPr>
            </a:pPr>
            <a:r>
              <a:t>Organisation de neuf visites virtuelles </a:t>
            </a:r>
            <a:r>
              <a:rPr b="0"/>
              <a:t>pour présenter des initiatives prise dans chaque université de valorisation des compétences transférables (soft skills)</a:t>
            </a:r>
          </a:p>
        </p:txBody>
      </p:sp>
      <p:sp>
        <p:nvSpPr>
          <p:cNvPr id="314" name="Titre 3"/>
          <p:cNvSpPr txBox="1"/>
          <p:nvPr>
            <p:ph type="title"/>
          </p:nvPr>
        </p:nvSpPr>
        <p:spPr>
          <a:xfrm>
            <a:off x="852921" y="612650"/>
            <a:ext cx="7776000" cy="465202"/>
          </a:xfrm>
          <a:prstGeom prst="rect">
            <a:avLst/>
          </a:prstGeom>
        </p:spPr>
        <p:txBody>
          <a:bodyPr/>
          <a:lstStyle>
            <a:lvl1pPr>
              <a:defRPr b="1" sz="1600">
                <a:solidFill>
                  <a:srgbClr val="8A1538"/>
                </a:solidFill>
                <a:latin typeface="Lucida Grande"/>
                <a:ea typeface="Lucida Grande"/>
                <a:cs typeface="Lucida Grande"/>
                <a:sym typeface="Lucida Grande"/>
              </a:defRPr>
            </a:lvl1pPr>
          </a:lstStyle>
          <a:p>
            <a:pPr/>
            <a:r>
              <a:t>CONSOLIDATION DES ACTIONS ENGAGEES DANS LE CADRE DE CIRCLE U.</a:t>
            </a:r>
          </a:p>
        </p:txBody>
      </p:sp>
      <p:sp>
        <p:nvSpPr>
          <p:cNvPr id="315" name="Connecteur droit 3"/>
          <p:cNvSpPr/>
          <p:nvPr/>
        </p:nvSpPr>
        <p:spPr>
          <a:xfrm>
            <a:off x="6083206" y="1228845"/>
            <a:ext cx="33693" cy="3360196"/>
          </a:xfrm>
          <a:prstGeom prst="line">
            <a:avLst/>
          </a:prstGeom>
          <a:ln w="6350">
            <a:solidFill>
              <a:srgbClr val="000000"/>
            </a:solidFill>
            <a:miter/>
          </a:ln>
        </p:spPr>
        <p:txBody>
          <a:bodyPr lIns="45718" tIns="45718" rIns="45718" bIns="45718"/>
          <a:lstStyle/>
          <a:p>
            <a:pPr/>
          </a:p>
        </p:txBody>
      </p:sp>
      <p:sp>
        <p:nvSpPr>
          <p:cNvPr id="316" name="ZoneTexte 8"/>
          <p:cNvSpPr txBox="1"/>
          <p:nvPr/>
        </p:nvSpPr>
        <p:spPr>
          <a:xfrm>
            <a:off x="7023726" y="1335545"/>
            <a:ext cx="1982517" cy="999101"/>
          </a:xfrm>
          <a:prstGeom prst="rect">
            <a:avLst/>
          </a:prstGeom>
          <a:ln w="12700">
            <a:miter lim="400000"/>
          </a:ln>
          <a:extLst>
            <a:ext uri="{C572A759-6A51-4108-AA02-DFA0A04FC94B}">
              <ma14:wrappingTextBoxFlag xmlns:ma14="http://schemas.microsoft.com/office/mac/drawingml/2011/main" val="1"/>
            </a:ext>
          </a:extLst>
        </p:spPr>
        <p:txBody>
          <a:bodyPr lIns="36000" tIns="36000" rIns="36000" bIns="36000">
            <a:spAutoFit/>
          </a:bodyPr>
          <a:lstStyle/>
          <a:p>
            <a:pPr>
              <a:tabLst>
                <a:tab pos="787400" algn="l"/>
              </a:tabLst>
              <a:defRPr b="1" spc="-5" sz="2400">
                <a:latin typeface="Lucida Grande"/>
                <a:ea typeface="Lucida Grande"/>
                <a:cs typeface="Lucida Grande"/>
                <a:sym typeface="Lucida Grande"/>
              </a:defRPr>
            </a:pPr>
            <a:r>
              <a:t>38</a:t>
            </a:r>
            <a:br/>
            <a:r>
              <a:rPr b="0" sz="1200"/>
              <a:t>chaires académiques dont 6 pour</a:t>
            </a:r>
            <a:br>
              <a:rPr b="0" sz="1200"/>
            </a:br>
            <a:r>
              <a:rPr b="0" sz="1200"/>
              <a:t>Université Paris Cité </a:t>
            </a:r>
          </a:p>
        </p:txBody>
      </p:sp>
      <p:pic>
        <p:nvPicPr>
          <p:cNvPr id="317" name="Image 1" descr="Image 1"/>
          <p:cNvPicPr>
            <a:picLocks noChangeAspect="1"/>
          </p:cNvPicPr>
          <p:nvPr/>
        </p:nvPicPr>
        <p:blipFill>
          <a:blip r:embed="rId2">
            <a:extLst/>
          </a:blip>
          <a:stretch>
            <a:fillRect/>
          </a:stretch>
        </p:blipFill>
        <p:spPr>
          <a:xfrm>
            <a:off x="6326134" y="1335545"/>
            <a:ext cx="597837" cy="470430"/>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9" name="Titre 2"/>
          <p:cNvSpPr txBox="1"/>
          <p:nvPr>
            <p:ph type="ctrTitle"/>
          </p:nvPr>
        </p:nvSpPr>
        <p:spPr>
          <a:xfrm>
            <a:off x="987011" y="2032474"/>
            <a:ext cx="7776000" cy="1224001"/>
          </a:xfrm>
          <a:prstGeom prst="rect">
            <a:avLst/>
          </a:prstGeom>
        </p:spPr>
        <p:txBody>
          <a:bodyPr/>
          <a:lstStyle>
            <a:lvl1pPr>
              <a:defRPr b="1"/>
            </a:lvl1pPr>
          </a:lstStyle>
          <a:p>
            <a:pPr/>
            <a:r>
              <a:t>Merci de votre attention</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UniversiteParis">
  <a:themeElements>
    <a:clrScheme name="UniversiteParis">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UniversiteParis">
      <a:majorFont>
        <a:latin typeface="Helvetica"/>
        <a:ea typeface="Helvetica"/>
        <a:cs typeface="Helvetica"/>
      </a:majorFont>
      <a:minorFont>
        <a:latin typeface="Calibri"/>
        <a:ea typeface="Calibri"/>
        <a:cs typeface="Calibri"/>
      </a:minorFont>
    </a:fontScheme>
    <a:fmtScheme name="UniversitePar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UniversiteParis">
  <a:themeElements>
    <a:clrScheme name="UniversiteParis">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UniversiteParis">
      <a:majorFont>
        <a:latin typeface="Helvetica"/>
        <a:ea typeface="Helvetica"/>
        <a:cs typeface="Helvetica"/>
      </a:majorFont>
      <a:minorFont>
        <a:latin typeface="Calibri"/>
        <a:ea typeface="Calibri"/>
        <a:cs typeface="Calibri"/>
      </a:minorFont>
    </a:fontScheme>
    <a:fmtScheme name="UniversitePar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685800" rtl="0" fontAlgn="auto" latinLnBrk="0" hangingPunct="0">
          <a:lnSpc>
            <a:spcPct val="100000"/>
          </a:lnSpc>
          <a:spcBef>
            <a:spcPts val="0"/>
          </a:spcBef>
          <a:spcAft>
            <a:spcPts val="0"/>
          </a:spcAft>
          <a:buClrTx/>
          <a:buSzTx/>
          <a:buFontTx/>
          <a:buNone/>
          <a:tabLst/>
          <a:defRPr b="0" baseline="0" cap="none" i="0" spc="0" strike="noStrike" sz="13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