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56" r:id="rId2"/>
    <p:sldId id="303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311" r:id="rId11"/>
  </p:sldIdLst>
  <p:sldSz cx="9144000" cy="5143500" type="screen16x9"/>
  <p:notesSz cx="6858000" cy="9144000"/>
  <p:defaultTextStyle>
    <a:defPPr>
      <a:defRPr lang="fr-FR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naud Dudek" initials="AD" lastIdx="1" clrIdx="0">
    <p:extLst>
      <p:ext uri="{19B8F6BF-5375-455C-9EA6-DF929625EA0E}">
        <p15:presenceInfo xmlns:p15="http://schemas.microsoft.com/office/powerpoint/2012/main" userId="S-1-5-21-2884926198-1165070899-929536409-5467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1538"/>
    <a:srgbClr val="DEE6F3"/>
    <a:srgbClr val="4F48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30" autoAdjust="0"/>
    <p:restoredTop sz="86782" autoAdjust="0"/>
  </p:normalViewPr>
  <p:slideViewPr>
    <p:cSldViewPr snapToGrid="0" snapToObjects="1">
      <p:cViewPr varScale="1">
        <p:scale>
          <a:sx n="131" d="100"/>
          <a:sy n="131" d="100"/>
        </p:scale>
        <p:origin x="1144" y="1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C1E2A0-23C0-8249-AFF7-BFC9EF21C8A8}" type="datetimeFigureOut">
              <a:rPr lang="fr-FR" smtClean="0"/>
              <a:t>07/12/2023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45D43B-7D32-D94B-8E73-2FA46F0322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3133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niversiteParis — Titre">
    <p:bg>
      <p:bgPr>
        <a:solidFill>
          <a:srgbClr val="8A15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291" cy="5143500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79999" y="3420000"/>
            <a:ext cx="7777570" cy="54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18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288000" y="869547"/>
            <a:ext cx="8569569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16978" y="248786"/>
            <a:ext cx="1952908" cy="472925"/>
          </a:xfrm>
          <a:prstGeom prst="rect">
            <a:avLst/>
          </a:prstGeom>
        </p:spPr>
      </p:pic>
      <p:sp>
        <p:nvSpPr>
          <p:cNvPr id="12" name="Titre 18"/>
          <p:cNvSpPr>
            <a:spLocks noGrp="1"/>
          </p:cNvSpPr>
          <p:nvPr>
            <p:ph type="title" hasCustomPrompt="1"/>
          </p:nvPr>
        </p:nvSpPr>
        <p:spPr>
          <a:xfrm>
            <a:off x="1080000" y="1800000"/>
            <a:ext cx="7776000" cy="122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  <p:extLst>
      <p:ext uri="{BB962C8B-B14F-4D97-AF65-F5344CB8AC3E}">
        <p14:creationId xmlns:p14="http://schemas.microsoft.com/office/powerpoint/2010/main" val="187636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niversiteParis – Titre f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291" cy="5143500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79999" y="3420000"/>
            <a:ext cx="7777570" cy="54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18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88000" y="804232"/>
            <a:ext cx="8569569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95207" y="174172"/>
            <a:ext cx="2021273" cy="489481"/>
          </a:xfrm>
          <a:prstGeom prst="rect">
            <a:avLst/>
          </a:prstGeom>
        </p:spPr>
      </p:pic>
      <p:sp>
        <p:nvSpPr>
          <p:cNvPr id="11" name="Titre 18"/>
          <p:cNvSpPr>
            <a:spLocks noGrp="1"/>
          </p:cNvSpPr>
          <p:nvPr>
            <p:ph type="title" hasCustomPrompt="1"/>
          </p:nvPr>
        </p:nvSpPr>
        <p:spPr>
          <a:xfrm>
            <a:off x="1080000" y="1800000"/>
            <a:ext cx="7776000" cy="1224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  <p:extLst>
      <p:ext uri="{BB962C8B-B14F-4D97-AF65-F5344CB8AC3E}">
        <p14:creationId xmlns:p14="http://schemas.microsoft.com/office/powerpoint/2010/main" val="1097451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niversiteParis — Sommaire">
    <p:bg>
      <p:bgPr>
        <a:solidFill>
          <a:srgbClr val="4F48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080001" y="648000"/>
            <a:ext cx="2405490" cy="288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Sommaire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9" y="1440000"/>
            <a:ext cx="540000" cy="288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  <p:sp>
        <p:nvSpPr>
          <p:cNvPr id="9" name="Espace réservé du texte 13"/>
          <p:cNvSpPr>
            <a:spLocks noGrp="1"/>
          </p:cNvSpPr>
          <p:nvPr>
            <p:ph type="body" sz="quarter" idx="15" hasCustomPrompt="1"/>
          </p:nvPr>
        </p:nvSpPr>
        <p:spPr>
          <a:xfrm>
            <a:off x="1886322" y="1440000"/>
            <a:ext cx="3124950" cy="288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400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r-FR" dirty="0"/>
              <a:t>Partie 1</a:t>
            </a:r>
          </a:p>
          <a:p>
            <a:pPr lvl="0"/>
            <a:r>
              <a:rPr lang="fr-FR" dirty="0"/>
              <a:t>Partie 2</a:t>
            </a:r>
          </a:p>
          <a:p>
            <a:pPr lvl="0"/>
            <a:r>
              <a:rPr lang="fr-FR" dirty="0"/>
              <a:t>Partie 3</a:t>
            </a:r>
          </a:p>
          <a:p>
            <a:pPr lvl="0"/>
            <a:r>
              <a:rPr lang="fr-FR" dirty="0"/>
              <a:t>Partie 4</a:t>
            </a:r>
          </a:p>
          <a:p>
            <a:pPr lvl="0"/>
            <a:r>
              <a:rPr lang="fr-FR" dirty="0"/>
              <a:t>Partie 5</a:t>
            </a:r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6" hasCustomPrompt="1"/>
          </p:nvPr>
        </p:nvSpPr>
        <p:spPr>
          <a:xfrm>
            <a:off x="5359836" y="1440000"/>
            <a:ext cx="540000" cy="288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400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31442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080000" y="648000"/>
            <a:ext cx="7777569" cy="288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0" cap="none" spc="0" baseline="0">
                <a:ln>
                  <a:noFill/>
                </a:ln>
                <a:solidFill>
                  <a:srgbClr val="92183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9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079500" y="1865313"/>
            <a:ext cx="7778750" cy="252095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171450" indent="-171450">
              <a:buFont typeface="Symbol" charset="2"/>
              <a:buChar char="⎯"/>
              <a:defRPr sz="1200"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10" name="Titre 37"/>
          <p:cNvSpPr>
            <a:spLocks noGrp="1"/>
          </p:cNvSpPr>
          <p:nvPr>
            <p:ph type="title" hasCustomPrompt="1"/>
          </p:nvPr>
        </p:nvSpPr>
        <p:spPr>
          <a:xfrm>
            <a:off x="1080000" y="1008000"/>
            <a:ext cx="7776000" cy="720000"/>
          </a:xfr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1540673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Contenu liste fond couleur">
    <p:bg>
      <p:bgPr>
        <a:solidFill>
          <a:srgbClr val="DEE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079500" y="1080000"/>
            <a:ext cx="7778750" cy="33443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171450" indent="-171450">
              <a:buFont typeface="Symbol" charset="2"/>
              <a:buChar char="⎯"/>
              <a:defRPr sz="12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  <p:extLst>
      <p:ext uri="{BB962C8B-B14F-4D97-AF65-F5344CB8AC3E}">
        <p14:creationId xmlns:p14="http://schemas.microsoft.com/office/powerpoint/2010/main" val="1882224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78779" y="1189048"/>
            <a:ext cx="2406712" cy="370140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600" baseline="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Insérer texte </a:t>
            </a:r>
          </a:p>
        </p:txBody>
      </p:sp>
      <p:sp>
        <p:nvSpPr>
          <p:cNvPr id="7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4564270" y="0"/>
            <a:ext cx="4572000" cy="51435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080001" y="648000"/>
            <a:ext cx="2405490" cy="288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aseline="0">
                <a:solidFill>
                  <a:srgbClr val="8A1538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</p:spTree>
    <p:extLst>
      <p:ext uri="{BB962C8B-B14F-4D97-AF65-F5344CB8AC3E}">
        <p14:creationId xmlns:p14="http://schemas.microsoft.com/office/powerpoint/2010/main" val="2113437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Contenu liste +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4564270" y="0"/>
            <a:ext cx="4572000" cy="51435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6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080000" y="1129553"/>
            <a:ext cx="2405492" cy="288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171450" indent="-171450">
              <a:buFont typeface="AppleSymbols" charset="0"/>
              <a:buChar char="⎻"/>
              <a:defRPr sz="12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  <p:extLst>
      <p:ext uri="{BB962C8B-B14F-4D97-AF65-F5344CB8AC3E}">
        <p14:creationId xmlns:p14="http://schemas.microsoft.com/office/powerpoint/2010/main" val="1168759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Contenu lis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27569" y="2382"/>
            <a:ext cx="2057400" cy="273844"/>
          </a:xfrm>
          <a:prstGeom prst="rect">
            <a:avLst/>
          </a:prstGeom>
        </p:spPr>
        <p:txBody>
          <a:bodyPr/>
          <a:lstStyle/>
          <a:p>
            <a:r>
              <a:rPr lang="fr-FR"/>
              <a:t>12/03/2019</a:t>
            </a:r>
          </a:p>
        </p:txBody>
      </p:sp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079999" y="1129553"/>
            <a:ext cx="3438712" cy="288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171450" indent="-171450">
              <a:buFont typeface="AppleSymbols" charset="0"/>
              <a:buChar char="⎻"/>
              <a:defRPr sz="12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5645805" y="898550"/>
            <a:ext cx="2412000" cy="33443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  <p:extLst>
      <p:ext uri="{BB962C8B-B14F-4D97-AF65-F5344CB8AC3E}">
        <p14:creationId xmlns:p14="http://schemas.microsoft.com/office/powerpoint/2010/main" val="310972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Image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4619093" y="1129553"/>
            <a:ext cx="3438712" cy="288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171450" indent="-171450">
              <a:buFont typeface="AppleSymbols" charset="0"/>
              <a:buChar char="⎻"/>
              <a:defRPr sz="12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079999" y="898550"/>
            <a:ext cx="2412000" cy="33443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  <p:extLst>
      <p:ext uri="{BB962C8B-B14F-4D97-AF65-F5344CB8AC3E}">
        <p14:creationId xmlns:p14="http://schemas.microsoft.com/office/powerpoint/2010/main" val="1682556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– Image + texte fond couleur bor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92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5235388" y="636587"/>
            <a:ext cx="3240000" cy="3870326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2800"/>
              </a:lnSpc>
              <a:buNone/>
              <a:defRPr sz="2200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-5224" y="0"/>
            <a:ext cx="4572000" cy="51435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10" name="Footer Placeholder 4"/>
          <p:cNvSpPr txBox="1">
            <a:spLocks/>
          </p:cNvSpPr>
          <p:nvPr userDrawn="1"/>
        </p:nvSpPr>
        <p:spPr>
          <a:xfrm>
            <a:off x="7596000" y="93432"/>
            <a:ext cx="1260000" cy="216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mtClean="0"/>
              <a:pPr algn="r"/>
              <a:t>‹N°›</a:t>
            </a:fld>
            <a:endParaRPr lang="fr-FR" dirty="0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288000" y="360000"/>
            <a:ext cx="8569569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1742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Deux images V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5659729" y="898550"/>
            <a:ext cx="2412000" cy="33443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4572000" cy="51435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  <p:extLst>
      <p:ext uri="{BB962C8B-B14F-4D97-AF65-F5344CB8AC3E}">
        <p14:creationId xmlns:p14="http://schemas.microsoft.com/office/powerpoint/2010/main" val="920368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Deux image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079999" y="898550"/>
            <a:ext cx="2412000" cy="33443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4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4564270" y="0"/>
            <a:ext cx="4572000" cy="51435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  <p:extLst>
      <p:ext uri="{BB962C8B-B14F-4D97-AF65-F5344CB8AC3E}">
        <p14:creationId xmlns:p14="http://schemas.microsoft.com/office/powerpoint/2010/main" val="915963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Texte fond couleur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4572000" cy="5143499"/>
          </a:xfrm>
          <a:prstGeom prst="rect">
            <a:avLst/>
          </a:prstGeom>
          <a:solidFill>
            <a:srgbClr val="91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63388" y="636587"/>
            <a:ext cx="3240000" cy="3870326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2800"/>
              </a:lnSpc>
              <a:buNone/>
              <a:defRPr sz="2200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1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5217458" y="636587"/>
            <a:ext cx="3240000" cy="3870326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171450" indent="-171450">
              <a:buFont typeface="Symbol" charset="2"/>
              <a:buChar char="⎯"/>
              <a:defRPr sz="12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288000" y="360000"/>
            <a:ext cx="8569569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4"/>
          <p:cNvSpPr txBox="1">
            <a:spLocks/>
          </p:cNvSpPr>
          <p:nvPr userDrawn="1"/>
        </p:nvSpPr>
        <p:spPr>
          <a:xfrm>
            <a:off x="1079999" y="93432"/>
            <a:ext cx="1725953" cy="216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dirty="0"/>
              <a:t>UNIVERSITÉ DE PARIS</a:t>
            </a:r>
          </a:p>
        </p:txBody>
      </p:sp>
      <p:pic>
        <p:nvPicPr>
          <p:cNvPr id="14" name="Imag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" y="72000"/>
            <a:ext cx="221086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140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– Image + texte fond couleur cor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572000" y="0"/>
            <a:ext cx="4572000" cy="5143499"/>
          </a:xfrm>
          <a:prstGeom prst="rect">
            <a:avLst/>
          </a:prstGeom>
          <a:solidFill>
            <a:srgbClr val="FF6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5235388" y="636587"/>
            <a:ext cx="3240000" cy="3870326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2800"/>
              </a:lnSpc>
              <a:buNone/>
              <a:defRPr sz="2200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5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45458" y="636587"/>
            <a:ext cx="3240000" cy="3870326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171450" indent="-171450">
              <a:buFont typeface="Symbol" charset="2"/>
              <a:buChar char="⎯"/>
              <a:defRPr sz="12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6" name="Footer Placeholder 4"/>
          <p:cNvSpPr txBox="1">
            <a:spLocks/>
          </p:cNvSpPr>
          <p:nvPr userDrawn="1"/>
        </p:nvSpPr>
        <p:spPr>
          <a:xfrm>
            <a:off x="7596000" y="93432"/>
            <a:ext cx="1260000" cy="216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mtClean="0"/>
              <a:pPr algn="r"/>
              <a:t>‹N°›</a:t>
            </a:fld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288000" y="360000"/>
            <a:ext cx="8569569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30906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9136270" cy="51435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 en arrière-plan</a:t>
            </a:r>
          </a:p>
        </p:txBody>
      </p:sp>
    </p:spTree>
    <p:extLst>
      <p:ext uri="{BB962C8B-B14F-4D97-AF65-F5344CB8AC3E}">
        <p14:creationId xmlns:p14="http://schemas.microsoft.com/office/powerpoint/2010/main" val="1777887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079998" y="1152000"/>
            <a:ext cx="7776001" cy="792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r-FR" dirty="0"/>
              <a:t>Cliquez et modifiez le titre</a:t>
            </a:r>
            <a:endParaRPr lang="en-US" dirty="0"/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288000" y="360000"/>
            <a:ext cx="8569569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" y="72000"/>
            <a:ext cx="221086" cy="216000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 userDrawn="1"/>
        </p:nvSpPr>
        <p:spPr>
          <a:xfrm>
            <a:off x="7596000" y="93432"/>
            <a:ext cx="1260000" cy="216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mtClean="0"/>
              <a:pPr algn="r"/>
              <a:t>‹N°›</a:t>
            </a:fld>
            <a:endParaRPr lang="fr-FR" dirty="0"/>
          </a:p>
        </p:txBody>
      </p:sp>
      <p:sp>
        <p:nvSpPr>
          <p:cNvPr id="11" name="Footer Placeholder 4"/>
          <p:cNvSpPr txBox="1">
            <a:spLocks/>
          </p:cNvSpPr>
          <p:nvPr userDrawn="1"/>
        </p:nvSpPr>
        <p:spPr>
          <a:xfrm>
            <a:off x="1079999" y="93432"/>
            <a:ext cx="1725953" cy="216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dirty="0"/>
              <a:t>UNIVERSITÉ PARIS CITÉ</a:t>
            </a:r>
          </a:p>
        </p:txBody>
      </p:sp>
    </p:spTree>
    <p:extLst>
      <p:ext uri="{BB962C8B-B14F-4D97-AF65-F5344CB8AC3E}">
        <p14:creationId xmlns:p14="http://schemas.microsoft.com/office/powerpoint/2010/main" val="2013332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tx1"/>
          </a:solidFill>
          <a:latin typeface="Lucida Sans" charset="0"/>
          <a:ea typeface="Lucida Sans" charset="0"/>
          <a:cs typeface="Lucida Sans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960266E0-68FA-1147-9E94-08CDB549FB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430" y="3420000"/>
            <a:ext cx="7777570" cy="540000"/>
          </a:xfrm>
        </p:spPr>
        <p:txBody>
          <a:bodyPr/>
          <a:lstStyle/>
          <a:p>
            <a:r>
              <a:rPr lang="fr-FR" dirty="0"/>
              <a:t>Présentation du 19 octobre 2023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87C563FA-6BB0-6341-BD6F-C84309E1D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dirty="0"/>
              <a:t>La composante individuelle du régime indemnitaire des enseignants-chercheurs (C3 du RIPEC) — Session 2023</a:t>
            </a:r>
          </a:p>
        </p:txBody>
      </p:sp>
    </p:spTree>
    <p:extLst>
      <p:ext uri="{BB962C8B-B14F-4D97-AF65-F5344CB8AC3E}">
        <p14:creationId xmlns:p14="http://schemas.microsoft.com/office/powerpoint/2010/main" val="284816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2217" y="915567"/>
            <a:ext cx="841718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300" b="1" dirty="0">
                <a:latin typeface="Lucida Sans" panose="020B0602030504020204" pitchFamily="34" charset="0"/>
              </a:rPr>
              <a:t>Evaluation – modus operandi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322217" y="1471749"/>
            <a:ext cx="8417181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Désignation des rapporteurs et constitution des binômes</a:t>
            </a:r>
          </a:p>
          <a:p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Membres du CACFR, non candidats</a:t>
            </a:r>
          </a:p>
          <a:p>
            <a:pPr marL="285750" indent="-285750">
              <a:buFontTx/>
              <a:buChar char="-"/>
            </a:pPr>
            <a:r>
              <a:rPr lang="fr-FR" dirty="0"/>
              <a:t>Binômes : de section CNU différente et n’appartenant pas à la même composante</a:t>
            </a:r>
          </a:p>
          <a:p>
            <a:pPr marL="285750" indent="-285750">
              <a:buFontTx/>
              <a:buChar char="-"/>
            </a:pPr>
            <a:r>
              <a:rPr lang="fr-FR" dirty="0"/>
              <a:t>4 binômes de rang A, 5 binômes de rang B</a:t>
            </a:r>
          </a:p>
          <a:p>
            <a:pPr marL="285750" indent="-285750">
              <a:buFontTx/>
              <a:buChar char="-"/>
            </a:pPr>
            <a:r>
              <a:rPr lang="fr-FR" dirty="0"/>
              <a:t>Constitution aléatoire in fine après application de ces critères</a:t>
            </a:r>
          </a:p>
          <a:p>
            <a:pPr marL="285750" indent="-285750">
              <a:buFontTx/>
              <a:buChar char="-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0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2217" y="915567"/>
            <a:ext cx="841718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300" b="1" dirty="0">
                <a:latin typeface="Lucida Sans" panose="020B0602030504020204" pitchFamily="34" charset="0"/>
              </a:rPr>
              <a:t>Evaluation – modus operandi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322217" y="1471749"/>
            <a:ext cx="8417181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Attribution des dossiers</a:t>
            </a:r>
          </a:p>
          <a:p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Ne pas confier à un binôme un dossier de son UFR / de sa section CNU</a:t>
            </a:r>
          </a:p>
          <a:p>
            <a:pPr marL="285750" indent="-285750">
              <a:buFontTx/>
              <a:buChar char="-"/>
            </a:pPr>
            <a:r>
              <a:rPr lang="fr-FR" dirty="0"/>
              <a:t>Répartition alphabétique des dossiers</a:t>
            </a:r>
          </a:p>
          <a:p>
            <a:pPr marL="285750" indent="-285750">
              <a:buFontTx/>
              <a:buChar char="-"/>
            </a:pPr>
            <a:r>
              <a:rPr lang="fr-FR" dirty="0"/>
              <a:t>Ajustement après recueil des déclarations de lien d’intérêt =&gt; réattribution du dossier à un autre binôme en cas de lien avéré</a:t>
            </a:r>
          </a:p>
          <a:p>
            <a:pPr marL="285750" indent="-285750">
              <a:buFontTx/>
              <a:buChar char="-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7311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2217" y="915567"/>
            <a:ext cx="841718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300" b="1" dirty="0">
                <a:latin typeface="Lucida Sans" panose="020B0602030504020204" pitchFamily="34" charset="0"/>
              </a:rPr>
              <a:t>Evaluation – modus operandi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322217" y="1471749"/>
            <a:ext cx="8417181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Travail des rapporteurs</a:t>
            </a:r>
          </a:p>
          <a:p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Deux demi-journées en présentiel, à Valette</a:t>
            </a:r>
          </a:p>
          <a:p>
            <a:pPr marL="285750" indent="-285750">
              <a:buFontTx/>
              <a:buChar char="-"/>
            </a:pPr>
            <a:r>
              <a:rPr lang="fr-FR" dirty="0" err="1"/>
              <a:t>Evento</a:t>
            </a:r>
            <a:r>
              <a:rPr lang="fr-FR" dirty="0"/>
              <a:t> pour établir les disponibilité sur les deux semaines consacrées à l’étude des dossiers</a:t>
            </a:r>
          </a:p>
          <a:p>
            <a:pPr marL="285750" indent="-285750">
              <a:buFontTx/>
              <a:buChar char="-"/>
            </a:pPr>
            <a:r>
              <a:rPr lang="fr-FR" dirty="0"/>
              <a:t>Les membres d’un même binôme ne sont pas présents en même temps</a:t>
            </a:r>
          </a:p>
          <a:p>
            <a:pPr marL="285750" indent="-285750">
              <a:buFontTx/>
              <a:buChar char="-"/>
            </a:pPr>
            <a:endParaRPr lang="fr-FR" dirty="0"/>
          </a:p>
          <a:p>
            <a:r>
              <a:rPr lang="fr-FR" dirty="0"/>
              <a:t>Les rapporteurs ont ainsi pu échanger sur la méthodologie d’étude et partager leurs pratiques.</a:t>
            </a:r>
          </a:p>
          <a:p>
            <a:endParaRPr lang="fr-FR" dirty="0"/>
          </a:p>
          <a:p>
            <a:r>
              <a:rPr lang="fr-FR" dirty="0"/>
              <a:t>Etaient mis  à leur disposition :</a:t>
            </a:r>
          </a:p>
          <a:p>
            <a:pPr marL="285750" indent="-285750">
              <a:buFontTx/>
              <a:buChar char="-"/>
            </a:pPr>
            <a:r>
              <a:rPr lang="fr-FR" dirty="0"/>
              <a:t>Une impression des dossiers</a:t>
            </a:r>
          </a:p>
          <a:p>
            <a:pPr marL="285750" indent="-285750">
              <a:buFontTx/>
              <a:buChar char="-"/>
            </a:pPr>
            <a:r>
              <a:rPr lang="fr-FR" dirty="0"/>
              <a:t>Les grilles d’évaluation</a:t>
            </a:r>
          </a:p>
          <a:p>
            <a:pPr marL="285750" indent="-285750">
              <a:buFontTx/>
              <a:buChar char="-"/>
            </a:pPr>
            <a:r>
              <a:rPr lang="fr-FR" dirty="0"/>
              <a:t>Les LDG (ministère et établissement)</a:t>
            </a:r>
          </a:p>
          <a:p>
            <a:pPr marL="285750" indent="-285750">
              <a:buFontTx/>
              <a:buChar char="-"/>
            </a:pPr>
            <a:r>
              <a:rPr lang="fr-FR" dirty="0"/>
              <a:t>Les avis du CNU hormis en sections 1, 11, 14 et 19, où l’avis est « réputé donné » sans autre précision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8296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2217" y="915567"/>
            <a:ext cx="841718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300" b="1" dirty="0">
                <a:latin typeface="Lucida Sans" panose="020B0602030504020204" pitchFamily="34" charset="0"/>
              </a:rPr>
              <a:t>Résultat de l’évaluation - analyse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322217" y="1471749"/>
            <a:ext cx="84171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Avis B+ / A- convertis en favorable/Très favorable par le pôle RH</a:t>
            </a:r>
          </a:p>
          <a:p>
            <a:pPr marL="285750" indent="-285750">
              <a:buFontTx/>
              <a:buChar char="-"/>
            </a:pPr>
            <a:r>
              <a:rPr lang="fr-FR" dirty="0"/>
              <a:t>123 F 41 F/TF, 116 TF</a:t>
            </a:r>
          </a:p>
          <a:p>
            <a:pPr marL="285750" indent="-285750">
              <a:buFontTx/>
              <a:buChar char="-"/>
            </a:pPr>
            <a:r>
              <a:rPr lang="fr-FR" dirty="0"/>
              <a:t>61 avis identiques pour les 2 rapporteurs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2528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2217" y="915567"/>
            <a:ext cx="841718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300" b="1" dirty="0">
                <a:latin typeface="Lucida Sans" panose="020B0602030504020204" pitchFamily="34" charset="0"/>
              </a:rPr>
              <a:t>Evaluation - objectifs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322217" y="1471749"/>
            <a:ext cx="841718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Note du 9 octobre 2023  sur les modalités de travail du Sénat FR et des CAC FR =&gt; objectifs chiffrés</a:t>
            </a:r>
          </a:p>
          <a:p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3352800" y="1864519"/>
          <a:ext cx="2438400" cy="227330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70880429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755040949"/>
                    </a:ext>
                  </a:extLst>
                </a:gridCol>
              </a:tblGrid>
              <a:tr h="6159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Proposition cible, en répartissant en fonction du taux de pression par corps et genre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Objectif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5432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MCF femmes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389497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MCF hommes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835920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 femmes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710437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 hommes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535917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MCF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252459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PR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28128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Femmes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80460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hommes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123266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primes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75403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0371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2217" y="915567"/>
            <a:ext cx="841718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300" b="1" dirty="0">
                <a:latin typeface="Lucida Sans" panose="020B0602030504020204" pitchFamily="34" charset="0"/>
              </a:rPr>
              <a:t>Résultat de l’évaluation – réunion d’harmonisation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322217" y="1471749"/>
            <a:ext cx="841718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Attribution d’un TF aux dossiers ayant reçus 2 TF par les 2 rapporteurs (soit 29 dossiers)</a:t>
            </a:r>
          </a:p>
          <a:p>
            <a:r>
              <a:rPr lang="fr-FR" dirty="0"/>
              <a:t> </a:t>
            </a:r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2743200" y="1864519"/>
          <a:ext cx="3657600" cy="227330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158783154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31677388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459012955"/>
                    </a:ext>
                  </a:extLst>
                </a:gridCol>
              </a:tblGrid>
              <a:tr h="6159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Proposition cible, en répartissant en fonction du taux de pression par corps et genre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Objectif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Consensus rapporteurs = TF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53837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MCF femmes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010753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MCF hommes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938275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 femmes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709050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 hommes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090650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MCF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43665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PR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221533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Femmes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672739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hommes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225731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primes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2118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7988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2217" y="915567"/>
            <a:ext cx="841718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300" b="1" dirty="0">
                <a:latin typeface="Lucida Sans" panose="020B0602030504020204" pitchFamily="34" charset="0"/>
              </a:rPr>
              <a:t>Résultat de l’évaluation – réunion d’harmonisation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322217" y="1471749"/>
            <a:ext cx="841718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Attribution d’un TF aux dossiers ayant reçu 1 TF d’une part et 1 F/TF d’autre part (soit 25 dossiers)</a:t>
            </a:r>
          </a:p>
          <a:p>
            <a:r>
              <a:rPr lang="fr-FR" dirty="0"/>
              <a:t> </a:t>
            </a:r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2133600" y="1864519"/>
          <a:ext cx="4876800" cy="227330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914490318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10376081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311601818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13874287"/>
                    </a:ext>
                  </a:extLst>
                </a:gridCol>
              </a:tblGrid>
              <a:tr h="6159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Proposition cible, en répartissant en fonction du taux de pression par corps et genre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Objectif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Consensus rapporteurs = TF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TF / 1 F-TF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780455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MCF femmes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77498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MCF hommes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711548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 femmes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050145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 hommes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695427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MCF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2678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PR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259745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Femmes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04122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hommes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524910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primes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22499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6973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2217" y="915567"/>
            <a:ext cx="841718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300" b="1" dirty="0">
                <a:latin typeface="Lucida Sans" panose="020B0602030504020204" pitchFamily="34" charset="0"/>
              </a:rPr>
              <a:t>Résultat de l’évaluation – réunion d’harmonisation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322217" y="1471749"/>
            <a:ext cx="8417181" cy="2377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Il restait alors 8 TF à attribuer, avec une difficulté chez les PR 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objectif = 13 hommes et 13 femmes,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mais déjà 14 TF attribués chez les femmes.</a:t>
            </a:r>
          </a:p>
          <a:p>
            <a:endParaRPr lang="fr-FR" dirty="0"/>
          </a:p>
          <a:p>
            <a:r>
              <a:rPr lang="fr-FR" dirty="0"/>
              <a:t>Après accord de la présidente du Sénat,  une double proposition a été formulée pour les PR : 14 femmes et 12 hommes en scénario principal, 13 et 13 en scénario de repli.</a:t>
            </a:r>
          </a:p>
          <a:p>
            <a:endParaRPr lang="fr-FR" dirty="0"/>
          </a:p>
          <a:p>
            <a:r>
              <a:rPr lang="fr-FR" dirty="0"/>
              <a:t>L’ensemble des dossiers concernés a alors été réétudié, après lecture des avis du CNU et des rapporteurs, pour aboutir à deux propositions :</a:t>
            </a:r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fr-FR" dirty="0"/>
              <a:t>un scénario 1 à 14F/12H</a:t>
            </a:r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fr-FR" dirty="0"/>
              <a:t>un scénario 2 à 13H/13F</a:t>
            </a:r>
          </a:p>
        </p:txBody>
      </p:sp>
    </p:spTree>
    <p:extLst>
      <p:ext uri="{BB962C8B-B14F-4D97-AF65-F5344CB8AC3E}">
        <p14:creationId xmlns:p14="http://schemas.microsoft.com/office/powerpoint/2010/main" val="14681162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2217" y="915567"/>
            <a:ext cx="841718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300" b="1" dirty="0">
                <a:latin typeface="Lucida Sans" panose="020B0602030504020204" pitchFamily="34" charset="0"/>
              </a:rPr>
              <a:t>Résultat de l’évaluation – réunion d’harmonisation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322217" y="1471749"/>
            <a:ext cx="841718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Après examen des dossiers ayant 2 TF et des dossiers ayant 1 TF et 1F/TF, il a été procédé à l'examen des dossiers qui les suivaient immédiatement dans la hiérarchie des avis, soit les dossiers présentant 1 TF, 1 F et un avis TF du CNU (ou pas d’avis). Ils ont été réétudiés collectivement en réunion, après lecture des différents commentaires.</a:t>
            </a:r>
          </a:p>
          <a:p>
            <a:r>
              <a:rPr lang="fr-FR" dirty="0"/>
              <a:t>Cela a permis d’aboutir à l’objectif de 62 primes.</a:t>
            </a:r>
          </a:p>
          <a:p>
            <a:r>
              <a:rPr lang="fr-FR" dirty="0"/>
              <a:t>Les dossiers ont ensuite été répartis dans les 4 volets (pédagogie, recherche, vie collective, ensemble des critères) au regard des rapports et des avis du CNU. Soit, sur un total de 63 dossiers (62 + 1PR car 2 scénarii) :</a:t>
            </a: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706583"/>
              </p:ext>
            </p:extLst>
          </p:nvPr>
        </p:nvGraphicFramePr>
        <p:xfrm>
          <a:off x="2346407" y="2983486"/>
          <a:ext cx="4368800" cy="1094740"/>
        </p:xfrm>
        <a:graphic>
          <a:graphicData uri="http://schemas.openxmlformats.org/drawingml/2006/table">
            <a:tbl>
              <a:tblPr/>
              <a:tblGrid>
                <a:gridCol w="3149600">
                  <a:extLst>
                    <a:ext uri="{9D8B030D-6E8A-4147-A177-3AD203B41FA5}">
                      <a16:colId xmlns:a16="http://schemas.microsoft.com/office/drawing/2014/main" val="342205713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41856317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Faculté S&amp;H Faculté Sciences Faculté de Santé Total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94593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Volet 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09360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Volet 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452439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Volet 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191854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Volet 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501870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primes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00470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7640377"/>
      </p:ext>
    </p:extLst>
  </p:cSld>
  <p:clrMapOvr>
    <a:masterClrMapping/>
  </p:clrMapOvr>
</p:sld>
</file>

<file path=ppt/theme/theme1.xml><?xml version="1.0" encoding="utf-8"?>
<a:theme xmlns:a="http://schemas.openxmlformats.org/drawingml/2006/main" name="UniversiteParis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niversiteParisCite_Faculté_SH_powerpoint" id="{F0032066-6D0A-B34E-A010-FDDB62E3E6BF}" vid="{969368B8-9514-4D42-AB0B-47B54CD1AF6C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UniversiteParisCite_Faculté_SH_powerpoint</Template>
  <TotalTime>857</TotalTime>
  <Words>775</Words>
  <Application>Microsoft Macintosh PowerPoint</Application>
  <PresentationFormat>Affichage à l'écran (16:9)</PresentationFormat>
  <Paragraphs>157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Lucida Sans Normal</vt:lpstr>
      <vt:lpstr>AppleSymbols</vt:lpstr>
      <vt:lpstr>Arial</vt:lpstr>
      <vt:lpstr>Calibri</vt:lpstr>
      <vt:lpstr>Lucida Sans</vt:lpstr>
      <vt:lpstr>Symbol</vt:lpstr>
      <vt:lpstr>UniversiteParis</vt:lpstr>
      <vt:lpstr>La composante individuelle du régime indemnitaire des enseignants-chercheurs (C3 du RIPEC) — Session 2023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Université Paris diderot - Paris 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Pôle Ressources Humaines</dc:title>
  <dc:creator>Arnaud Dudek</dc:creator>
  <cp:lastModifiedBy>01AA99EFEE343345DDA78FA35AD98EF7</cp:lastModifiedBy>
  <cp:revision>65</cp:revision>
  <dcterms:created xsi:type="dcterms:W3CDTF">2023-01-18T11:18:52Z</dcterms:created>
  <dcterms:modified xsi:type="dcterms:W3CDTF">2023-12-07T11:36:04Z</dcterms:modified>
</cp:coreProperties>
</file>