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8" r:id="rId3"/>
    <p:sldId id="301" r:id="rId4"/>
    <p:sldId id="263" r:id="rId5"/>
    <p:sldId id="306" r:id="rId6"/>
    <p:sldId id="273" r:id="rId7"/>
    <p:sldId id="275" r:id="rId8"/>
    <p:sldId id="274" r:id="rId9"/>
    <p:sldId id="277" r:id="rId10"/>
    <p:sldId id="279" r:id="rId11"/>
    <p:sldId id="280" r:id="rId12"/>
    <p:sldId id="284" r:id="rId13"/>
    <p:sldId id="288" r:id="rId14"/>
    <p:sldId id="305" r:id="rId15"/>
    <p:sldId id="286" r:id="rId16"/>
    <p:sldId id="287" r:id="rId17"/>
    <p:sldId id="297" r:id="rId18"/>
    <p:sldId id="290" r:id="rId19"/>
    <p:sldId id="299" r:id="rId20"/>
    <p:sldId id="300" r:id="rId21"/>
    <p:sldId id="291" r:id="rId22"/>
    <p:sldId id="307" r:id="rId23"/>
    <p:sldId id="302" r:id="rId24"/>
    <p:sldId id="309" r:id="rId25"/>
    <p:sldId id="308" r:id="rId26"/>
    <p:sldId id="292" r:id="rId27"/>
    <p:sldId id="293" r:id="rId28"/>
    <p:sldId id="294" r:id="rId29"/>
    <p:sldId id="283" r:id="rId30"/>
    <p:sldId id="304" r:id="rId31"/>
    <p:sldId id="295" r:id="rId32"/>
    <p:sldId id="296" r:id="rId33"/>
    <p:sldId id="264" r:id="rId3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1" autoAdjust="0"/>
    <p:restoredTop sz="91092" autoAdjust="0"/>
  </p:normalViewPr>
  <p:slideViewPr>
    <p:cSldViewPr snapToGrid="0">
      <p:cViewPr varScale="1">
        <p:scale>
          <a:sx n="89" d="100"/>
          <a:sy n="89" d="100"/>
        </p:scale>
        <p:origin x="42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9BEA2F-20AE-48A7-B90F-F5281010E0DF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476ACA-743C-48AB-9560-4811CA7009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13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spcBef>
                <a:spcPts val="0"/>
              </a:spcBef>
              <a:spcAft>
                <a:spcPts val="0"/>
              </a:spcAft>
            </a:pP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machine learning 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  <a:sym typeface="Wingdings" panose="05000000000000000000" pitchFamily="2" charset="2"/>
              </a:rPr>
              <a:t> 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which refers to a group of quantitative techniques that allow computers to learn from </a:t>
            </a:r>
            <a:r>
              <a:rPr lang="en-US" sz="1800" b="0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data.These</a:t>
            </a: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techniques produce results that perform well without providing explicit rules on what and how to learn from the data. 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780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neural networks provide the computational backbone to create DL models</a:t>
            </a:r>
          </a:p>
          <a:p>
            <a:r>
              <a:rPr lang="en-US" dirty="0"/>
              <a:t>Representation Learning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0" i="0" dirty="0">
                <a:solidFill>
                  <a:srgbClr val="282829"/>
                </a:solidFill>
                <a:effectLst/>
                <a:latin typeface="-apple-system"/>
              </a:rPr>
              <a:t>a set of features that would describe concepts</a:t>
            </a:r>
            <a:endParaRPr lang="en-US" dirty="0"/>
          </a:p>
          <a:p>
            <a:endParaRPr lang="en-US" dirty="0"/>
          </a:p>
          <a:p>
            <a:r>
              <a:rPr lang="en-US" dirty="0"/>
              <a:t>*** description of a tensor in the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449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neural networks provide the computational backbone to create DL models</a:t>
            </a:r>
          </a:p>
          <a:p>
            <a:r>
              <a:rPr lang="en-US" dirty="0"/>
              <a:t>Representation Learning </a:t>
            </a: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b="0" i="0" dirty="0">
                <a:solidFill>
                  <a:srgbClr val="282829"/>
                </a:solidFill>
                <a:effectLst/>
                <a:latin typeface="-apple-system"/>
              </a:rPr>
              <a:t>a set of features that would describe concepts</a:t>
            </a:r>
            <a:endParaRPr lang="en-US" dirty="0"/>
          </a:p>
          <a:p>
            <a:endParaRPr lang="en-US" dirty="0"/>
          </a:p>
          <a:p>
            <a:r>
              <a:rPr lang="en-US" dirty="0"/>
              <a:t>*** description of a tensor in the next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53717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 Tensors unify, scalars, vectors, matrix and multidimensional arrays, so that in DL we  only manipulate tensors as opposed to different containers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450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each node in one layer is sending its output to all the nodes in the next layer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48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201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Properties: non linearity, monotonicity, range, </a:t>
            </a:r>
            <a:r>
              <a:rPr lang="en-US" b="0" i="1" dirty="0">
                <a:solidFill>
                  <a:srgbClr val="292929"/>
                </a:solidFill>
                <a:effectLst/>
                <a:latin typeface="charter"/>
              </a:rPr>
              <a:t>Continuously</a:t>
            </a:r>
            <a:r>
              <a:rPr lang="en-US" b="0" i="0" dirty="0">
                <a:solidFill>
                  <a:srgbClr val="292929"/>
                </a:solidFill>
                <a:effectLst/>
                <a:latin typeface="charter"/>
              </a:rPr>
              <a:t> </a:t>
            </a:r>
            <a:r>
              <a:rPr lang="en-US" b="0" i="1" dirty="0">
                <a:solidFill>
                  <a:srgbClr val="292929"/>
                </a:solidFill>
                <a:effectLst/>
                <a:latin typeface="charter"/>
              </a:rPr>
              <a:t>differentiable</a:t>
            </a:r>
          </a:p>
          <a:p>
            <a:endParaRPr lang="en-US" b="0" i="1" dirty="0">
              <a:solidFill>
                <a:srgbClr val="292929"/>
              </a:solidFill>
              <a:effectLst/>
              <a:latin typeface="charter"/>
            </a:endParaRPr>
          </a:p>
          <a:p>
            <a:r>
              <a:rPr lang="en-US" b="0" i="1" dirty="0">
                <a:solidFill>
                  <a:srgbClr val="292929"/>
                </a:solidFill>
                <a:effectLst/>
                <a:latin typeface="charter"/>
              </a:rPr>
              <a:t>ELU </a:t>
            </a:r>
            <a:r>
              <a:rPr lang="en-US" b="0" i="1" dirty="0">
                <a:solidFill>
                  <a:srgbClr val="292929"/>
                </a:solidFill>
                <a:effectLst/>
                <a:latin typeface="charter"/>
                <a:sym typeface="Wingdings" panose="05000000000000000000" pitchFamily="2" charset="2"/>
              </a:rPr>
              <a:t> competitive / </a:t>
            </a:r>
            <a:r>
              <a:rPr lang="en-US" b="0" i="1" dirty="0" err="1">
                <a:solidFill>
                  <a:srgbClr val="292929"/>
                </a:solidFill>
                <a:effectLst/>
                <a:latin typeface="charter"/>
                <a:sym typeface="Wingdings" panose="05000000000000000000" pitchFamily="2" charset="2"/>
              </a:rPr>
              <a:t>bettwe</a:t>
            </a:r>
            <a:r>
              <a:rPr lang="en-US" b="0" i="1" dirty="0">
                <a:solidFill>
                  <a:srgbClr val="292929"/>
                </a:solidFill>
                <a:effectLst/>
                <a:latin typeface="charter"/>
                <a:sym typeface="Wingdings" panose="05000000000000000000" pitchFamily="2" charset="2"/>
              </a:rPr>
              <a:t> performance, accuracy, slower to compute</a:t>
            </a:r>
            <a:endParaRPr lang="en-US" b="0" i="1" dirty="0">
              <a:solidFill>
                <a:srgbClr val="292929"/>
              </a:solidFill>
              <a:effectLst/>
              <a:latin typeface="charter"/>
            </a:endParaRPr>
          </a:p>
          <a:p>
            <a:r>
              <a:rPr lang="en-US" b="0" i="1" dirty="0">
                <a:solidFill>
                  <a:srgbClr val="292929"/>
                </a:solidFill>
                <a:effectLst/>
                <a:latin typeface="charter"/>
              </a:rPr>
              <a:t>GELO </a:t>
            </a:r>
            <a:r>
              <a:rPr lang="en-US" b="0" i="1" dirty="0">
                <a:solidFill>
                  <a:srgbClr val="292929"/>
                </a:solidFill>
                <a:effectLst/>
                <a:latin typeface="charter"/>
                <a:sym typeface="Wingdings" panose="05000000000000000000" pitchFamily="2" charset="2"/>
              </a:rPr>
              <a:t> </a:t>
            </a:r>
            <a:r>
              <a:rPr lang="en-US" b="0" i="0" dirty="0">
                <a:solidFill>
                  <a:srgbClr val="292929"/>
                </a:solidFill>
                <a:effectLst/>
                <a:latin typeface="charter"/>
              </a:rPr>
              <a:t>providing neuron output a higher probabilistic view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13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dirty="0">
                <a:solidFill>
                  <a:srgbClr val="374970"/>
                </a:solidFill>
                <a:effectLst/>
                <a:latin typeface="Roboto"/>
              </a:rPr>
              <a:t>The Dying </a:t>
            </a:r>
            <a:r>
              <a:rPr lang="en-US" b="0" i="0" dirty="0" err="1">
                <a:solidFill>
                  <a:srgbClr val="374970"/>
                </a:solidFill>
                <a:effectLst/>
                <a:latin typeface="Roboto"/>
              </a:rPr>
              <a:t>ReLU</a:t>
            </a:r>
            <a:r>
              <a:rPr lang="en-US" b="0" i="0" dirty="0">
                <a:solidFill>
                  <a:srgbClr val="374970"/>
                </a:solidFill>
                <a:effectLst/>
                <a:latin typeface="Roboto"/>
              </a:rPr>
              <a:t> problem—when inputs approach zero, or are negative, the gradient of the function becomes zero, the network cannot perform backpropagation and cannot learn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339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Loss functions measure how far an estimated value is from its true value. A loss function maps decisions to their associated costs</a:t>
            </a:r>
            <a:endParaRPr lang="en-US" b="0" dirty="0"/>
          </a:p>
          <a:p>
            <a:endParaRPr lang="en-US" b="0" i="0" dirty="0">
              <a:solidFill>
                <a:srgbClr val="202124"/>
              </a:solidFill>
              <a:effectLst/>
              <a:latin typeface="arial" panose="020B0604020202020204" pitchFamily="34" charset="0"/>
            </a:endParaRPr>
          </a:p>
          <a:p>
            <a:r>
              <a:rPr lang="en-US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Cross entropy quantifies the different between the prediction and training data distributions</a:t>
            </a:r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788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7772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Batch normalization accelerates training, in some cases by halving the epochs or better, and provides some regularization, reducing generalization error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476ACA-743C-48AB-9560-4811CA70095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590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76773-D3A1-4D38-AE44-D8B6F1CC6B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DD4C01C-CA1F-47A1-A98A-A3BF20F424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43EF0-B6EC-4180-AD2B-4C96522A7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78188-03F3-460D-8DA2-A4AEBF7DC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F2280-63F2-44A7-9552-96D2AB0498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502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2D40-FB83-4CAE-8394-58FC90980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826E64-0774-4FEB-8D12-1A6AB6AB3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9460FB-93F1-4FC1-9FF0-E9D645398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2C5A6C-07DE-4245-8134-5553FCB076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0EFD2-C752-40C1-A180-542441DF6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126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D97C-87D3-4F75-BB31-2D04BE0014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7B8717-D189-4C64-8BBB-BD1E6551D8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762B2-42E3-4862-907D-4476E898F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248E2-1F45-4CFD-82AE-81B3D35760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CB4C28-0F85-4EDB-BBB6-C645582D8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58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A45D9-E4EE-4406-BB1B-8A58A4B5E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42E97-F0E0-4F26-9FB1-C499CDB2BA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F8B61-A2BA-4EED-81AB-9E31157E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D0C156-C74E-4E40-BA54-2B37F653D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0ACD28-8EB0-4B28-A3DF-2E2EB7264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767F2-FA79-42E6-B265-092723F39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6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1CFD9-B0C0-4F0D-B609-01C1ED88C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7B8500-EFB6-4543-9C65-36536C6376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E46173-95C3-432E-B6C5-F67F2AE3C8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0E29D0-2175-487B-9C76-5FBAF5B2ED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D2DC83-EDC1-4F90-91C9-61B7E77ADA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7F47510-A15D-44DB-875E-3221DCD5B2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3DFDCF-0C21-4C3B-BA6C-E8FA24F87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BA94FFC-84A1-4E8E-BF15-DBEBF452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023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AE4FE-DDA8-4242-92B5-C01937C5C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09B46C-B41B-4CBA-AAC6-D6070C178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F6A87-DAF0-4E5F-90FE-A3D0B10D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A23124-C289-4EB2-9E25-99B62B74C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127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96F516-9FDD-41CD-9E62-8ED16CD91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0F0787-802F-43DB-8981-330724036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F9F93B-DB88-4F59-8DD5-3F4CD9B3D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48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7C9ED-C726-4160-86C4-422CF13CE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B1F515-3AD9-4B9B-98EB-64869DA5A9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71287-9376-4F48-9D1F-E535C20FAB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668BD9-6955-4472-8FF6-01B4F7D33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C36AA3-C046-468C-863C-81CFC0D54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F2AF7F-D3C7-4EF4-8C37-6D999539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98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238A3-1B5E-4C5C-A696-1FFEDC9C0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71437CF-9C9F-49B8-B701-8686F92336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34EB05-A0FF-4305-A1A6-E3D2E74ABB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7FC5F2-2F13-4AA3-B7E5-B2AF8962F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522636-63CF-4375-95FA-9F5CF2CA2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561219-AEDD-47C3-8D54-C4F77C4DE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266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25DC1-B826-44B4-B110-C4B22A26A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C8999-463A-4141-A8D3-DE66378726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79073-3289-4E44-BF76-C965CCEE6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BD2F2-CFCF-49DC-81C4-F423D59E33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F45601-5562-45F7-B39C-2331CAF74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42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C65AB3-F184-462D-B5F6-10AFB30B06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FB1777-E111-4EC0-BD6F-BB1483557F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0C22AA-9BE8-4E23-B3BC-CCD741D00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3B3F2F-D9AB-4354-A8D6-2B878D2D7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0FE39-B17D-43F6-9A1F-27FD4F76A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7150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0CE5CF3-27C7-42FE-B600-7902FD0FA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AA8C77-EF5F-4D39-85BE-22EAFC564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AF11D8-9BB8-478D-911D-99FA73AED3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4D4D-6D07-4578-8E28-92A0274B1B94}" type="datetimeFigureOut">
              <a:rPr lang="en-US" smtClean="0"/>
              <a:t>2021-06-02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CE9A6-8BA6-4FF4-B9DE-C9D53D0FC5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41B499-236A-4C4C-B76F-32F1814091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3BAA55-9331-46DA-BB8F-9686E49D8C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9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hyperlink" Target="https://mxnet.apache.org/versions/1.7.0/api/python/docs/tutorials/packages/gluon/index.html" TargetMode="External"/><Relationship Id="rId3" Type="http://schemas.openxmlformats.org/officeDocument/2006/relationships/hyperlink" Target="https://keras.io/api/layers/core_layers/dense/" TargetMode="External"/><Relationship Id="rId7" Type="http://schemas.openxmlformats.org/officeDocument/2006/relationships/hyperlink" Target="https://www.tensorflow.org/swift" TargetMode="External"/><Relationship Id="rId2" Type="http://schemas.openxmlformats.org/officeDocument/2006/relationships/hyperlink" Target="https://scikit-learn.org/stable/modules/generated/sklearn.neural_network.MLPClassifier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xnet.apache.org/versions/1.7.0/" TargetMode="External"/><Relationship Id="rId11" Type="http://schemas.openxmlformats.org/officeDocument/2006/relationships/hyperlink" Target="https://chainer.org/" TargetMode="External"/><Relationship Id="rId5" Type="http://schemas.openxmlformats.org/officeDocument/2006/relationships/hyperlink" Target="https://deepmind.com/research/open-source/deepmind-sonnet" TargetMode="External"/><Relationship Id="rId10" Type="http://schemas.openxmlformats.org/officeDocument/2006/relationships/hyperlink" Target="https://onnx.ai/" TargetMode="External"/><Relationship Id="rId4" Type="http://schemas.openxmlformats.org/officeDocument/2006/relationships/hyperlink" Target="https://medium.com/@tomgrek/building-your-first-neural-net-from-scratch-with-pytorch-56b0e9c84d54" TargetMode="External"/><Relationship Id="rId9" Type="http://schemas.openxmlformats.org/officeDocument/2006/relationships/hyperlink" Target="https://deeplearning4j.org/" TargetMode="Externa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missinglink.ai/guides/neural-network-concepts/perceptrons-and-multi-layer-perceptrons-the-artificial-neuron-at-the-core-of-deep-learning/#:~:text=4.,of%20the%20perceptron%20learning%20model" TargetMode="External"/><Relationship Id="rId13" Type="http://schemas.openxmlformats.org/officeDocument/2006/relationships/hyperlink" Target="https://en.wikipedia.org/wiki/Overfitting" TargetMode="External"/><Relationship Id="rId3" Type="http://schemas.openxmlformats.org/officeDocument/2006/relationships/hyperlink" Target="https://en.wikipedia.org/wiki/Deep_learning" TargetMode="External"/><Relationship Id="rId7" Type="http://schemas.openxmlformats.org/officeDocument/2006/relationships/hyperlink" Target="https://www.researchgate.net/figure/A-hypothetical-example-of-Multilayer-Perceptron-Network_fig4_303875065" TargetMode="External"/><Relationship Id="rId12" Type="http://schemas.openxmlformats.org/officeDocument/2006/relationships/hyperlink" Target="https://www.intechopen.com/books/digital-systems/neural-network-principles-and-applications" TargetMode="External"/><Relationship Id="rId17" Type="http://schemas.openxmlformats.org/officeDocument/2006/relationships/hyperlink" Target="https://heartbeat.fritz.ai/5-regression-loss-functions-all-machine-learners-should-know-4fb140e9d4b0" TargetMode="External"/><Relationship Id="rId2" Type="http://schemas.openxmlformats.org/officeDocument/2006/relationships/hyperlink" Target="https://machinelearningmastery.com/what-is-deep-learning/" TargetMode="External"/><Relationship Id="rId16" Type="http://schemas.openxmlformats.org/officeDocument/2006/relationships/hyperlink" Target="https://www.analyticsvidhya.com/blog/2020/01/fundamentals-deep-learning-activation-functions-when-to-use-them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edium.com/mlait/tensors-representation-of-data-in-neural-networks-bbe8a711b93b" TargetMode="External"/><Relationship Id="rId11" Type="http://schemas.openxmlformats.org/officeDocument/2006/relationships/hyperlink" Target="https://missinglink.ai/guides/neural-network-concepts/7-types-neural-network-activation-functions-right/" TargetMode="External"/><Relationship Id="rId5" Type="http://schemas.openxmlformats.org/officeDocument/2006/relationships/hyperlink" Target="https://www.youtube.com/watch?v=F1ka6a13S9I&amp;feature=youtu.be" TargetMode="External"/><Relationship Id="rId15" Type="http://schemas.openxmlformats.org/officeDocument/2006/relationships/hyperlink" Target="https://machinelearningmastery.com/batch-normalization-for-training-of-deep-neural-networks/" TargetMode="External"/><Relationship Id="rId10" Type="http://schemas.openxmlformats.org/officeDocument/2006/relationships/hyperlink" Target="https://medium.com/coinmonks/the-mathematics-of-neural-network-60a112dd3e05" TargetMode="External"/><Relationship Id="rId4" Type="http://schemas.openxmlformats.org/officeDocument/2006/relationships/hyperlink" Target="https://lilianweng.github.io/lil-log/2017/06/21/an-overview-of-deep-learning.html#why-does-deep-learning-work-now" TargetMode="External"/><Relationship Id="rId9" Type="http://schemas.openxmlformats.org/officeDocument/2006/relationships/hyperlink" Target="https://towardsdatascience.com/deep-learning-feedforward-neural-network-26a6705dbdc7" TargetMode="External"/><Relationship Id="rId14" Type="http://schemas.openxmlformats.org/officeDocument/2006/relationships/hyperlink" Target="https://machinelearningmastery.com/introduction-to-regularization-to-reduce-overfitting-and-improve-generalization-erro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Deep Learning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33E6D03-32BE-40A1-9AB6-34B2632F69B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An overview using MLPs</a:t>
            </a:r>
          </a:p>
        </p:txBody>
      </p:sp>
    </p:spTree>
    <p:extLst>
      <p:ext uri="{BB962C8B-B14F-4D97-AF65-F5344CB8AC3E}">
        <p14:creationId xmlns:p14="http://schemas.microsoft.com/office/powerpoint/2010/main" val="10262453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Deep Learning</a:t>
            </a:r>
          </a:p>
          <a:p>
            <a:r>
              <a:rPr lang="en-US" dirty="0"/>
              <a:t>Tensors: Data Structures for Deep Learning</a:t>
            </a:r>
          </a:p>
          <a:p>
            <a:r>
              <a:rPr lang="en-US" dirty="0"/>
              <a:t>Multilayer Perceptron</a:t>
            </a:r>
          </a:p>
          <a:p>
            <a:pPr lvl="1"/>
            <a:r>
              <a:rPr lang="en-US" dirty="0"/>
              <a:t>Activation Functions for Deep Learning</a:t>
            </a:r>
          </a:p>
          <a:p>
            <a:r>
              <a:rPr lang="en-US" dirty="0"/>
              <a:t>Model Training in Deep Learning</a:t>
            </a:r>
          </a:p>
          <a:p>
            <a:r>
              <a:rPr lang="en-US" dirty="0"/>
              <a:t>Regularization for Deep Learning</a:t>
            </a:r>
          </a:p>
          <a:p>
            <a:r>
              <a:rPr lang="en-US" dirty="0"/>
              <a:t>Deep Learning Toolkits and Libraries</a:t>
            </a:r>
          </a:p>
          <a:p>
            <a:endParaRPr lang="en-US" dirty="0"/>
          </a:p>
          <a:p>
            <a:r>
              <a:rPr lang="en-US" dirty="0"/>
              <a:t>Hands-on MLP-based prediction example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0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</a:t>
            </a:r>
            <a:r>
              <a:rPr lang="en-US" baseline="30000" dirty="0"/>
              <a:t>1,2,3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35133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Deep Learning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 (DL) is field of machine learning concerned with algorithms based on (</a:t>
            </a:r>
            <a:r>
              <a:rPr lang="en-US" b="0" i="0" u="sng" dirty="0">
                <a:solidFill>
                  <a:srgbClr val="222222"/>
                </a:solidFill>
                <a:effectLst/>
                <a:latin typeface="Calibri (Body)"/>
              </a:rPr>
              <a:t>artificial) neural networks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 and </a:t>
            </a:r>
            <a:r>
              <a:rPr lang="en-US" b="0" i="0" u="sng" dirty="0">
                <a:solidFill>
                  <a:srgbClr val="222222"/>
                </a:solidFill>
                <a:effectLst/>
                <a:latin typeface="Calibri (Body)"/>
              </a:rPr>
              <a:t>representation learning</a:t>
            </a: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(artificial) neural networks provide the computation backbone to construct deep learning models</a:t>
            </a: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representation learning involves (automatically) finding an appropriate representation of data (e.g., features) in order to perform an ML/AI task</a:t>
            </a: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146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</a:t>
            </a:r>
            <a:r>
              <a:rPr lang="en-US" baseline="30000" dirty="0"/>
              <a:t>1,2,3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35133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800" dirty="0">
                <a:solidFill>
                  <a:srgbClr val="222222"/>
                </a:solidFill>
                <a:latin typeface="Calibri (Body)"/>
              </a:rPr>
              <a:t>A deep learning model:</a:t>
            </a:r>
            <a:endParaRPr lang="en-US" sz="2800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sz="2800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sz="2800" b="0" i="0" dirty="0">
                <a:solidFill>
                  <a:srgbClr val="222222"/>
                </a:solidFill>
                <a:effectLst/>
                <a:latin typeface="Calibri (Body)"/>
              </a:rPr>
              <a:t>defines a mapping </a:t>
            </a:r>
            <a:r>
              <a:rPr lang="en-US" sz="2800" b="0" i="1" dirty="0">
                <a:solidFill>
                  <a:srgbClr val="222222"/>
                </a:solidFill>
                <a:effectLst/>
                <a:latin typeface="Calibri (Body)"/>
              </a:rPr>
              <a:t>y = f (x; θ), </a:t>
            </a:r>
            <a:r>
              <a:rPr lang="en-US" sz="2800" b="0" dirty="0">
                <a:solidFill>
                  <a:srgbClr val="222222"/>
                </a:solidFill>
                <a:effectLst/>
                <a:latin typeface="Calibri (Body)"/>
              </a:rPr>
              <a:t>where</a:t>
            </a:r>
            <a:r>
              <a:rPr lang="en-US" sz="2800" b="0" i="1" dirty="0">
                <a:solidFill>
                  <a:srgbClr val="222222"/>
                </a:solidFill>
                <a:effectLst/>
                <a:latin typeface="Calibri (Body)"/>
              </a:rPr>
              <a:t> f </a:t>
            </a:r>
            <a:r>
              <a:rPr lang="en-US" sz="2800" b="0" dirty="0">
                <a:solidFill>
                  <a:srgbClr val="222222"/>
                </a:solidFill>
                <a:effectLst/>
                <a:latin typeface="Calibri (Body)"/>
              </a:rPr>
              <a:t>is an arbitrary function</a:t>
            </a:r>
            <a:endParaRPr lang="en-US" sz="2800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sz="2800" b="0" i="0" dirty="0">
                <a:solidFill>
                  <a:srgbClr val="222222"/>
                </a:solidFill>
                <a:effectLst/>
                <a:latin typeface="Calibri (Body)"/>
              </a:rPr>
              <a:t>learns the value of the parameters θ that result in the best approximation for </a:t>
            </a:r>
            <a:r>
              <a:rPr lang="en-US" sz="2800" b="0" i="1" dirty="0">
                <a:solidFill>
                  <a:srgbClr val="222222"/>
                </a:solidFill>
                <a:effectLst/>
                <a:latin typeface="Calibri (Body)"/>
              </a:rPr>
              <a:t>f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Calibri (Body)"/>
              </a:rPr>
              <a:t> </a:t>
            </a:r>
          </a:p>
          <a:p>
            <a:pPr lvl="1"/>
            <a:endParaRPr lang="en-US" sz="2800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5447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</a:t>
            </a:r>
            <a:r>
              <a:rPr lang="en-US" baseline="30000" dirty="0"/>
              <a:t>1,2,3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351338"/>
          </a:xfrm>
        </p:spPr>
        <p:txBody>
          <a:bodyPr>
            <a:normAutofit lnSpcReduction="10000"/>
          </a:bodyPr>
          <a:lstStyle/>
          <a:p>
            <a:pPr marL="457200" lvl="1" indent="0" algn="ctr">
              <a:buNone/>
            </a:pPr>
            <a:r>
              <a:rPr lang="en-US" sz="2800" dirty="0">
                <a:solidFill>
                  <a:srgbClr val="222222"/>
                </a:solidFill>
                <a:latin typeface="Calibri (Body)"/>
              </a:rPr>
              <a:t>A deep learning model 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Calibri (Body)"/>
              </a:rPr>
              <a:t>is usually represented with a </a:t>
            </a:r>
            <a:r>
              <a:rPr lang="en-US" sz="2800" dirty="0">
                <a:solidFill>
                  <a:srgbClr val="222222"/>
                </a:solidFill>
                <a:latin typeface="Calibri (Body)"/>
              </a:rPr>
              <a:t>layered </a:t>
            </a:r>
            <a:r>
              <a:rPr lang="en-US" sz="2800" b="0" i="0" dirty="0">
                <a:solidFill>
                  <a:srgbClr val="222222"/>
                </a:solidFill>
                <a:effectLst/>
                <a:latin typeface="Calibri (Body)"/>
              </a:rPr>
              <a:t>directed acyclic graph (layered DAG):</a:t>
            </a:r>
          </a:p>
          <a:p>
            <a:pPr marL="457200" lvl="1" indent="0" algn="ctr">
              <a:buNone/>
            </a:pPr>
            <a:endParaRPr lang="en-US" sz="2800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2"/>
            <a:r>
              <a:rPr lang="en-US" sz="2400" b="0" i="0" dirty="0">
                <a:solidFill>
                  <a:srgbClr val="222222"/>
                </a:solidFill>
                <a:effectLst/>
                <a:latin typeface="Calibri (Body)"/>
              </a:rPr>
              <a:t>a node represents either a tensor</a:t>
            </a:r>
            <a:r>
              <a:rPr lang="en-US" sz="2400" b="0" i="0" dirty="0">
                <a:solidFill>
                  <a:srgbClr val="FF0000"/>
                </a:solidFill>
                <a:effectLst/>
                <a:latin typeface="Calibri (Body)"/>
              </a:rPr>
              <a:t>***</a:t>
            </a:r>
            <a:r>
              <a:rPr lang="en-US" sz="2400" b="0" i="0" dirty="0">
                <a:solidFill>
                  <a:srgbClr val="222222"/>
                </a:solidFill>
                <a:effectLst/>
                <a:latin typeface="Calibri (Body)"/>
              </a:rPr>
              <a:t> or a computation over tensors</a:t>
            </a:r>
          </a:p>
          <a:p>
            <a:pPr lvl="2"/>
            <a:r>
              <a:rPr lang="en-US" sz="2400" b="0" i="0" dirty="0">
                <a:solidFill>
                  <a:srgbClr val="222222"/>
                </a:solidFill>
                <a:effectLst/>
                <a:latin typeface="Calibri (Body)"/>
              </a:rPr>
              <a:t>an edge represents information flow</a:t>
            </a:r>
          </a:p>
          <a:p>
            <a:pPr marL="914400" lvl="2" indent="0">
              <a:buNone/>
            </a:pPr>
            <a:endParaRPr lang="en-US" sz="2400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2"/>
            <a:r>
              <a:rPr lang="en-US" sz="2400" b="0" i="0" dirty="0">
                <a:solidFill>
                  <a:srgbClr val="222222"/>
                </a:solidFill>
                <a:effectLst/>
                <a:latin typeface="Calibri (Body)"/>
              </a:rPr>
              <a:t>a layer is a set of nodes</a:t>
            </a:r>
          </a:p>
          <a:p>
            <a:pPr lvl="2"/>
            <a:r>
              <a:rPr lang="en-US" sz="2400" b="0" i="0" dirty="0">
                <a:solidFill>
                  <a:srgbClr val="222222"/>
                </a:solidFill>
                <a:effectLst/>
                <a:latin typeface="Calibri (Body)"/>
              </a:rPr>
              <a:t>the input layer takes in signal (input) tensors</a:t>
            </a:r>
          </a:p>
          <a:p>
            <a:pPr lvl="2"/>
            <a:r>
              <a:rPr lang="en-US" sz="2400" b="0" i="0" dirty="0">
                <a:solidFill>
                  <a:srgbClr val="222222"/>
                </a:solidFill>
                <a:effectLst/>
                <a:latin typeface="Calibri (Body)"/>
              </a:rPr>
              <a:t>there exist zero or more hidden layers</a:t>
            </a:r>
          </a:p>
          <a:p>
            <a:pPr lvl="3"/>
            <a:r>
              <a:rPr lang="en-US" sz="2000" b="0" i="0" dirty="0">
                <a:solidFill>
                  <a:srgbClr val="222222"/>
                </a:solidFill>
                <a:effectLst/>
                <a:latin typeface="Calibri (Body)"/>
              </a:rPr>
              <a:t>a hidden layer processes the output of the previous layer</a:t>
            </a:r>
          </a:p>
          <a:p>
            <a:pPr lvl="2"/>
            <a:r>
              <a:rPr lang="en-US" sz="2400" dirty="0">
                <a:solidFill>
                  <a:srgbClr val="222222"/>
                </a:solidFill>
                <a:latin typeface="Calibri (Body)"/>
              </a:rPr>
              <a:t>the output layer computes the model results</a:t>
            </a: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68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</a:t>
            </a:r>
            <a:r>
              <a:rPr lang="en-US" baseline="30000" dirty="0"/>
              <a:t>1,2,4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68774"/>
            <a:ext cx="10761324" cy="4503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omputerModernRoman"/>
              </a:rPr>
              <a:t>The layered DAG describes how a set of functions are composed together. For example, below three are three (parametric) functions </a:t>
            </a:r>
            <a:r>
              <a:rPr lang="en-US" sz="2400" b="0" i="1" u="none" strike="noStrike" baseline="0" dirty="0">
                <a:latin typeface="CMMI10"/>
              </a:rPr>
              <a:t>f </a:t>
            </a:r>
            <a:r>
              <a:rPr lang="en-US" sz="2400" b="0" i="0" u="none" strike="noStrike" baseline="-25000" dirty="0">
                <a:latin typeface="CMR8"/>
              </a:rPr>
              <a:t>1</a:t>
            </a:r>
            <a:r>
              <a:rPr lang="en-US" sz="2400" b="0" i="0" u="none" strike="noStrike" baseline="0" dirty="0">
                <a:latin typeface="CMR8"/>
              </a:rPr>
              <a:t> </a:t>
            </a:r>
            <a:r>
              <a:rPr lang="en-US" sz="2400" b="0" i="0" u="none" strike="noStrike" baseline="0" dirty="0">
                <a:latin typeface="ComputerModernRoman"/>
              </a:rPr>
              <a:t>, </a:t>
            </a:r>
            <a:r>
              <a:rPr lang="en-US" sz="2400" b="0" i="1" u="none" strike="noStrike" baseline="0" dirty="0">
                <a:latin typeface="CMMI10"/>
              </a:rPr>
              <a:t>f </a:t>
            </a:r>
            <a:r>
              <a:rPr lang="en-US" sz="2400" baseline="-25000" dirty="0">
                <a:latin typeface="CMR8"/>
              </a:rPr>
              <a:t>2</a:t>
            </a:r>
            <a:r>
              <a:rPr lang="en-US" sz="2400" b="0" i="0" u="none" strike="noStrike" baseline="0" dirty="0">
                <a:latin typeface="ComputerModernRoman"/>
              </a:rPr>
              <a:t>, and </a:t>
            </a:r>
            <a:r>
              <a:rPr lang="en-US" sz="2400" b="0" i="1" u="none" strike="noStrike" baseline="0" dirty="0">
                <a:latin typeface="CMMI10"/>
              </a:rPr>
              <a:t>f </a:t>
            </a:r>
            <a:r>
              <a:rPr lang="en-US" sz="2400" baseline="-25000" dirty="0">
                <a:latin typeface="CMR8"/>
              </a:rPr>
              <a:t>2</a:t>
            </a:r>
            <a:r>
              <a:rPr lang="en-US" sz="2400" b="0" i="0" u="none" strike="noStrike" baseline="0" dirty="0">
                <a:latin typeface="CMR8"/>
              </a:rPr>
              <a:t> </a:t>
            </a:r>
            <a:r>
              <a:rPr lang="en-US" sz="2400" b="0" i="0" u="none" strike="noStrike" baseline="0" dirty="0">
                <a:latin typeface="ComputerModernRoman"/>
              </a:rPr>
              <a:t>connected in a chain, to form:</a:t>
            </a:r>
          </a:p>
          <a:p>
            <a:pPr marL="0" indent="0" algn="ctr">
              <a:buNone/>
            </a:pPr>
            <a:r>
              <a:rPr lang="en-US" sz="2400" b="0" i="1" u="none" strike="noStrike" baseline="0" dirty="0">
                <a:latin typeface="CMMI10"/>
              </a:rPr>
              <a:t>f </a:t>
            </a:r>
            <a:r>
              <a:rPr lang="en-US" sz="2400" b="0" i="0" u="none" strike="noStrike" baseline="0" dirty="0">
                <a:latin typeface="CMR10"/>
              </a:rPr>
              <a:t>(</a:t>
            </a:r>
            <a:r>
              <a:rPr lang="en-US" sz="2400" b="0" i="1" u="none" strike="noStrike" baseline="0" dirty="0">
                <a:latin typeface="CMMIB10"/>
              </a:rPr>
              <a:t>x</a:t>
            </a:r>
            <a:r>
              <a:rPr lang="en-US" sz="2400" b="0" i="0" u="none" strike="noStrike" baseline="0" dirty="0">
                <a:latin typeface="CMR10"/>
              </a:rPr>
              <a:t>) = </a:t>
            </a:r>
            <a:r>
              <a:rPr lang="en-US" sz="2400" b="0" i="1" u="none" strike="noStrike" baseline="0" dirty="0">
                <a:latin typeface="CMMI10"/>
              </a:rPr>
              <a:t>f</a:t>
            </a:r>
            <a:r>
              <a:rPr lang="en-US" sz="2400" b="0" i="0" u="none" strike="noStrike" baseline="-25000" dirty="0">
                <a:latin typeface="CMR8"/>
              </a:rPr>
              <a:t> 3</a:t>
            </a:r>
            <a:r>
              <a:rPr lang="en-US" sz="2400" b="0" i="0" u="none" strike="noStrike" baseline="0" dirty="0">
                <a:latin typeface="CMR10"/>
              </a:rPr>
              <a:t>(</a:t>
            </a:r>
            <a:r>
              <a:rPr lang="en-US" sz="2400" b="0" i="1" u="none" strike="noStrike" baseline="0" dirty="0">
                <a:latin typeface="CMMI10"/>
              </a:rPr>
              <a:t>f </a:t>
            </a:r>
            <a:r>
              <a:rPr lang="en-US" sz="2400" b="0" i="0" u="none" strike="noStrike" baseline="-25000" dirty="0">
                <a:latin typeface="CMR8"/>
              </a:rPr>
              <a:t>2</a:t>
            </a:r>
            <a:r>
              <a:rPr lang="en-US" sz="2400" b="0" i="0" u="none" strike="noStrike" baseline="0" dirty="0">
                <a:latin typeface="CMR10"/>
              </a:rPr>
              <a:t>(</a:t>
            </a:r>
            <a:r>
              <a:rPr lang="en-US" sz="2400" b="0" i="1" u="none" strike="noStrike" baseline="0" dirty="0">
                <a:latin typeface="CMMI10"/>
              </a:rPr>
              <a:t>f</a:t>
            </a:r>
            <a:r>
              <a:rPr lang="en-US" sz="2400" b="0" i="0" u="none" strike="noStrike" baseline="-25000" dirty="0">
                <a:latin typeface="CMR8"/>
              </a:rPr>
              <a:t> 1</a:t>
            </a:r>
            <a:r>
              <a:rPr lang="en-US" sz="2400" b="0" i="0" u="none" strike="noStrike" baseline="0" dirty="0">
                <a:latin typeface="CMR10"/>
              </a:rPr>
              <a:t>(</a:t>
            </a:r>
            <a:r>
              <a:rPr lang="en-US" sz="2400" b="0" i="1" u="none" strike="noStrike" baseline="0" dirty="0">
                <a:latin typeface="CMMIB10"/>
              </a:rPr>
              <a:t>x</a:t>
            </a:r>
            <a:r>
              <a:rPr lang="en-US" sz="2400" b="0" i="0" u="none" strike="noStrike" baseline="0" dirty="0">
                <a:latin typeface="CMR10"/>
              </a:rPr>
              <a:t>)))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1026" name="Picture 2" descr="Artificial neural network">
            <a:extLst>
              <a:ext uri="{FF2B5EF4-FFF2-40B4-BE49-F238E27FC236}">
                <a16:creationId xmlns:a16="http://schemas.microsoft.com/office/drawing/2014/main" id="{3B7635C3-8D72-47D5-8ECF-6C1802406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612" y="3284920"/>
            <a:ext cx="62865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93366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</a:t>
            </a:r>
            <a:r>
              <a:rPr lang="en-US" baseline="30000" dirty="0"/>
              <a:t>1,4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0008"/>
            <a:ext cx="10761324" cy="4862851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In deep learning the number layers in the DAG is usually very large</a:t>
            </a: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7" name="Picture 2" descr="Artificial neural network">
            <a:extLst>
              <a:ext uri="{FF2B5EF4-FFF2-40B4-BE49-F238E27FC236}">
                <a16:creationId xmlns:a16="http://schemas.microsoft.com/office/drawing/2014/main" id="{DA02416E-1794-4270-BAF4-DB85E6191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612" y="3273631"/>
            <a:ext cx="6286500" cy="321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877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Deep Learning</a:t>
            </a:r>
            <a:r>
              <a:rPr lang="en-US" baseline="30000" dirty="0"/>
              <a:t>5</a:t>
            </a:r>
          </a:p>
        </p:txBody>
      </p:sp>
      <p:pic>
        <p:nvPicPr>
          <p:cNvPr id="2050" name="Picture 2" descr="Data size versus model performance">
            <a:extLst>
              <a:ext uri="{FF2B5EF4-FFF2-40B4-BE49-F238E27FC236}">
                <a16:creationId xmlns:a16="http://schemas.microsoft.com/office/drawing/2014/main" id="{EE27B364-B174-426D-801A-7B574FF529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1075" y="2010238"/>
            <a:ext cx="6706474" cy="35279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8828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977081" cy="1325563"/>
          </a:xfrm>
        </p:spPr>
        <p:txBody>
          <a:bodyPr/>
          <a:lstStyle/>
          <a:p>
            <a:r>
              <a:rPr lang="en-US" dirty="0"/>
              <a:t>Tensors: Data Structures for Deep Learning</a:t>
            </a:r>
            <a:r>
              <a:rPr lang="en-US" baseline="30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10761324" cy="4455453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dirty="0">
                <a:solidFill>
                  <a:srgbClr val="111111"/>
                </a:solidFill>
                <a:effectLst/>
                <a:latin typeface="Open Sans"/>
              </a:rPr>
              <a:t>A tensor is a (1) container which can house data in N dimensions, and (2) a set of (linear) operations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. 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In DL tensors are used in place of scalars, vectors, matrices and n-dimensional arrays for data representation.</a:t>
            </a: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 algn="ctr">
              <a:buNone/>
            </a:pPr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Image for post">
            <a:extLst>
              <a:ext uri="{FF2B5EF4-FFF2-40B4-BE49-F238E27FC236}">
                <a16:creationId xmlns:a16="http://schemas.microsoft.com/office/drawing/2014/main" id="{5E6EF692-A325-4DB6-AE06-3FE52490C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226" y="2907587"/>
            <a:ext cx="8486775" cy="3585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0689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Tensors: Data Structures for Deep Learning</a:t>
            </a:r>
            <a:r>
              <a:rPr lang="en-US" baseline="30000" dirty="0"/>
              <a:t>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Key attributes of tensors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Rank </a:t>
            </a:r>
            <a:r>
              <a:rPr lang="en-US" dirty="0">
                <a:sym typeface="Wingdings" panose="05000000000000000000" pitchFamily="2" charset="2"/>
              </a:rPr>
              <a:t> number of axes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Shape  number of elements in each dimension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Data Type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5" name="Table 6">
            <a:extLst>
              <a:ext uri="{FF2B5EF4-FFF2-40B4-BE49-F238E27FC236}">
                <a16:creationId xmlns:a16="http://schemas.microsoft.com/office/drawing/2014/main" id="{8B70B054-42BB-42C3-B1BF-F470E2DA50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3438796"/>
              </p:ext>
            </p:extLst>
          </p:nvPr>
        </p:nvGraphicFramePr>
        <p:xfrm>
          <a:off x="4456703" y="4079316"/>
          <a:ext cx="2950968" cy="1483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7742">
                  <a:extLst>
                    <a:ext uri="{9D8B030D-6E8A-4147-A177-3AD203B41FA5}">
                      <a16:colId xmlns:a16="http://schemas.microsoft.com/office/drawing/2014/main" val="2402474794"/>
                    </a:ext>
                  </a:extLst>
                </a:gridCol>
                <a:gridCol w="737742">
                  <a:extLst>
                    <a:ext uri="{9D8B030D-6E8A-4147-A177-3AD203B41FA5}">
                      <a16:colId xmlns:a16="http://schemas.microsoft.com/office/drawing/2014/main" val="3974609822"/>
                    </a:ext>
                  </a:extLst>
                </a:gridCol>
                <a:gridCol w="737742">
                  <a:extLst>
                    <a:ext uri="{9D8B030D-6E8A-4147-A177-3AD203B41FA5}">
                      <a16:colId xmlns:a16="http://schemas.microsoft.com/office/drawing/2014/main" val="1965254201"/>
                    </a:ext>
                  </a:extLst>
                </a:gridCol>
                <a:gridCol w="737742">
                  <a:extLst>
                    <a:ext uri="{9D8B030D-6E8A-4147-A177-3AD203B41FA5}">
                      <a16:colId xmlns:a16="http://schemas.microsoft.com/office/drawing/2014/main" val="8903317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687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846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577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87874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2FC8597-150A-4AB0-BCCC-81125D12EC8C}"/>
              </a:ext>
            </a:extLst>
          </p:cNvPr>
          <p:cNvSpPr txBox="1"/>
          <p:nvPr/>
        </p:nvSpPr>
        <p:spPr>
          <a:xfrm>
            <a:off x="2842354" y="5572412"/>
            <a:ext cx="61694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Tensor A of Integer Type, Rank 2 and Shape (4,5)</a:t>
            </a:r>
          </a:p>
        </p:txBody>
      </p:sp>
    </p:spTree>
    <p:extLst>
      <p:ext uri="{BB962C8B-B14F-4D97-AF65-F5344CB8AC3E}">
        <p14:creationId xmlns:p14="http://schemas.microsoft.com/office/powerpoint/2010/main" val="1559119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world examples of tensors</a:t>
            </a:r>
            <a:r>
              <a:rPr lang="en-US" baseline="30000" dirty="0"/>
              <a:t>8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Stock prices : </a:t>
            </a:r>
            <a:r>
              <a:rPr lang="en-US" b="0" i="0" dirty="0">
                <a:solidFill>
                  <a:srgbClr val="292929"/>
                </a:solidFill>
                <a:effectLst/>
                <a:latin typeface="medium-content-serif-font"/>
              </a:rPr>
              <a:t> 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</a:rPr>
              <a:t>for </a:t>
            </a:r>
            <a:r>
              <a:rPr lang="en-US" sz="2400" dirty="0">
                <a:solidFill>
                  <a:srgbClr val="292929"/>
                </a:solidFill>
                <a:latin typeface="medium-content-serif-font"/>
              </a:rPr>
              <a:t>e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</a:rPr>
              <a:t>very minute, we store the current price of the stock, the highest price in the past minute, and the lowest price in the past minute 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  <a:sym typeface="Wingdings" panose="05000000000000000000" pitchFamily="2" charset="2"/>
              </a:rPr>
              <a:t> an entire trading day can be stored in a tensor of shape (390, 3)</a:t>
            </a:r>
            <a:endParaRPr lang="en-US" sz="2400" dirty="0"/>
          </a:p>
          <a:p>
            <a:r>
              <a:rPr lang="en-US" dirty="0"/>
              <a:t>Images : </a:t>
            </a:r>
            <a:r>
              <a:rPr lang="en-US" b="0" i="0" dirty="0">
                <a:solidFill>
                  <a:srgbClr val="292929"/>
                </a:solidFill>
                <a:effectLst/>
                <a:latin typeface="medium-content-serif-font"/>
              </a:rPr>
              <a:t>typically have 3 dimensions: height, width, and color depth</a:t>
            </a:r>
            <a:endParaRPr lang="en-US" dirty="0"/>
          </a:p>
          <a:p>
            <a:pPr lvl="1"/>
            <a:r>
              <a:rPr lang="en-US" sz="2000" b="0" i="0" dirty="0">
                <a:solidFill>
                  <a:srgbClr val="292929"/>
                </a:solidFill>
                <a:effectLst/>
                <a:latin typeface="medium-content-serif-font"/>
              </a:rPr>
              <a:t>128 grayscale images of size 256 × 256 can be stored in a tensor of shape (128, 256, 256, 1)</a:t>
            </a:r>
          </a:p>
          <a:p>
            <a:pPr lvl="1"/>
            <a:r>
              <a:rPr lang="en-US" sz="2000" b="0" i="0" dirty="0">
                <a:solidFill>
                  <a:srgbClr val="292929"/>
                </a:solidFill>
                <a:effectLst/>
                <a:latin typeface="medium-content-serif-font"/>
              </a:rPr>
              <a:t>128 color images f size 256 × 256 can be stored in a tensor of shape (128, 256, 256, 3)</a:t>
            </a:r>
            <a:endParaRPr lang="en-US" sz="2000" dirty="0"/>
          </a:p>
          <a:p>
            <a:r>
              <a:rPr lang="en-US" dirty="0"/>
              <a:t>Video data: 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</a:rPr>
              <a:t>A video is as a sequence of frames, each frame being a color image 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  <a:sym typeface="Wingdings" panose="05000000000000000000" pitchFamily="2" charset="2"/>
              </a:rPr>
              <a:t>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</a:rPr>
              <a:t>a set of different videos can be stored in a 5D tensor of shape (</a:t>
            </a:r>
            <a:r>
              <a:rPr lang="en-US" sz="2400" b="0" i="0" dirty="0" err="1">
                <a:solidFill>
                  <a:srgbClr val="292929"/>
                </a:solidFill>
                <a:effectLst/>
                <a:latin typeface="medium-content-serif-font"/>
              </a:rPr>
              <a:t>number_of_videos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</a:rPr>
              <a:t>, </a:t>
            </a:r>
            <a:r>
              <a:rPr lang="en-US" sz="2400" b="0" i="0" dirty="0" err="1">
                <a:solidFill>
                  <a:srgbClr val="292929"/>
                </a:solidFill>
                <a:effectLst/>
                <a:latin typeface="medium-content-serif-font"/>
              </a:rPr>
              <a:t>number_of_frames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</a:rPr>
              <a:t>, height, width, </a:t>
            </a:r>
            <a:r>
              <a:rPr lang="en-US" sz="2400" b="0" i="0" dirty="0" err="1">
                <a:solidFill>
                  <a:srgbClr val="292929"/>
                </a:solidFill>
                <a:effectLst/>
                <a:latin typeface="medium-content-serif-font"/>
              </a:rPr>
              <a:t>color_depth</a:t>
            </a:r>
            <a:r>
              <a:rPr lang="en-US" sz="2400" b="0" i="0" dirty="0">
                <a:solidFill>
                  <a:srgbClr val="292929"/>
                </a:solidFill>
                <a:effectLst/>
                <a:latin typeface="medium-content-serif-font"/>
              </a:rPr>
              <a:t>).</a:t>
            </a:r>
            <a:endParaRPr lang="en-US" sz="2400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9955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Multilayer Perceptrons (MLPs)</a:t>
            </a:r>
            <a:r>
              <a:rPr lang="en-US" baseline="30000" dirty="0"/>
              <a:t>2,9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108"/>
            <a:ext cx="10761324" cy="5429892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Also known as feedforward neural networks, are the quintessential deep learning models. An MLP consists of 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Calibri (Body)"/>
              </a:rPr>
              <a:t>perceptrons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 stacked together in several layers.</a:t>
            </a:r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marL="0" indent="0" algn="l">
              <a:buNone/>
            </a:pPr>
            <a:endParaRPr lang="en-US" sz="2400" b="0" i="0" u="none" strike="noStrike" baseline="0" dirty="0">
              <a:latin typeface="ComputerModernRoman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A2DBF021-E203-4577-9A65-591839A247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0812" y="2465794"/>
            <a:ext cx="6810375" cy="43763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1281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Multilayer Perceptrons (MLPs)</a:t>
            </a:r>
            <a:r>
              <a:rPr lang="en-US" baseline="30000" dirty="0"/>
              <a:t>2,9,12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48021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omputerModernRoman"/>
              </a:rPr>
              <a:t>Perceptron:</a:t>
            </a:r>
          </a:p>
          <a:p>
            <a:pPr marL="0" indent="0" algn="ctr">
              <a:buNone/>
            </a:pPr>
            <a:r>
              <a:rPr lang="en-US" sz="2400" b="0" i="0" u="none" strike="noStrike" baseline="0" dirty="0">
                <a:latin typeface="ComputerModernRoman"/>
              </a:rPr>
              <a:t>The output is computed by a (</a:t>
            </a:r>
            <a:r>
              <a:rPr lang="en-US" sz="2400" b="0" i="1" u="none" strike="noStrike" baseline="0" dirty="0">
                <a:latin typeface="ComputerModernRoman"/>
              </a:rPr>
              <a:t>sigmoid) activation function</a:t>
            </a:r>
            <a:r>
              <a:rPr lang="en-US" sz="2400" b="0" i="0" u="none" strike="noStrike" baseline="0" dirty="0">
                <a:latin typeface="ComputerModernRoman"/>
              </a:rPr>
              <a:t> and its value is 0 and 1 based on, if the weighted sum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ComputerModernRoman"/>
              </a:rPr>
              <a:t>∑ᵢ</a:t>
            </a:r>
            <a:r>
              <a:rPr lang="en-US" sz="2400" b="0" i="1" u="none" strike="noStrike" baseline="0" dirty="0" err="1">
                <a:solidFill>
                  <a:srgbClr val="FF0000"/>
                </a:solidFill>
                <a:latin typeface="ComputerModernRoman"/>
              </a:rPr>
              <a:t>wᵢx</a:t>
            </a:r>
            <a:r>
              <a:rPr lang="en-US" sz="2400" b="0" i="0" u="none" strike="noStrike" baseline="0" dirty="0">
                <a:latin typeface="ComputerModernRoman"/>
              </a:rPr>
              <a:t>ᵢ is less than or greater than </a:t>
            </a:r>
            <a:r>
              <a:rPr lang="en-US" sz="2400" b="0" u="none" strike="noStrike" baseline="0" dirty="0">
                <a:latin typeface="ComputerModernRoman"/>
              </a:rPr>
              <a:t>some threshold value respectively.</a:t>
            </a: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endParaRPr lang="en-US" sz="2400" b="0" i="0" u="none" strike="noStrike" baseline="0" dirty="0">
              <a:latin typeface="ComputerModernRoman"/>
            </a:endParaRPr>
          </a:p>
          <a:p>
            <a:endParaRPr lang="en-US" sz="2400" dirty="0">
              <a:latin typeface="ComputerModernRoman"/>
            </a:endParaRPr>
          </a:p>
          <a:p>
            <a:endParaRPr lang="en-US" sz="2400" b="0" i="0" u="none" strike="noStrike" baseline="0" dirty="0">
              <a:latin typeface="ComputerModernRoman"/>
            </a:endParaRPr>
          </a:p>
          <a:p>
            <a:endParaRPr lang="en-US" sz="2400" dirty="0">
              <a:latin typeface="ComputerModernRoman"/>
            </a:endParaRPr>
          </a:p>
          <a:p>
            <a:pPr algn="l"/>
            <a:endParaRPr lang="en-US" sz="2400" b="0" u="none" strike="noStrike" baseline="0" dirty="0">
              <a:latin typeface="ComputerModernRoman"/>
            </a:endParaRPr>
          </a:p>
          <a:p>
            <a:pPr algn="l"/>
            <a:endParaRPr lang="en-US" sz="2400" b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marL="0" indent="0" algn="l">
              <a:buNone/>
            </a:pPr>
            <a:endParaRPr lang="en-US" sz="2400" b="0" i="0" u="none" strike="noStrike" baseline="0" dirty="0">
              <a:latin typeface="ComputerModernRoman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FC0C3A-ACB1-4EEF-A991-862D60FAF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5" y="3273232"/>
            <a:ext cx="7524750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3081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Multilayer Perceptrons (MLPs)</a:t>
            </a:r>
            <a:r>
              <a:rPr lang="en-US" baseline="30000" dirty="0"/>
              <a:t>2,9,12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761324" cy="51673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2400" b="0" i="0" u="none" strike="noStrike" baseline="0" dirty="0">
                <a:latin typeface="ComputerModernRoman"/>
              </a:rPr>
              <a:t>Perceptron:</a:t>
            </a:r>
          </a:p>
          <a:p>
            <a:pPr marL="0" indent="0" algn="ctr">
              <a:buNone/>
            </a:pPr>
            <a:r>
              <a:rPr lang="en-US" sz="2400" b="0" i="0" u="none" strike="noStrike" baseline="0" dirty="0">
                <a:latin typeface="ComputerModernRoman"/>
              </a:rPr>
              <a:t>The output is computed by a (</a:t>
            </a:r>
            <a:r>
              <a:rPr lang="en-US" sz="2400" b="0" i="1" u="none" strike="noStrike" baseline="0" dirty="0">
                <a:latin typeface="ComputerModernRoman"/>
              </a:rPr>
              <a:t>sigmoid) activation function</a:t>
            </a:r>
            <a:r>
              <a:rPr lang="en-US" sz="2400" b="0" i="0" u="none" strike="noStrike" baseline="0" dirty="0">
                <a:latin typeface="ComputerModernRoman"/>
              </a:rPr>
              <a:t> and its value is 0 and 1 based on, if the weighted sum </a:t>
            </a:r>
            <a:r>
              <a:rPr lang="en-US" sz="2400" b="0" i="1" u="none" strike="noStrike" baseline="0" dirty="0">
                <a:solidFill>
                  <a:srgbClr val="FF0000"/>
                </a:solidFill>
                <a:latin typeface="ComputerModernRoman"/>
              </a:rPr>
              <a:t>∑ᵢ</a:t>
            </a:r>
            <a:r>
              <a:rPr lang="en-US" sz="2400" b="0" i="1" u="none" strike="noStrike" baseline="0" dirty="0" err="1">
                <a:solidFill>
                  <a:srgbClr val="FF0000"/>
                </a:solidFill>
                <a:latin typeface="ComputerModernRoman"/>
              </a:rPr>
              <a:t>wᵢx</a:t>
            </a:r>
            <a:r>
              <a:rPr lang="en-US" sz="2400" b="0" i="0" u="none" strike="noStrike" baseline="0" dirty="0">
                <a:latin typeface="ComputerModernRoman"/>
              </a:rPr>
              <a:t>ᵢ is less than or greater than </a:t>
            </a:r>
            <a:r>
              <a:rPr lang="en-US" sz="2400" b="0" u="none" strike="noStrike" baseline="0" dirty="0">
                <a:latin typeface="ComputerModernRoman"/>
              </a:rPr>
              <a:t>some threshold value respectively.</a:t>
            </a:r>
            <a:r>
              <a:rPr lang="en-US" sz="2400" dirty="0">
                <a:latin typeface="ComputerModernRoman"/>
              </a:rPr>
              <a:t> </a:t>
            </a:r>
          </a:p>
          <a:p>
            <a:pPr marL="0" indent="0" algn="ctr">
              <a:buNone/>
            </a:pPr>
            <a:endParaRPr lang="en-US" sz="2400" dirty="0">
              <a:latin typeface="ComputerModernRoman"/>
            </a:endParaRPr>
          </a:p>
          <a:p>
            <a:pPr marL="0" indent="0" algn="ctr">
              <a:buNone/>
            </a:pPr>
            <a:endParaRPr lang="en-US" sz="2400" dirty="0">
              <a:latin typeface="ComputerModernRoman"/>
            </a:endParaRPr>
          </a:p>
          <a:p>
            <a:pPr marL="0" indent="0" algn="ctr">
              <a:buNone/>
            </a:pPr>
            <a:endParaRPr lang="en-US" sz="2400" dirty="0">
              <a:latin typeface="ComputerModernRoman"/>
            </a:endParaRPr>
          </a:p>
          <a:p>
            <a:pPr marL="0" indent="0" algn="ctr">
              <a:buNone/>
            </a:pPr>
            <a:endParaRPr lang="en-US" sz="2400" dirty="0">
              <a:latin typeface="ComputerModernRoman"/>
            </a:endParaRPr>
          </a:p>
          <a:p>
            <a:pPr marL="0" indent="0" algn="ctr">
              <a:buNone/>
            </a:pPr>
            <a:endParaRPr lang="en-US" sz="2400" dirty="0">
              <a:latin typeface="ComputerModernRoman"/>
            </a:endParaRPr>
          </a:p>
          <a:p>
            <a:pPr marL="0" indent="0" algn="ctr">
              <a:buNone/>
            </a:pPr>
            <a:endParaRPr lang="en-US" sz="2400" dirty="0">
              <a:latin typeface="ComputerModernRoman"/>
            </a:endParaRPr>
          </a:p>
          <a:p>
            <a:pPr marL="0" indent="0" algn="ctr">
              <a:buNone/>
            </a:pPr>
            <a:endParaRPr lang="en-US" sz="2400" dirty="0">
              <a:latin typeface="ComputerModernRoman"/>
            </a:endParaRPr>
          </a:p>
          <a:p>
            <a:pPr marL="0" indent="0" algn="ctr">
              <a:buNone/>
            </a:pPr>
            <a:endParaRPr lang="en-US" sz="2400" dirty="0">
              <a:latin typeface="ComputerModernRoman"/>
            </a:endParaRPr>
          </a:p>
          <a:p>
            <a:pPr marL="0" indent="0" algn="ctr">
              <a:buNone/>
            </a:pPr>
            <a:r>
              <a:rPr lang="en-US" sz="2400" dirty="0">
                <a:latin typeface="ComputerModernRoman"/>
              </a:rPr>
              <a:t>A bias term can be used to model unobservable factors</a:t>
            </a:r>
            <a:endParaRPr lang="en-US" sz="2400" b="0" u="none" strike="noStrike" baseline="0" dirty="0">
              <a:latin typeface="ComputerModernRoman"/>
            </a:endParaRPr>
          </a:p>
          <a:p>
            <a:pPr marL="0" indent="0" algn="ctr">
              <a:buNone/>
            </a:pPr>
            <a:endParaRPr lang="en-US" sz="2400" b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endParaRPr lang="en-US" sz="2400" b="0" i="0" u="none" strike="noStrike" baseline="0" dirty="0">
              <a:latin typeface="ComputerModernRoman"/>
            </a:endParaRPr>
          </a:p>
          <a:p>
            <a:endParaRPr lang="en-US" sz="2400" dirty="0">
              <a:latin typeface="ComputerModernRoman"/>
            </a:endParaRPr>
          </a:p>
          <a:p>
            <a:endParaRPr lang="en-US" sz="2400" b="0" i="0" u="none" strike="noStrike" baseline="0" dirty="0">
              <a:latin typeface="ComputerModernRoman"/>
            </a:endParaRPr>
          </a:p>
          <a:p>
            <a:endParaRPr lang="en-US" sz="2400" dirty="0">
              <a:latin typeface="ComputerModernRoman"/>
            </a:endParaRPr>
          </a:p>
          <a:p>
            <a:pPr algn="l"/>
            <a:endParaRPr lang="en-US" sz="2400" b="0" u="none" strike="noStrike" baseline="0" dirty="0">
              <a:latin typeface="ComputerModernRoman"/>
            </a:endParaRPr>
          </a:p>
          <a:p>
            <a:pPr algn="l"/>
            <a:endParaRPr lang="en-US" sz="2400" b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marL="0" indent="0" algn="l">
              <a:buNone/>
            </a:pPr>
            <a:endParaRPr lang="en-US" sz="2400" b="0" i="0" u="none" strike="noStrike" baseline="0" dirty="0">
              <a:latin typeface="ComputerModernRoman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9FC0C3A-ACB1-4EEF-A991-862D60FAF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3625" y="3273232"/>
            <a:ext cx="7524750" cy="3162300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2FE244EB-22CA-451B-8F65-065AE0A016E1}"/>
              </a:ext>
            </a:extLst>
          </p:cNvPr>
          <p:cNvSpPr/>
          <p:nvPr/>
        </p:nvSpPr>
        <p:spPr>
          <a:xfrm>
            <a:off x="5352834" y="3525435"/>
            <a:ext cx="760288" cy="308225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0366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Multilayer Perceptrons (MLPs)</a:t>
            </a:r>
            <a:r>
              <a:rPr lang="en-US" baseline="30000" dirty="0"/>
              <a:t>10</a:t>
            </a:r>
          </a:p>
        </p:txBody>
      </p:sp>
      <p:pic>
        <p:nvPicPr>
          <p:cNvPr id="3076" name="Picture 4" descr="Image for post">
            <a:extLst>
              <a:ext uri="{FF2B5EF4-FFF2-40B4-BE49-F238E27FC236}">
                <a16:creationId xmlns:a16="http://schemas.microsoft.com/office/drawing/2014/main" id="{13E4A7AF-AD53-4201-AC43-989DB3CB0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639323"/>
            <a:ext cx="8077200" cy="451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6831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F76D7B-017A-4255-A312-F37636DB2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108"/>
            <a:ext cx="10761324" cy="5429892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All the weights of one layer can be represented with matrix</a:t>
            </a:r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marL="0" indent="0" algn="l">
              <a:buNone/>
            </a:pPr>
            <a:endParaRPr lang="en-US" sz="2400" b="0" i="0" u="none" strike="noStrike" baseline="0" dirty="0">
              <a:latin typeface="ComputerModernRoman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Multilayer Perceptrons (MLPs)</a:t>
            </a:r>
            <a:r>
              <a:rPr lang="en-US" baseline="30000" dirty="0"/>
              <a:t>12</a:t>
            </a:r>
          </a:p>
        </p:txBody>
      </p:sp>
      <p:pic>
        <p:nvPicPr>
          <p:cNvPr id="4104" name="Picture 8" descr="Image for post">
            <a:extLst>
              <a:ext uri="{FF2B5EF4-FFF2-40B4-BE49-F238E27FC236}">
                <a16:creationId xmlns:a16="http://schemas.microsoft.com/office/drawing/2014/main" id="{E6AA9069-E2A5-473D-8F74-FADCC6D4B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524" y="2092835"/>
            <a:ext cx="8096250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48684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 of MLPs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They create competitive predictive models</a:t>
            </a:r>
            <a:endParaRPr lang="en-US" baseline="30000" dirty="0"/>
          </a:p>
          <a:p>
            <a:pPr lvl="1"/>
            <a:r>
              <a:rPr lang="en-US" dirty="0"/>
              <a:t>E.g., classification of healthcare data</a:t>
            </a:r>
            <a:r>
              <a:rPr lang="en-US" baseline="30000" dirty="0"/>
              <a:t>18</a:t>
            </a:r>
            <a:endParaRPr lang="en-US" dirty="0"/>
          </a:p>
          <a:p>
            <a:r>
              <a:rPr lang="en-US" dirty="0"/>
              <a:t>MLP layers are present in most deep learning models</a:t>
            </a:r>
          </a:p>
          <a:p>
            <a:r>
              <a:rPr lang="en-US" dirty="0"/>
              <a:t>They form the basis of many important neural network architectures</a:t>
            </a:r>
            <a:r>
              <a:rPr lang="en-US" baseline="30000" dirty="0"/>
              <a:t>2</a:t>
            </a:r>
          </a:p>
          <a:p>
            <a:pPr lvl="1"/>
            <a:r>
              <a:rPr lang="en-US" dirty="0"/>
              <a:t>the convolutional networks used for object recognition from photos are a specialized kind of feedforward network </a:t>
            </a:r>
          </a:p>
          <a:p>
            <a:pPr lvl="1"/>
            <a:r>
              <a:rPr lang="en-US" dirty="0"/>
              <a:t>feedforward networks are a conceptual steppingstone on the path to recurrent networks, which power many natural language applications</a:t>
            </a:r>
          </a:p>
          <a:p>
            <a:pPr lvl="1"/>
            <a:r>
              <a:rPr lang="en-US" dirty="0"/>
              <a:t>they are the main building block of the </a:t>
            </a:r>
            <a:r>
              <a:rPr lang="en-US" i="1" dirty="0"/>
              <a:t>transformer network</a:t>
            </a:r>
            <a:r>
              <a:rPr lang="en-US" baseline="30000" dirty="0"/>
              <a:t>19</a:t>
            </a:r>
            <a:endParaRPr lang="en-US" i="1" baseline="30000" dirty="0"/>
          </a:p>
          <a:p>
            <a:pPr lvl="2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0224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Functions for Deep Learning</a:t>
            </a:r>
            <a:r>
              <a:rPr lang="en-US" baseline="30000" dirty="0"/>
              <a:t>13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865631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Neural networks use non-linear activation functions, which help the network learn complex data, compute and learn almost any function, and provide accurate predictions. Popular activation function include:</a:t>
            </a:r>
          </a:p>
          <a:p>
            <a:endParaRPr lang="en-US" dirty="0"/>
          </a:p>
          <a:p>
            <a:pPr lvl="1"/>
            <a:r>
              <a:rPr lang="en-US" dirty="0"/>
              <a:t>Sigmoid/logistic</a:t>
            </a:r>
          </a:p>
          <a:p>
            <a:pPr lvl="1"/>
            <a:r>
              <a:rPr lang="en-US" dirty="0"/>
              <a:t>Tanh/Hyperbolic Tangent</a:t>
            </a:r>
          </a:p>
          <a:p>
            <a:pPr lvl="1"/>
            <a:r>
              <a:rPr lang="en-US" dirty="0"/>
              <a:t>Rectified Linear Unit (</a:t>
            </a:r>
            <a:r>
              <a:rPr lang="en-US" dirty="0" err="1"/>
              <a:t>ReLU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Leaky </a:t>
            </a:r>
            <a:r>
              <a:rPr lang="en-US" dirty="0" err="1"/>
              <a:t>ReLU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 err="1"/>
              <a:t>Sofmax</a:t>
            </a:r>
            <a:r>
              <a:rPr lang="en-US" dirty="0"/>
              <a:t> : used for multiple classes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More recent: ELU/GELU</a:t>
            </a:r>
          </a:p>
          <a:p>
            <a:pPr lvl="1"/>
            <a:endParaRPr lang="en-US" dirty="0"/>
          </a:p>
          <a:p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Sigmoid or logistic activation function">
            <a:extLst>
              <a:ext uri="{FF2B5EF4-FFF2-40B4-BE49-F238E27FC236}">
                <a16:creationId xmlns:a16="http://schemas.microsoft.com/office/drawing/2014/main" id="{D03A2009-8503-4BDC-9D04-CEC6B7C192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1589" y="2838229"/>
            <a:ext cx="1019678" cy="876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TanH or hyperbolic tangent activation function">
            <a:extLst>
              <a:ext uri="{FF2B5EF4-FFF2-40B4-BE49-F238E27FC236}">
                <a16:creationId xmlns:a16="http://schemas.microsoft.com/office/drawing/2014/main" id="{D637246A-8AB5-46C7-9C8A-66C6627FB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2306" y="3067468"/>
            <a:ext cx="1150902" cy="876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Leaky ReLU activation function">
            <a:extLst>
              <a:ext uri="{FF2B5EF4-FFF2-40B4-BE49-F238E27FC236}">
                <a16:creationId xmlns:a16="http://schemas.microsoft.com/office/drawing/2014/main" id="{D89BDDA6-83E5-4426-B643-C391A1D42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2601" y="3582533"/>
            <a:ext cx="1482586" cy="1274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U (Rectified Linear Unit) activation function">
            <a:extLst>
              <a:ext uri="{FF2B5EF4-FFF2-40B4-BE49-F238E27FC236}">
                <a16:creationId xmlns:a16="http://schemas.microsoft.com/office/drawing/2014/main" id="{2D2F1096-940B-415E-88CC-E766F9EA4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686" y="3286467"/>
            <a:ext cx="1341313" cy="115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9912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Functions for Deep Learning</a:t>
            </a:r>
            <a:r>
              <a:rPr lang="en-US" baseline="30000" dirty="0"/>
              <a:t>13</a:t>
            </a:r>
            <a:endParaRPr lang="en-US" dirty="0"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946D6E20-B4C1-4E0A-A53E-301C660E7C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9979680"/>
              </p:ext>
            </p:extLst>
          </p:nvPr>
        </p:nvGraphicFramePr>
        <p:xfrm>
          <a:off x="1774327" y="2257869"/>
          <a:ext cx="9099321" cy="3849452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3033107">
                  <a:extLst>
                    <a:ext uri="{9D8B030D-6E8A-4147-A177-3AD203B41FA5}">
                      <a16:colId xmlns:a16="http://schemas.microsoft.com/office/drawing/2014/main" val="3807438049"/>
                    </a:ext>
                  </a:extLst>
                </a:gridCol>
                <a:gridCol w="3033107">
                  <a:extLst>
                    <a:ext uri="{9D8B030D-6E8A-4147-A177-3AD203B41FA5}">
                      <a16:colId xmlns:a16="http://schemas.microsoft.com/office/drawing/2014/main" val="2650777919"/>
                    </a:ext>
                  </a:extLst>
                </a:gridCol>
                <a:gridCol w="3033107">
                  <a:extLst>
                    <a:ext uri="{9D8B030D-6E8A-4147-A177-3AD203B41FA5}">
                      <a16:colId xmlns:a16="http://schemas.microsoft.com/office/drawing/2014/main" val="4075176316"/>
                    </a:ext>
                  </a:extLst>
                </a:gridCol>
              </a:tblGrid>
              <a:tr h="733763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Activation Function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Advantages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Disadvantages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4029"/>
                  </a:ext>
                </a:extLst>
              </a:tr>
              <a:tr h="733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Sigmoid/logistic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Smooth gradient</a:t>
                      </a:r>
                    </a:p>
                    <a:p>
                      <a:r>
                        <a:rPr lang="en-US" dirty="0"/>
                        <a:t>Output values bound</a:t>
                      </a:r>
                    </a:p>
                    <a:p>
                      <a:r>
                        <a:rPr lang="en-US" dirty="0"/>
                        <a:t>Clear predictions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Vanishing gradient</a:t>
                      </a:r>
                    </a:p>
                    <a:p>
                      <a:r>
                        <a:rPr lang="en-US" dirty="0"/>
                        <a:t>Outputs not zero centered</a:t>
                      </a:r>
                    </a:p>
                    <a:p>
                      <a:r>
                        <a:rPr lang="en-US" dirty="0"/>
                        <a:t>Computationally expensive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489119"/>
                  </a:ext>
                </a:extLst>
              </a:tr>
              <a:tr h="733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Tanh/Hyperbolic Tangent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Zero centered output</a:t>
                      </a:r>
                    </a:p>
                    <a:p>
                      <a:r>
                        <a:rPr lang="en-US" dirty="0"/>
                        <a:t>Otherwise, similar to Sigmoid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Similar to Sigmoid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159490"/>
                  </a:ext>
                </a:extLst>
              </a:tr>
              <a:tr h="733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Rectified Linear Unit (</a:t>
                      </a:r>
                      <a:r>
                        <a:rPr lang="en-US" dirty="0" err="1"/>
                        <a:t>ReLU</a:t>
                      </a:r>
                      <a:r>
                        <a:rPr lang="en-US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Computationally Efficient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Dying </a:t>
                      </a:r>
                      <a:r>
                        <a:rPr lang="en-US" dirty="0" err="1"/>
                        <a:t>ReLU</a:t>
                      </a:r>
                      <a:r>
                        <a:rPr lang="en-US" dirty="0"/>
                        <a:t> problem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068019"/>
                  </a:ext>
                </a:extLst>
              </a:tr>
              <a:tr h="7337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err="1"/>
                        <a:t>Leaku</a:t>
                      </a:r>
                      <a:r>
                        <a:rPr lang="en-US" dirty="0"/>
                        <a:t> </a:t>
                      </a:r>
                      <a:r>
                        <a:rPr lang="en-US" dirty="0" err="1"/>
                        <a:t>ReLU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Prevents dying </a:t>
                      </a:r>
                      <a:r>
                        <a:rPr lang="en-US" dirty="0" err="1"/>
                        <a:t>ReLU</a:t>
                      </a:r>
                      <a:r>
                        <a:rPr lang="en-US" dirty="0"/>
                        <a:t>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Results not consistent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594730"/>
                  </a:ext>
                </a:extLst>
              </a:tr>
            </a:tbl>
          </a:graphicData>
        </a:graphic>
      </p:graphicFrame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9D7EC18-5E1D-4852-9D09-BBBCA771CF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3652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Properties of Activation Functions</a:t>
            </a:r>
          </a:p>
          <a:p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75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Functions for Deep Learning</a:t>
            </a:r>
            <a:r>
              <a:rPr lang="en-US" baseline="30000" dirty="0"/>
              <a:t>20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0828663" cy="452009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/>
              <a:t>Choosing an activation function</a:t>
            </a:r>
          </a:p>
          <a:p>
            <a:endParaRPr lang="en-US" dirty="0"/>
          </a:p>
          <a:p>
            <a:pPr lvl="1"/>
            <a:r>
              <a:rPr lang="en-US" sz="2000" dirty="0" err="1"/>
              <a:t>ReLU</a:t>
            </a:r>
            <a:r>
              <a:rPr lang="en-US" sz="2000" dirty="0"/>
              <a:t> function is a general activation function and is used in most cases these days</a:t>
            </a:r>
          </a:p>
          <a:p>
            <a:pPr lvl="1"/>
            <a:r>
              <a:rPr lang="en-US" sz="2000" dirty="0"/>
              <a:t>If we encounter cases of dead neurons in the network the leaky </a:t>
            </a:r>
            <a:r>
              <a:rPr lang="en-US" sz="2000" dirty="0" err="1"/>
              <a:t>ReLU</a:t>
            </a:r>
            <a:r>
              <a:rPr lang="en-US" sz="2000" dirty="0"/>
              <a:t> function is the best choice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Sigmoid functions and their combinations generally work better in the case of (binary) classifiers</a:t>
            </a:r>
          </a:p>
          <a:p>
            <a:pPr lvl="1"/>
            <a:r>
              <a:rPr lang="en-US" sz="2000" dirty="0"/>
              <a:t>Sigmoid and tanh functions are sometimes avoided due to the vanishing gradient problem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457200" lvl="1" indent="0" algn="ctr">
              <a:buNone/>
            </a:pPr>
            <a:r>
              <a:rPr lang="en-US" sz="2000" dirty="0"/>
              <a:t>As a rule of thumb, one can begin with using </a:t>
            </a:r>
            <a:r>
              <a:rPr lang="en-US" sz="2000" dirty="0" err="1"/>
              <a:t>ReLU</a:t>
            </a:r>
            <a:r>
              <a:rPr lang="en-US" sz="2000" dirty="0"/>
              <a:t> function and then move over to other activation functions in case </a:t>
            </a:r>
            <a:r>
              <a:rPr lang="en-US" sz="2000" dirty="0" err="1"/>
              <a:t>ReLU</a:t>
            </a:r>
            <a:r>
              <a:rPr lang="en-US" sz="2000" dirty="0"/>
              <a:t> doesn’t provide with optimum results</a:t>
            </a:r>
          </a:p>
          <a:p>
            <a:pPr lvl="1"/>
            <a:endParaRPr lang="en-US" dirty="0"/>
          </a:p>
          <a:p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6543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Training in Deep Learning</a:t>
            </a:r>
            <a:r>
              <a:rPr lang="en-US" baseline="30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37817"/>
            <a:ext cx="10761324" cy="4667250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Model training involves determining the best set of weights for maximizing a model’s accuracy for a particular task. It entails:</a:t>
            </a:r>
          </a:p>
          <a:p>
            <a:pPr marL="457200" lvl="1" indent="0" algn="ctr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2"/>
            <a:r>
              <a:rPr lang="en-US" sz="2400" dirty="0">
                <a:solidFill>
                  <a:srgbClr val="222222"/>
                </a:solidFill>
                <a:latin typeface="Calibri (Body)"/>
              </a:rPr>
              <a:t>Defining a  suitable loss function, e.g.: </a:t>
            </a:r>
          </a:p>
          <a:p>
            <a:pPr lvl="3"/>
            <a:r>
              <a:rPr lang="en-US" sz="2200" dirty="0">
                <a:solidFill>
                  <a:srgbClr val="222222"/>
                </a:solidFill>
                <a:latin typeface="Calibri (Body)"/>
              </a:rPr>
              <a:t>Mean Square Error, Quadratic loss, L2 Loss:</a:t>
            </a:r>
          </a:p>
          <a:p>
            <a:pPr lvl="3"/>
            <a:endParaRPr lang="en-US" sz="2200" dirty="0">
              <a:solidFill>
                <a:srgbClr val="222222"/>
              </a:solidFill>
              <a:latin typeface="Calibri (Body)"/>
            </a:endParaRPr>
          </a:p>
          <a:p>
            <a:pPr lvl="3"/>
            <a:endParaRPr lang="en-US" sz="2200" dirty="0">
              <a:solidFill>
                <a:srgbClr val="222222"/>
              </a:solidFill>
              <a:latin typeface="Calibri (Body)"/>
            </a:endParaRPr>
          </a:p>
          <a:p>
            <a:pPr lvl="3"/>
            <a:endParaRPr lang="en-US" sz="2200" dirty="0">
              <a:solidFill>
                <a:srgbClr val="222222"/>
              </a:solidFill>
              <a:latin typeface="Calibri (Body)"/>
            </a:endParaRPr>
          </a:p>
          <a:p>
            <a:pPr lvl="3"/>
            <a:endParaRPr lang="en-US" sz="2200" dirty="0">
              <a:solidFill>
                <a:srgbClr val="222222"/>
              </a:solidFill>
              <a:latin typeface="Calibri (Body)"/>
            </a:endParaRPr>
          </a:p>
          <a:p>
            <a:pPr lvl="3"/>
            <a:r>
              <a:rPr lang="en-US" sz="2200" dirty="0">
                <a:solidFill>
                  <a:srgbClr val="222222"/>
                </a:solidFill>
                <a:latin typeface="Calibri (Body)"/>
              </a:rPr>
              <a:t>Cross entropy loss: </a:t>
            </a:r>
          </a:p>
          <a:p>
            <a:pPr marL="914400" lvl="2" indent="0">
              <a:buNone/>
            </a:pPr>
            <a:endParaRPr lang="en-US" sz="2400" dirty="0">
              <a:solidFill>
                <a:srgbClr val="222222"/>
              </a:solidFill>
              <a:latin typeface="Calibri (Body)"/>
            </a:endParaRPr>
          </a:p>
          <a:p>
            <a:pPr lvl="2"/>
            <a:r>
              <a:rPr lang="en-US" sz="2400" dirty="0">
                <a:solidFill>
                  <a:srgbClr val="222222"/>
                </a:solidFill>
                <a:latin typeface="Calibri (Body)"/>
              </a:rPr>
              <a:t>Computing (finding) minimum of this loss function</a:t>
            </a:r>
          </a:p>
          <a:p>
            <a:pPr lvl="1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2"/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9FF233-8CDA-4184-B92F-B623B2F565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2130" y="3788611"/>
            <a:ext cx="2729886" cy="10622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0C43C10-D73E-44DD-9287-AE042F91B0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0125" y="4911933"/>
            <a:ext cx="5291306" cy="8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37685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Training in Deep Learning</a:t>
            </a:r>
            <a:r>
              <a:rPr lang="en-US" baseline="30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367" y="1449101"/>
            <a:ext cx="10168754" cy="435133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Popular Loss Functions</a:t>
            </a:r>
            <a:r>
              <a:rPr lang="en-US" baseline="30000" dirty="0">
                <a:solidFill>
                  <a:srgbClr val="222222"/>
                </a:solidFill>
                <a:latin typeface="Calibri (Body)"/>
              </a:rPr>
              <a:t>21</a:t>
            </a:r>
          </a:p>
          <a:p>
            <a:pPr marL="457200" lvl="1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2"/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08DFDE-DD62-4449-93CD-9757F322B4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369" y="1939586"/>
            <a:ext cx="4166438" cy="4886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2747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Training in Deep Learning</a:t>
            </a:r>
            <a:r>
              <a:rPr lang="en-US" baseline="30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08" y="1473798"/>
            <a:ext cx="11564470" cy="558321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The primary technique to train deep learning models is (variations of)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gradient descend</a:t>
            </a:r>
          </a:p>
          <a:p>
            <a:pPr lvl="2"/>
            <a:r>
              <a:rPr lang="en-US" i="1" dirty="0">
                <a:solidFill>
                  <a:srgbClr val="222222"/>
                </a:solidFill>
                <a:latin typeface="Calibri (Body)"/>
              </a:rPr>
              <a:t>Stochastic (SGD), batch, mini-batch</a:t>
            </a:r>
          </a:p>
          <a:p>
            <a:pPr lvl="2"/>
            <a:r>
              <a:rPr lang="en-US" i="1" dirty="0">
                <a:solidFill>
                  <a:srgbClr val="222222"/>
                </a:solidFill>
                <a:latin typeface="Calibri (Body)"/>
              </a:rPr>
              <a:t>Momentum</a:t>
            </a:r>
          </a:p>
          <a:p>
            <a:pPr lvl="2"/>
            <a:r>
              <a:rPr lang="en-US" i="1" dirty="0">
                <a:solidFill>
                  <a:srgbClr val="222222"/>
                </a:solidFill>
                <a:latin typeface="Calibri (Body)"/>
              </a:rPr>
              <a:t>Adaptive methods (e.g., </a:t>
            </a:r>
            <a:r>
              <a:rPr lang="en-US" i="1" dirty="0" err="1">
                <a:solidFill>
                  <a:srgbClr val="222222"/>
                </a:solidFill>
                <a:latin typeface="Calibri (Body)"/>
              </a:rPr>
              <a:t>AdaGrad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, </a:t>
            </a:r>
            <a:r>
              <a:rPr lang="en-US" i="1" dirty="0" err="1">
                <a:solidFill>
                  <a:srgbClr val="222222"/>
                </a:solidFill>
                <a:latin typeface="Calibri (Body)"/>
              </a:rPr>
              <a:t>RMSProp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, Adam)</a:t>
            </a: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lvl="1"/>
            <a:endParaRPr lang="en-US" b="0" i="1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1026" name="Picture 2" descr="Gradient Descent and Stochastic Gradient Descent - mlxtend">
            <a:extLst>
              <a:ext uri="{FF2B5EF4-FFF2-40B4-BE49-F238E27FC236}">
                <a16:creationId xmlns:a16="http://schemas.microsoft.com/office/drawing/2014/main" id="{173F1C2A-6689-4054-A125-8EB25D83C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749" y="2958351"/>
            <a:ext cx="7664465" cy="332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274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Training in Deep Learning</a:t>
            </a:r>
            <a:r>
              <a:rPr lang="en-US" baseline="30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608" y="1473798"/>
            <a:ext cx="11564470" cy="558321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The primary technique to train deep learning models is (variations of)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gradient descend</a:t>
            </a:r>
          </a:p>
          <a:p>
            <a:pPr lvl="2"/>
            <a:r>
              <a:rPr lang="en-US" i="1" dirty="0">
                <a:solidFill>
                  <a:srgbClr val="222222"/>
                </a:solidFill>
                <a:latin typeface="Calibri (Body)"/>
              </a:rPr>
              <a:t>Stochastic (SGD), batch, mini-batch</a:t>
            </a:r>
          </a:p>
          <a:p>
            <a:pPr lvl="2"/>
            <a:r>
              <a:rPr lang="en-US" i="1" dirty="0">
                <a:solidFill>
                  <a:srgbClr val="222222"/>
                </a:solidFill>
                <a:latin typeface="Calibri (Body)"/>
              </a:rPr>
              <a:t>Momentum</a:t>
            </a:r>
          </a:p>
          <a:p>
            <a:pPr lvl="2"/>
            <a:r>
              <a:rPr lang="en-US" i="1" dirty="0">
                <a:solidFill>
                  <a:srgbClr val="222222"/>
                </a:solidFill>
                <a:latin typeface="Calibri (Body)"/>
              </a:rPr>
              <a:t>Adaptive methods (e.g., </a:t>
            </a:r>
            <a:r>
              <a:rPr lang="en-US" i="1" dirty="0" err="1">
                <a:solidFill>
                  <a:srgbClr val="222222"/>
                </a:solidFill>
                <a:latin typeface="Calibri (Body)"/>
              </a:rPr>
              <a:t>AdaGrad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, </a:t>
            </a:r>
            <a:r>
              <a:rPr lang="en-US" i="1" dirty="0" err="1">
                <a:solidFill>
                  <a:srgbClr val="222222"/>
                </a:solidFill>
                <a:latin typeface="Calibri (Body)"/>
              </a:rPr>
              <a:t>RMSProp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, Adam)</a:t>
            </a: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marL="914400" lvl="2" indent="0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The </a:t>
            </a:r>
            <a:r>
              <a:rPr lang="en-US" i="1" dirty="0">
                <a:solidFill>
                  <a:srgbClr val="222222"/>
                </a:solidFill>
                <a:latin typeface="Calibri (Body)"/>
              </a:rPr>
              <a:t>learning rate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is the amount that the weights are updated during training</a:t>
            </a:r>
          </a:p>
          <a:p>
            <a:pPr marL="914400" lvl="2" indent="0">
              <a:buNone/>
            </a:pPr>
            <a:endParaRPr lang="en-US" i="1" dirty="0">
              <a:solidFill>
                <a:srgbClr val="222222"/>
              </a:solidFill>
              <a:latin typeface="Calibri (Body)"/>
            </a:endParaRPr>
          </a:p>
          <a:p>
            <a:pPr lvl="1"/>
            <a:endParaRPr lang="en-US" b="0" i="1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1026" name="Picture 2" descr="Gradient Descent and Stochastic Gradient Descent - mlxtend">
            <a:extLst>
              <a:ext uri="{FF2B5EF4-FFF2-40B4-BE49-F238E27FC236}">
                <a16:creationId xmlns:a16="http://schemas.microsoft.com/office/drawing/2014/main" id="{173F1C2A-6689-4054-A125-8EB25D83C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0749" y="2958351"/>
            <a:ext cx="7664465" cy="33241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9295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Training in Deep Learning</a:t>
            </a:r>
            <a:r>
              <a:rPr lang="en-US" baseline="30000" dirty="0"/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709" y="1825625"/>
            <a:ext cx="10761324" cy="435133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b="0" i="1" dirty="0">
                <a:solidFill>
                  <a:srgbClr val="222222"/>
                </a:solidFill>
                <a:effectLst/>
                <a:latin typeface="Calibri (Body)"/>
              </a:rPr>
              <a:t>Backpropagation</a:t>
            </a:r>
            <a:r>
              <a:rPr lang="en-US" b="0" dirty="0">
                <a:solidFill>
                  <a:srgbClr val="222222"/>
                </a:solidFill>
                <a:effectLst/>
                <a:latin typeface="Calibri (Body)"/>
              </a:rPr>
              <a:t> is employed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to efficiently compute the gradient of the loss function</a:t>
            </a:r>
          </a:p>
          <a:p>
            <a:pPr lvl="2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2"/>
            <a:r>
              <a:rPr lang="en-US" dirty="0">
                <a:solidFill>
                  <a:srgbClr val="222222"/>
                </a:solidFill>
                <a:latin typeface="Calibri (Body)"/>
              </a:rPr>
              <a:t>need to compute the partial derivatives ∂L/∂w and ∂L/∂b of the cost function L with respect to any weight w or bias b in the network</a:t>
            </a:r>
          </a:p>
          <a:p>
            <a:pPr lvl="2"/>
            <a:endParaRPr lang="en-US" dirty="0">
              <a:solidFill>
                <a:srgbClr val="222222"/>
              </a:solidFill>
              <a:latin typeface="Calibri (Body)"/>
            </a:endParaRPr>
          </a:p>
          <a:p>
            <a:pPr lvl="2"/>
            <a:endParaRPr lang="en-US" b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36396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Model Training in Deep Learning</a:t>
            </a:r>
            <a:r>
              <a:rPr lang="en-US" baseline="30000" dirty="0"/>
              <a:t>2,14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36DAA7-6CE5-4B6F-9F98-AEAE42CC6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8108"/>
            <a:ext cx="10761324" cy="5429892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400" u="none" strike="noStrike" baseline="0" dirty="0">
                <a:solidFill>
                  <a:srgbClr val="222222"/>
                </a:solidFill>
                <a:latin typeface="Calibri (Body)"/>
              </a:rPr>
              <a:t>Backpropagation : V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iew NNs as computational graphs</a:t>
            </a:r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marL="0" indent="0" algn="l">
              <a:buNone/>
            </a:pPr>
            <a:endParaRPr lang="en-US" sz="2400" b="0" i="0" u="none" strike="noStrike" baseline="0" dirty="0">
              <a:latin typeface="ComputerModernRoman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2052" name="Picture 4" descr="Neural Network Principles and Applications | IntechOpen">
            <a:extLst>
              <a:ext uri="{FF2B5EF4-FFF2-40B4-BE49-F238E27FC236}">
                <a16:creationId xmlns:a16="http://schemas.microsoft.com/office/drawing/2014/main" id="{772EB654-DFF7-429E-92BA-593A63475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6027" y="2013734"/>
            <a:ext cx="9607137" cy="45972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3601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Training in Deep Learning</a:t>
            </a:r>
            <a:r>
              <a:rPr lang="en-US" baseline="30000" dirty="0"/>
              <a:t>2,14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936DAA7-6CE5-4B6F-9F98-AEAE42CC6F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4318"/>
            <a:ext cx="10761324" cy="5429892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sz="2400" u="none" strike="noStrike" baseline="0" dirty="0">
                <a:solidFill>
                  <a:srgbClr val="222222"/>
                </a:solidFill>
                <a:latin typeface="Calibri (Body)"/>
              </a:rPr>
              <a:t>Backpropagation:</a:t>
            </a:r>
          </a:p>
          <a:p>
            <a:pPr marL="457200" lvl="1" indent="0" algn="ctr">
              <a:buNone/>
            </a:pPr>
            <a:r>
              <a:rPr lang="en-US" sz="2400" u="none" strike="noStrike" baseline="0" dirty="0">
                <a:solidFill>
                  <a:srgbClr val="222222"/>
                </a:solidFill>
                <a:latin typeface="Calibri (Body)"/>
              </a:rPr>
              <a:t>Forward pass to compute error (loss function value)</a:t>
            </a:r>
          </a:p>
          <a:p>
            <a:pPr marL="457200" lvl="1" indent="0" algn="ctr">
              <a:buNone/>
            </a:pPr>
            <a:r>
              <a:rPr lang="en-US" b="0" i="0" dirty="0">
                <a:solidFill>
                  <a:srgbClr val="222222"/>
                </a:solidFill>
                <a:latin typeface="Calibri (Body)"/>
              </a:rPr>
              <a:t>+</a:t>
            </a:r>
          </a:p>
          <a:p>
            <a:pPr marL="457200" lvl="1" indent="0" algn="ctr">
              <a:buNone/>
            </a:pPr>
            <a:r>
              <a:rPr lang="en-US" sz="2400" u="none" strike="noStrike" baseline="0" dirty="0">
                <a:solidFill>
                  <a:srgbClr val="222222"/>
                </a:solidFill>
                <a:latin typeface="Calibri (Body)"/>
              </a:rPr>
              <a:t>Backward pass to compute error gradient</a:t>
            </a:r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algn="l"/>
            <a:endParaRPr lang="en-US" sz="2400" b="0" i="0" u="none" strike="noStrike" baseline="0" dirty="0">
              <a:latin typeface="ComputerModernRoman"/>
            </a:endParaRPr>
          </a:p>
          <a:p>
            <a:pPr marL="0" indent="0" algn="l">
              <a:buNone/>
            </a:pPr>
            <a:endParaRPr lang="en-US" sz="2400" b="0" i="0" u="none" strike="noStrike" baseline="0" dirty="0">
              <a:latin typeface="ComputerModernRoman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A84CF2-197C-49FF-B747-C825BFD89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4557" y="3057327"/>
            <a:ext cx="8086725" cy="3676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767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for Deep Learning</a:t>
            </a:r>
            <a:r>
              <a:rPr lang="en-US" baseline="30000" dirty="0"/>
              <a:t>2,15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351338"/>
          </a:xfrm>
        </p:spPr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en-US" dirty="0">
                <a:solidFill>
                  <a:srgbClr val="222222"/>
                </a:solidFill>
                <a:latin typeface="Calibri (Body)"/>
              </a:rPr>
              <a:t>Because of the large number of parameters DL models are prune to </a:t>
            </a:r>
            <a:r>
              <a:rPr lang="en-US" u="sng" dirty="0">
                <a:solidFill>
                  <a:srgbClr val="222222"/>
                </a:solidFill>
                <a:latin typeface="Calibri (Body)"/>
              </a:rPr>
              <a:t>overfitting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. Overfitting describes the situation where a model is over-optimized to accurately predict the training set, at the expense of generalizing to unknown data.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5D7FD39-5C7F-449B-B2A1-C32184FE5A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670" y="3181792"/>
            <a:ext cx="4793261" cy="3254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58655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for Deep Learning</a:t>
            </a:r>
            <a:r>
              <a:rPr lang="en-US" baseline="30000" dirty="0"/>
              <a:t>2,16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825624"/>
                <a:ext cx="11135062" cy="4784495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2400" dirty="0"/>
                  <a:t>Regularization is a technique which makes slight modifications to the learning algorithm such that the model generalizes better. Regularization techniques that are employed in deep learning include:</a:t>
                </a:r>
              </a:p>
              <a:p>
                <a:pPr marL="0" indent="0" algn="ctr">
                  <a:buNone/>
                </a:pPr>
                <a:endParaRPr lang="en-US" sz="2400" dirty="0"/>
              </a:p>
              <a:p>
                <a:r>
                  <a:rPr lang="en-US" sz="2400" dirty="0"/>
                  <a:t>Train with more examples</a:t>
                </a:r>
              </a:p>
              <a:p>
                <a:r>
                  <a:rPr lang="en-US" sz="2400" dirty="0"/>
                  <a:t>Employ a simpler model</a:t>
                </a:r>
              </a:p>
              <a:p>
                <a:r>
                  <a:rPr lang="en-US" sz="2400" dirty="0"/>
                  <a:t>Add statistical noise to inputs during training </a:t>
                </a:r>
              </a:p>
              <a:p>
                <a:r>
                  <a:rPr lang="en-US" sz="2400" dirty="0"/>
                  <a:t>Include Regularizations terms in the loss function</a:t>
                </a:r>
              </a:p>
              <a:p>
                <a:pPr lvl="1"/>
                <a:r>
                  <a:rPr lang="en-US" sz="2000" dirty="0"/>
                  <a:t>penalize the model during training based on the magnitude of the weights</a:t>
                </a:r>
              </a:p>
              <a:p>
                <a:pPr lvl="1"/>
                <a:r>
                  <a:rPr lang="en-US" sz="2000" dirty="0"/>
                  <a:t>L2 :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  <m:r>
                              <a:rPr lang="en-US" sz="2000" b="0" i="1" baseline="-25000" smtClean="0">
                                <a:latin typeface="Cambria Math" panose="02040503050406030204" pitchFamily="18" charset="0"/>
                              </a:rPr>
                              <m:t>𝑖𝑗</m:t>
                            </m:r>
                            <m:r>
                              <a:rPr lang="en-US" sz="2000" b="0" i="1" baseline="3000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</m:nary>
                      </m:e>
                    </m:nary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/>
              </a:p>
              <a:p>
                <a:pPr lvl="1"/>
                <a:r>
                  <a:rPr lang="en-US" sz="2000" dirty="0"/>
                  <a:t>L1 :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/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 </m:t>
                        </m:r>
                        <m:nary>
                          <m:naryPr>
                            <m:chr m:val="∑"/>
                            <m:limLoc m:val="subSup"/>
                            <m:supHide m:val="on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9"/>
                              </m:rPr>
                              <a:rPr lang="en-US" sz="2000" i="1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  <m:sup/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𝑤𝑖𝑗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</m:e>
                        </m:nary>
                      </m:e>
                    </m:nary>
                  </m:oMath>
                </a14:m>
                <a:endParaRPr lang="en-US" sz="2000" dirty="0"/>
              </a:p>
              <a:p>
                <a:pPr lvl="1"/>
                <a:endParaRPr lang="en-US" sz="2000" dirty="0"/>
              </a:p>
              <a:p>
                <a:endParaRPr lang="en-US" sz="2400" dirty="0"/>
              </a:p>
              <a:p>
                <a:pPr lvl="2"/>
                <a:endParaRPr lang="en-US" sz="1800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14CE4DC-56CF-4203-A911-8FAD17A522C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825624"/>
                <a:ext cx="11135062" cy="4784495"/>
              </a:xfrm>
              <a:blipFill>
                <a:blip r:embed="rId2"/>
                <a:stretch>
                  <a:fillRect l="-712" t="-1783" r="-930" b="-7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10864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Regularization for Deep Learning</a:t>
            </a:r>
            <a:r>
              <a:rPr lang="en-US" baseline="30000" dirty="0"/>
              <a:t>2,16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4"/>
            <a:ext cx="11135062" cy="47844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Regularization is a technique which makes slight modifications to the learning algorithm such that the model generalizes better. Regularization techniques that are employed in deep learning include:</a:t>
            </a:r>
          </a:p>
          <a:p>
            <a:pPr marL="0" indent="0" algn="ctr">
              <a:buNone/>
            </a:pPr>
            <a:endParaRPr lang="en-US" sz="2400" dirty="0"/>
          </a:p>
          <a:p>
            <a:r>
              <a:rPr lang="en-US" sz="2400" dirty="0"/>
              <a:t>Dropout</a:t>
            </a:r>
          </a:p>
          <a:p>
            <a:pPr lvl="1"/>
            <a:r>
              <a:rPr lang="en-US" sz="2000" dirty="0"/>
              <a:t>probabilistically remove inputs during training</a:t>
            </a:r>
          </a:p>
          <a:p>
            <a:r>
              <a:rPr lang="en-US" sz="2400" dirty="0"/>
              <a:t>Early Stopping</a:t>
            </a:r>
          </a:p>
          <a:p>
            <a:pPr lvl="1"/>
            <a:r>
              <a:rPr lang="en-US" sz="2000" dirty="0"/>
              <a:t>monitor model performance on a validation set and stop training when performance degrades</a:t>
            </a:r>
          </a:p>
          <a:p>
            <a:r>
              <a:rPr lang="en-US" sz="2400" dirty="0"/>
              <a:t>Batch Normalization</a:t>
            </a:r>
          </a:p>
          <a:p>
            <a:pPr lvl="1"/>
            <a:r>
              <a:rPr lang="en-US" sz="2000" dirty="0"/>
              <a:t>normalization step that, at each mini-batch, fixes the means and variances of each layer's inputs</a:t>
            </a:r>
          </a:p>
          <a:p>
            <a:pPr lvl="1"/>
            <a:endParaRPr lang="en-US" sz="2000" dirty="0"/>
          </a:p>
          <a:p>
            <a:endParaRPr lang="en-US" sz="2400" dirty="0"/>
          </a:p>
          <a:p>
            <a:pPr lvl="2"/>
            <a:endParaRPr lang="en-US" sz="18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802186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Learning Toolkits and Libraries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761324" cy="4351338"/>
          </a:xfrm>
        </p:spPr>
        <p:txBody>
          <a:bodyPr>
            <a:normAutofit lnSpcReduction="10000"/>
          </a:bodyPr>
          <a:lstStyle/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scikit-learn: 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Calibri (Body)"/>
                <a:hlinkClick r:id="rId2"/>
              </a:rPr>
              <a:t>https://scikit-learn.org/stable/modules/generated/sklearn.neural_network.MLPClassifier.html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Calibri (Body)"/>
              </a:rPr>
              <a:t> </a:t>
            </a: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TensorFlow/</a:t>
            </a:r>
            <a:r>
              <a:rPr lang="en-US" b="0" i="0" dirty="0" err="1">
                <a:solidFill>
                  <a:srgbClr val="222222"/>
                </a:solidFill>
                <a:effectLst/>
                <a:latin typeface="Calibri (Body)"/>
              </a:rPr>
              <a:t>Keras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: Dense Layer 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Calibri (Body)"/>
                <a:hlinkClick r:id="rId3"/>
              </a:rPr>
              <a:t>https://keras.io/api/layers/core_layers/dense/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Calibri (Body)"/>
              </a:rPr>
              <a:t> </a:t>
            </a:r>
          </a:p>
          <a:p>
            <a:pPr lvl="1"/>
            <a:r>
              <a:rPr lang="en-US" b="0" i="0" dirty="0" err="1">
                <a:solidFill>
                  <a:srgbClr val="222222"/>
                </a:solidFill>
                <a:effectLst/>
                <a:latin typeface="Calibri (Body)"/>
              </a:rPr>
              <a:t>Pytorch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: Linear + Activation Layers 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Calibri (Body)"/>
                <a:hlinkClick r:id="rId4"/>
              </a:rPr>
              <a:t>https://medium.com/@tomgrek/building-your-first-neural-net-from-scratch-with-pytorch-56b0e9c84d54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 </a:t>
            </a:r>
          </a:p>
          <a:p>
            <a:pPr lvl="1"/>
            <a:endParaRPr lang="en-US" sz="2400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sz="2400" dirty="0">
                <a:solidFill>
                  <a:srgbClr val="222222"/>
                </a:solidFill>
                <a:latin typeface="Calibri (Body)"/>
              </a:rPr>
              <a:t>Sonnet: </a:t>
            </a:r>
            <a:r>
              <a:rPr lang="en-US" sz="1600" dirty="0">
                <a:solidFill>
                  <a:srgbClr val="222222"/>
                </a:solidFill>
                <a:latin typeface="Calibri (Body)"/>
                <a:hlinkClick r:id="rId5"/>
              </a:rPr>
              <a:t>https://deepmind.com/research/open-source/deepmind-sonnet</a:t>
            </a:r>
            <a:r>
              <a:rPr lang="en-US" sz="2400" dirty="0">
                <a:solidFill>
                  <a:srgbClr val="222222"/>
                </a:solidFill>
                <a:latin typeface="Calibri (Body)"/>
              </a:rPr>
              <a:t> 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MXNET: </a:t>
            </a:r>
            <a:r>
              <a:rPr lang="en-US" sz="1600" dirty="0">
                <a:solidFill>
                  <a:srgbClr val="222222"/>
                </a:solidFill>
                <a:latin typeface="Calibri (Body)"/>
                <a:hlinkClick r:id="rId6"/>
              </a:rPr>
              <a:t>https://mxnet.apache.org/versions/1.7.0/</a:t>
            </a:r>
            <a:endParaRPr lang="en-US" sz="1600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Swift: </a:t>
            </a:r>
            <a:r>
              <a:rPr lang="en-US" sz="1600" dirty="0">
                <a:solidFill>
                  <a:srgbClr val="222222"/>
                </a:solidFill>
                <a:latin typeface="Calibri (Body)"/>
                <a:hlinkClick r:id="rId7"/>
              </a:rPr>
              <a:t>https://www.tensorflow.org/swift</a:t>
            </a:r>
            <a:endParaRPr lang="en-US" sz="1600" dirty="0">
              <a:solidFill>
                <a:srgbClr val="222222"/>
              </a:solidFill>
              <a:latin typeface="Calibri (Body)"/>
            </a:endParaRPr>
          </a:p>
          <a:p>
            <a:pPr lvl="1"/>
            <a:r>
              <a:rPr lang="en-US" sz="2400" dirty="0">
                <a:solidFill>
                  <a:srgbClr val="222222"/>
                </a:solidFill>
                <a:latin typeface="Calibri (Body)"/>
              </a:rPr>
              <a:t>Gluon: </a:t>
            </a:r>
            <a:r>
              <a:rPr lang="en-US" sz="1600" dirty="0">
                <a:solidFill>
                  <a:srgbClr val="222222"/>
                </a:solidFill>
                <a:latin typeface="Calibri (Body)"/>
                <a:hlinkClick r:id="rId8"/>
              </a:rPr>
              <a:t>https://mxnet.apache.org/versions/1.7.0/api/python/docs/tutorials/packages/gluon/index.html</a:t>
            </a:r>
            <a:r>
              <a:rPr lang="en-US" sz="2400" dirty="0">
                <a:solidFill>
                  <a:srgbClr val="222222"/>
                </a:solidFill>
                <a:latin typeface="Calibri (Body)"/>
              </a:rPr>
              <a:t> </a:t>
            </a:r>
          </a:p>
          <a:p>
            <a:pPr lvl="1"/>
            <a:r>
              <a:rPr lang="en-US" dirty="0">
                <a:solidFill>
                  <a:srgbClr val="222222"/>
                </a:solidFill>
                <a:latin typeface="Calibri (Body)"/>
              </a:rPr>
              <a:t>DL4J: </a:t>
            </a:r>
            <a:r>
              <a:rPr lang="en-US" sz="1600" dirty="0">
                <a:solidFill>
                  <a:srgbClr val="222222"/>
                </a:solidFill>
                <a:latin typeface="Calibri (Body)"/>
                <a:hlinkClick r:id="rId9"/>
              </a:rPr>
              <a:t>https://deeplearning4j.org/</a:t>
            </a:r>
            <a:r>
              <a:rPr lang="en-US" dirty="0">
                <a:solidFill>
                  <a:srgbClr val="222222"/>
                </a:solidFill>
                <a:latin typeface="Calibri (Body)"/>
              </a:rPr>
              <a:t>  </a:t>
            </a: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ONNX: 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Calibri (Body)"/>
                <a:hlinkClick r:id="rId10"/>
              </a:rPr>
              <a:t>https://onnx.ai/</a:t>
            </a:r>
            <a:endParaRPr lang="en-US" sz="1600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lvl="1"/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Chainer: </a:t>
            </a:r>
            <a:r>
              <a:rPr lang="en-US" sz="1600" b="0" i="0" dirty="0">
                <a:solidFill>
                  <a:srgbClr val="222222"/>
                </a:solidFill>
                <a:effectLst/>
                <a:latin typeface="Calibri (Body)"/>
                <a:hlinkClick r:id="rId11"/>
              </a:rPr>
              <a:t>https://chainer.org/</a:t>
            </a:r>
            <a:r>
              <a:rPr lang="en-US" b="0" i="0" dirty="0">
                <a:solidFill>
                  <a:srgbClr val="222222"/>
                </a:solidFill>
                <a:effectLst/>
                <a:latin typeface="Calibri (Body)"/>
              </a:rPr>
              <a:t> </a:t>
            </a:r>
          </a:p>
          <a:p>
            <a:pPr lvl="1"/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pPr marL="457200" lvl="1" indent="0">
              <a:buNone/>
            </a:pPr>
            <a:endParaRPr lang="en-US" b="0" i="0" dirty="0">
              <a:solidFill>
                <a:srgbClr val="222222"/>
              </a:solidFill>
              <a:effectLst/>
              <a:latin typeface="Calibri (Body)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8344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3DE9C-9A1A-4C19-B1F0-B24F3A88B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746308"/>
            <a:ext cx="9144000" cy="2387600"/>
          </a:xfrm>
        </p:spPr>
        <p:txBody>
          <a:bodyPr>
            <a:normAutofit/>
          </a:bodyPr>
          <a:lstStyle/>
          <a:p>
            <a:r>
              <a:rPr lang="en-US" sz="4400" dirty="0"/>
              <a:t>Hands-on MLP-based prediction example</a:t>
            </a:r>
          </a:p>
        </p:txBody>
      </p:sp>
    </p:spTree>
    <p:extLst>
      <p:ext uri="{BB962C8B-B14F-4D97-AF65-F5344CB8AC3E}">
        <p14:creationId xmlns:p14="http://schemas.microsoft.com/office/powerpoint/2010/main" val="121295161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944B8F-A2E0-4016-9A09-9542FAA09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CE4DC-56CF-4203-A911-8FAD17A52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0301"/>
            <a:ext cx="10515600" cy="4982574"/>
          </a:xfrm>
        </p:spPr>
        <p:txBody>
          <a:bodyPr>
            <a:normAutofit fontScale="4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2"/>
              </a:rPr>
              <a:t>https://machinelearningmastery.com/what-is-deep-learning/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I. </a:t>
            </a:r>
            <a:r>
              <a:rPr lang="en-US" sz="1800" dirty="0" err="1"/>
              <a:t>GoodFellow</a:t>
            </a:r>
            <a:r>
              <a:rPr lang="en-US" sz="1800" dirty="0"/>
              <a:t>, Y. </a:t>
            </a:r>
            <a:r>
              <a:rPr lang="en-US" sz="1800" dirty="0" err="1"/>
              <a:t>Bengio</a:t>
            </a:r>
            <a:r>
              <a:rPr lang="en-US" sz="1800" dirty="0"/>
              <a:t>, A. </a:t>
            </a:r>
            <a:r>
              <a:rPr lang="en-US" sz="1800" dirty="0" err="1"/>
              <a:t>Courniville</a:t>
            </a:r>
            <a:r>
              <a:rPr lang="en-US" sz="1800" dirty="0"/>
              <a:t> (2016): Deep Learning (Adaptive Computation and Machine Learning series)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3"/>
              </a:rPr>
              <a:t>https://en.wikipedia.org/wiki/Deep_learning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4"/>
              </a:rPr>
              <a:t>https://lilianweng.github.io/lil-log/2017/06/21/an-overview-of-deep-learning.html#why-does-deep-learning-work-now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5"/>
              </a:rPr>
              <a:t>https://www.youtube.com/watch?v=F1ka6a13S9I&amp;feature=youtu.be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Y. </a:t>
            </a:r>
            <a:r>
              <a:rPr lang="en-US" sz="1800" dirty="0" err="1"/>
              <a:t>Bengio</a:t>
            </a:r>
            <a:r>
              <a:rPr lang="en-US" sz="1800" dirty="0"/>
              <a:t>, A. Courville and P. Vincent, “Representation Learning: A Review and New Perspectives”, in IEEE Transactions on Pattern Analysis and Machine Intelligence, vol. 35, no. 8, pp. 1798-1828, Aug. 2013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6"/>
              </a:rPr>
              <a:t>https://medium.com/mlait/tensors-representation-of-data-in-neural-networks-bbe8a711b93b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6"/>
              </a:rPr>
              <a:t>https://medium.com/mlait/tensors-representation-of-data-in-neural-networks-bbe8a711b93b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7"/>
              </a:rPr>
              <a:t>https://www.researchgate.net/figure/A-hypothetical-example-of-Multilayer-Perceptron-Network_fig4_303875065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8"/>
              </a:rPr>
              <a:t>https://missinglink.ai/guides/neural-network-concepts/perceptrons-and-multi-layer-perceptrons-the-artificial-neuron-at-the-core-of-deep-learning/#:~:text=4.,of%20the%20perceptron%20learning%20model</a:t>
            </a:r>
            <a:endParaRPr lang="en-US" sz="1800" dirty="0"/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9"/>
              </a:rPr>
              <a:t>https://towardsdatascience.com/deep-learning-feedforward-neural-network-26a6705dbdc7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10"/>
              </a:rPr>
              <a:t>https://medium.com/coinmonks/the-mathematics-of-neural-network-60a112dd3e05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11"/>
              </a:rPr>
              <a:t>https://missinglink.ai/guides/neural-network-concepts/7-types-neural-network-activation-functions-right/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12"/>
              </a:rPr>
              <a:t>https://www.intechopen.com/books/digital-systems/neural-network-principles-and-applications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13"/>
              </a:rPr>
              <a:t>https://en.wikipedia.org/wiki/Overfitting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14"/>
              </a:rPr>
              <a:t>https://machinelearningmastery.com/introduction-to-regularization-to-reduce-overfitting-and-improve-generalization-error/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15"/>
              </a:rPr>
              <a:t>https://machinelearningmastery.com/batch-normalization-for-training-of-deep-neural-networks/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P. </a:t>
            </a:r>
            <a:r>
              <a:rPr lang="en-US" sz="1800" dirty="0" err="1"/>
              <a:t>Naraei</a:t>
            </a:r>
            <a:r>
              <a:rPr lang="en-US" sz="1800" dirty="0"/>
              <a:t>, A. </a:t>
            </a:r>
            <a:r>
              <a:rPr lang="en-US" sz="1800" dirty="0" err="1"/>
              <a:t>Abhari</a:t>
            </a:r>
            <a:r>
              <a:rPr lang="en-US" sz="1800" dirty="0"/>
              <a:t> and A. </a:t>
            </a:r>
            <a:r>
              <a:rPr lang="en-US" sz="1800" dirty="0" err="1"/>
              <a:t>Sadeghian</a:t>
            </a:r>
            <a:r>
              <a:rPr lang="en-US" sz="1800" dirty="0"/>
              <a:t>, "Application of multilayer perceptron neural networks and support vector machines in classification of healthcare data," 2016 Future Technologies Conference (FTC), San Francisco, CA, 2016, pp. 848-852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/>
              <a:t>A. Vaswani, </a:t>
            </a:r>
            <a:r>
              <a:rPr lang="en-US" sz="1800" dirty="0" err="1"/>
              <a:t>N.Shazer</a:t>
            </a:r>
            <a:r>
              <a:rPr lang="en-US" sz="1800" dirty="0"/>
              <a:t>, N. Parmar, J. </a:t>
            </a:r>
            <a:r>
              <a:rPr lang="en-US" sz="1800" dirty="0" err="1"/>
              <a:t>Usktoreit</a:t>
            </a:r>
            <a:r>
              <a:rPr lang="en-US" sz="1800" dirty="0"/>
              <a:t>, L. Jones, A.N. Gomez, L. Kaiser and I. Pushkin, “Attention is all you need”, NIPS 2017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16"/>
              </a:rPr>
              <a:t>https://www.analyticsvidhya.com/blog/2020/01/fundamentals-deep-learning-activation-functions-when-to-use-them/</a:t>
            </a:r>
            <a:r>
              <a:rPr lang="en-US" sz="1800" dirty="0"/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1800" dirty="0">
                <a:hlinkClick r:id="rId17"/>
              </a:rPr>
              <a:t>https://heartbeat.fritz.ai/5-regression-loss-functions-all-machine-learners-should-know-4fb140e9d4b0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34578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2844</TotalTime>
  <Words>2307</Words>
  <Application>Microsoft Office PowerPoint</Application>
  <PresentationFormat>Widescreen</PresentationFormat>
  <Paragraphs>414</Paragraphs>
  <Slides>33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50" baseType="lpstr">
      <vt:lpstr>-apple-system</vt:lpstr>
      <vt:lpstr>Arial</vt:lpstr>
      <vt:lpstr>Arial</vt:lpstr>
      <vt:lpstr>Calibri</vt:lpstr>
      <vt:lpstr>Calibri (Body)</vt:lpstr>
      <vt:lpstr>Calibri Light</vt:lpstr>
      <vt:lpstr>Cambria Math</vt:lpstr>
      <vt:lpstr>charter</vt:lpstr>
      <vt:lpstr>CMMI10</vt:lpstr>
      <vt:lpstr>CMMIB10</vt:lpstr>
      <vt:lpstr>CMR10</vt:lpstr>
      <vt:lpstr>CMR8</vt:lpstr>
      <vt:lpstr>ComputerModernRoman</vt:lpstr>
      <vt:lpstr>medium-content-serif-font</vt:lpstr>
      <vt:lpstr>Open Sans</vt:lpstr>
      <vt:lpstr>Roboto</vt:lpstr>
      <vt:lpstr>Office Theme</vt:lpstr>
      <vt:lpstr>Deep Learning</vt:lpstr>
      <vt:lpstr>Outline</vt:lpstr>
      <vt:lpstr>What is Deep Learning1,2,3</vt:lpstr>
      <vt:lpstr>What is Deep Learning1,2,3</vt:lpstr>
      <vt:lpstr>What is Deep Learning1,2,3</vt:lpstr>
      <vt:lpstr>What is Deep Learning1,2,4</vt:lpstr>
      <vt:lpstr>What is Deep Learning1,4</vt:lpstr>
      <vt:lpstr>What is Deep Learning5</vt:lpstr>
      <vt:lpstr>Tensors: Data Structures for Deep Learning2</vt:lpstr>
      <vt:lpstr>Tensors: Data Structures for Deep Learning8</vt:lpstr>
      <vt:lpstr>Real world examples of tensors8</vt:lpstr>
      <vt:lpstr>Multilayer Perceptrons (MLPs)2,9</vt:lpstr>
      <vt:lpstr>Multilayer Perceptrons (MLPs)2,9,12</vt:lpstr>
      <vt:lpstr>Multilayer Perceptrons (MLPs)2,9,12</vt:lpstr>
      <vt:lpstr>Multilayer Perceptrons (MLPs)10</vt:lpstr>
      <vt:lpstr>Multilayer Perceptrons (MLPs)12</vt:lpstr>
      <vt:lpstr>Applications of MLPs</vt:lpstr>
      <vt:lpstr>Activation Functions for Deep Learning13</vt:lpstr>
      <vt:lpstr>Activation Functions for Deep Learning13</vt:lpstr>
      <vt:lpstr>Activation Functions for Deep Learning20</vt:lpstr>
      <vt:lpstr>Model Training in Deep Learning2</vt:lpstr>
      <vt:lpstr>Model Training in Deep Learning2</vt:lpstr>
      <vt:lpstr>Model Training in Deep Learning2</vt:lpstr>
      <vt:lpstr>Model Training in Deep Learning2</vt:lpstr>
      <vt:lpstr>Model Training in Deep Learning2</vt:lpstr>
      <vt:lpstr>Model Training in Deep Learning2,14</vt:lpstr>
      <vt:lpstr>Model Training in Deep Learning2,14</vt:lpstr>
      <vt:lpstr>Regularization for Deep Learning2,15</vt:lpstr>
      <vt:lpstr>Regularization for Deep Learning2,16</vt:lpstr>
      <vt:lpstr>Regularization for Deep Learning2,16</vt:lpstr>
      <vt:lpstr>Deep Learning Toolkits and Libraries</vt:lpstr>
      <vt:lpstr>Hands-on MLP-based prediction example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Science</dc:title>
  <dc:creator> </dc:creator>
  <cp:lastModifiedBy> </cp:lastModifiedBy>
  <cp:revision>146</cp:revision>
  <dcterms:created xsi:type="dcterms:W3CDTF">2020-09-20T14:59:56Z</dcterms:created>
  <dcterms:modified xsi:type="dcterms:W3CDTF">2021-06-02T09:50:14Z</dcterms:modified>
</cp:coreProperties>
</file>