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58" r:id="rId3"/>
    <p:sldId id="263" r:id="rId4"/>
    <p:sldId id="273" r:id="rId5"/>
    <p:sldId id="298" r:id="rId6"/>
    <p:sldId id="301" r:id="rId7"/>
    <p:sldId id="302" r:id="rId8"/>
    <p:sldId id="303" r:id="rId9"/>
    <p:sldId id="304" r:id="rId10"/>
    <p:sldId id="305" r:id="rId11"/>
    <p:sldId id="306" r:id="rId12"/>
    <p:sldId id="308" r:id="rId13"/>
    <p:sldId id="310" r:id="rId14"/>
    <p:sldId id="312" r:id="rId15"/>
    <p:sldId id="313" r:id="rId16"/>
    <p:sldId id="315" r:id="rId17"/>
    <p:sldId id="307" r:id="rId18"/>
    <p:sldId id="309" r:id="rId19"/>
    <p:sldId id="321" r:id="rId20"/>
    <p:sldId id="322" r:id="rId21"/>
    <p:sldId id="277" r:id="rId22"/>
    <p:sldId id="316" r:id="rId23"/>
    <p:sldId id="317" r:id="rId24"/>
    <p:sldId id="318" r:id="rId25"/>
    <p:sldId id="319" r:id="rId26"/>
    <p:sldId id="324" r:id="rId27"/>
    <p:sldId id="323" r:id="rId28"/>
    <p:sldId id="320" r:id="rId29"/>
    <p:sldId id="325" r:id="rId30"/>
    <p:sldId id="326" r:id="rId31"/>
    <p:sldId id="327" r:id="rId32"/>
    <p:sldId id="328" r:id="rId33"/>
    <p:sldId id="329" r:id="rId34"/>
    <p:sldId id="331" r:id="rId35"/>
    <p:sldId id="330" r:id="rId36"/>
    <p:sldId id="333" r:id="rId37"/>
    <p:sldId id="334" r:id="rId38"/>
    <p:sldId id="332" r:id="rId39"/>
    <p:sldId id="335" r:id="rId40"/>
    <p:sldId id="336" r:id="rId41"/>
    <p:sldId id="296" r:id="rId42"/>
    <p:sldId id="264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70" autoAdjust="0"/>
    <p:restoredTop sz="94540" autoAdjust="0"/>
  </p:normalViewPr>
  <p:slideViewPr>
    <p:cSldViewPr snapToGrid="0">
      <p:cViewPr varScale="1">
        <p:scale>
          <a:sx n="99" d="100"/>
          <a:sy n="99" d="100"/>
        </p:scale>
        <p:origin x="6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87188-B3B7-4635-B336-3B491395BFD1}" type="datetimeFigureOut">
              <a:rPr lang="en-US" smtClean="0"/>
              <a:t>2021-07-07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B256C7-58A7-4BC0-9C32-3324B1F06E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15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92929"/>
                </a:solidFill>
                <a:effectLst/>
                <a:latin typeface="charter"/>
              </a:rPr>
              <a:t>its architecture is powering Google’s mobile vision applications through </a:t>
            </a:r>
            <a:r>
              <a:rPr lang="en-US" b="0" i="0" dirty="0" err="1">
                <a:solidFill>
                  <a:srgbClr val="292929"/>
                </a:solidFill>
                <a:effectLst/>
                <a:latin typeface="charter"/>
              </a:rPr>
              <a:t>MobileNet</a:t>
            </a:r>
            <a:r>
              <a:rPr lang="en-US" b="0" i="0" dirty="0">
                <a:solidFill>
                  <a:srgbClr val="292929"/>
                </a:solidFill>
                <a:effectLst/>
                <a:latin typeface="charter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B256C7-58A7-4BC0-9C32-3324B1F06E4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905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Hybrids of inception/</a:t>
            </a:r>
            <a:r>
              <a:rPr lang="en-US" dirty="0" err="1"/>
              <a:t>xception</a:t>
            </a:r>
            <a:r>
              <a:rPr lang="en-US" dirty="0"/>
              <a:t> and </a:t>
            </a:r>
            <a:r>
              <a:rPr lang="en-US" dirty="0" err="1"/>
              <a:t>resnet</a:t>
            </a:r>
            <a:r>
              <a:rPr lang="en-US" dirty="0"/>
              <a:t> are </a:t>
            </a:r>
            <a:r>
              <a:rPr lang="en-US" dirty="0" err="1"/>
              <a:t>ery</a:t>
            </a:r>
            <a:r>
              <a:rPr lang="en-US" dirty="0"/>
              <a:t> popular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B256C7-58A7-4BC0-9C32-3324B1F06E4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70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Hybrids of inception/</a:t>
            </a:r>
            <a:r>
              <a:rPr lang="en-US" dirty="0" err="1"/>
              <a:t>xception</a:t>
            </a:r>
            <a:r>
              <a:rPr lang="en-US" dirty="0"/>
              <a:t> and </a:t>
            </a:r>
            <a:r>
              <a:rPr lang="en-US" dirty="0" err="1"/>
              <a:t>resnet</a:t>
            </a:r>
            <a:r>
              <a:rPr lang="en-US" dirty="0"/>
              <a:t> are </a:t>
            </a:r>
            <a:r>
              <a:rPr lang="en-US" dirty="0" err="1"/>
              <a:t>ery</a:t>
            </a:r>
            <a:r>
              <a:rPr lang="en-US" dirty="0"/>
              <a:t> popular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B256C7-58A7-4BC0-9C32-3324B1F06E4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688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B256C7-58A7-4BC0-9C32-3324B1F06E4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447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The key to </a:t>
            </a:r>
            <a:r>
              <a:rPr lang="en-US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one</a:t>
            </a:r>
            <a:r>
              <a:rPr lang="en-US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-</a:t>
            </a:r>
            <a:r>
              <a:rPr lang="en-US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shot learning</a:t>
            </a:r>
            <a:r>
              <a:rPr lang="en-US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 is an architecture called the “</a:t>
            </a:r>
            <a:r>
              <a:rPr lang="en-US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Siamese</a:t>
            </a:r>
            <a:r>
              <a:rPr lang="en-US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 neural </a:t>
            </a:r>
            <a:r>
              <a:rPr lang="en-US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network</a:t>
            </a:r>
            <a:r>
              <a:rPr lang="en-US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B256C7-58A7-4BC0-9C32-3324B1F06E4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597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Recently in 2020, the cybersecurity firm McAfee showed that Mobileye — the car intelligence system used by Tesla and other auto manufacturers — could be fooled into accelerating 50 MPH over the speed limit just by plastering a strip of black tape two inches wide to a speed limit sign.</a:t>
            </a:r>
          </a:p>
          <a:p>
            <a:r>
              <a:rPr lang="en-US" dirty="0"/>
              <a:t>Researchers from four universities including the University of Washington and UC Berkeley discovered that road sign recognition models were completely fooled when introduced to a bit of spray paint or stickers on stop signs — all completely natural and non-malicious alterations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B256C7-58A7-4BC0-9C32-3324B1F06E4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489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Recently in 2020, the cybersecurity firm McAfee showed that Mobileye — the car intelligence system used by Tesla and other auto manufacturers — could be fooled into accelerating 50 MPH over the speed limit just by plastering a strip of black tape two inches wide to a speed limit sign.</a:t>
            </a:r>
          </a:p>
          <a:p>
            <a:r>
              <a:rPr lang="en-US" dirty="0"/>
              <a:t>Researchers from four universities including the University of Washington and UC Berkeley discovered that road sign recognition models were completely fooled when introduced to a bit of spray paint or stickers on stop signs — all completely natural and non-malicious alterations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B256C7-58A7-4BC0-9C32-3324B1F06E4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27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76773-D3A1-4D38-AE44-D8B6F1CC6B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D4C01C-CA1F-47A1-A98A-A3BF20F42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3EF0-B6EC-4180-AD2B-4C96522A7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2021-07-07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78188-03F3-460D-8DA2-A4AEBF7D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F2280-63F2-44A7-9552-96D2AB04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650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2D40-FB83-4CAE-8394-58FC90980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26E64-0774-4FEB-8D12-1A6AB6AB3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460FB-93F1-4FC1-9FF0-E9D645398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2021-07-07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C5A6C-07DE-4245-8134-5553FCB07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0EFD2-C752-40C1-A180-542441DF6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126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ED97C-87D3-4F75-BB31-2D04BE001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7B8717-D189-4C64-8BBB-BD1E6551D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762B2-42E3-4862-907D-4476E898F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2021-07-07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248E2-1F45-4CFD-82AE-81B3D3576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B4C28-0F85-4EDB-BBB6-C645582D8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158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A45D9-E4EE-4406-BB1B-8A58A4B5E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42E97-F0E0-4F26-9FB1-C499CDB2BA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F8B61-A2BA-4EED-81AB-9E31157E2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0C156-C74E-4E40-BA54-2B37F653D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2021-07-07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0ACD28-8EB0-4B28-A3DF-2E2EB7264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767F2-FA79-42E6-B265-092723F39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6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1CFD9-B0C0-4F0D-B609-01C1ED88C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B8500-EFB6-4543-9C65-36536C637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E46173-95C3-432E-B6C5-F67F2AE3C8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0E29D0-2175-487B-9C76-5FBAF5B2ED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D2DC83-EDC1-4F90-91C9-61B7E77ADA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F47510-A15D-44DB-875E-3221DCD5B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2021-07-07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3DFDCF-0C21-4C3B-BA6C-E8FA24F87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A94FFC-84A1-4E8E-BF15-DBEBF4529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23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AE4FE-DDA8-4242-92B5-C01937C5C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09B46C-B41B-4CBA-AAC6-D6070C178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2021-07-07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0F6A87-DAF0-4E5F-90FE-A3D0B10D3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A23124-C289-4EB2-9E25-99B62B74C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127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96F516-9FDD-41CD-9E62-8ED16CD91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2021-07-07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0F0787-802F-43DB-8981-330724036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F9F93B-DB88-4F59-8DD5-3F4CD9B3D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48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7C9ED-C726-4160-86C4-422CF13C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1F515-3AD9-4B9B-98EB-64869DA5A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71287-9376-4F48-9D1F-E535C20FA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668BD9-6955-4472-8FF6-01B4F7D33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2021-07-07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C36AA3-C046-468C-863C-81CFC0D54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F2AF7F-D3C7-4EF4-8C37-6D999539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98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238A3-1B5E-4C5C-A696-1FFEDC9C0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1437CF-9C9F-49B8-B701-8686F92336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4EB05-A0FF-4305-A1A6-E3D2E74AB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7FC5F2-2F13-4AA3-B7E5-B2AF8962F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2021-07-07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522636-63CF-4375-95FA-9F5CF2CA2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561219-AEDD-47C3-8D54-C4F77C4DE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66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25DC1-B826-44B4-B110-C4B22A26A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C8999-463A-4141-A8D3-DE66378726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79073-3289-4E44-BF76-C965CCEE6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2021-07-07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BD2F2-CFCF-49DC-81C4-F423D59E3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45601-5562-45F7-B39C-2331CAF74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42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C65AB3-F184-462D-B5F6-10AFB30B06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FB1777-E111-4EC0-BD6F-BB1483557F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C22AA-9BE8-4E23-B3BC-CCD741D00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2021-07-07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B3F2F-D9AB-4354-A8D6-2B878D2D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0FE39-B17D-43F6-9A1F-27FD4F76A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50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CE5CF3-27C7-42FE-B600-7902FD0FA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AA8C77-EF5F-4D39-85BE-22EAFC564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F11D8-9BB8-478D-911D-99FA73AED3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D4D4D-6D07-4578-8E28-92A0274B1B94}" type="datetimeFigureOut">
              <a:rPr lang="en-US" smtClean="0"/>
              <a:t>2021-07-07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CE9A6-8BA6-4FF4-B9DE-C9D53D0FC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1B499-236A-4C4C-B76F-32F1814091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19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bitbucket.org/diip20201/tutorials/src/master/cnn/" TargetMode="Externa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medium.com/analytics-vidhya/cnns-architectures-lenet-alexnet-vgg-googlenet-resnet-and-more-666091488df5" TargetMode="External"/><Relationship Id="rId3" Type="http://schemas.openxmlformats.org/officeDocument/2006/relationships/hyperlink" Target="https://medium.com/@RaghavPrabhu/understanding-of-convolutional-neural-network-cnn-deep-learning-99760835f148" TargetMode="External"/><Relationship Id="rId7" Type="http://schemas.openxmlformats.org/officeDocument/2006/relationships/hyperlink" Target="https://towardsdatascience.com/illustrated-10-cnn-architectures-95d78ace614d" TargetMode="External"/><Relationship Id="rId2" Type="http://schemas.openxmlformats.org/officeDocument/2006/relationships/hyperlink" Target="https://colah.github.io/posts/2014-07-Understanding-Convolution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Convolutional_neural_network#Applications" TargetMode="External"/><Relationship Id="rId5" Type="http://schemas.openxmlformats.org/officeDocument/2006/relationships/hyperlink" Target="http://datahacker.rs/convolution-rgb-image/" TargetMode="External"/><Relationship Id="rId4" Type="http://schemas.openxmlformats.org/officeDocument/2006/relationships/hyperlink" Target="https://ai.stackexchange.com/questions/17004/convolutional-neural-network-does-each-filter-in-each-convolution-layer-create" TargetMode="External"/><Relationship Id="rId9" Type="http://schemas.openxmlformats.org/officeDocument/2006/relationships/hyperlink" Target="https://journalofbigdata.springeropen.com/articles/10.1186/s40537-021-00444-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3DE9C-9A1A-4C19-B1F0-B24F3A88B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Convolutional Neural Networks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3E6D03-32BE-40A1-9AB6-34B2632F69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 overview and applications</a:t>
            </a:r>
          </a:p>
        </p:txBody>
      </p:sp>
    </p:spTree>
    <p:extLst>
      <p:ext uri="{BB962C8B-B14F-4D97-AF65-F5344CB8AC3E}">
        <p14:creationId xmlns:p14="http://schemas.microsoft.com/office/powerpoint/2010/main" val="1026245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Overview of Convolutional Neural Networks</a:t>
            </a:r>
          </a:p>
          <a:p>
            <a:r>
              <a:rPr lang="en-US" dirty="0"/>
              <a:t>The Convolution operation</a:t>
            </a:r>
          </a:p>
          <a:p>
            <a:r>
              <a:rPr lang="en-US" dirty="0"/>
              <a:t>A typical CNN model architecture</a:t>
            </a:r>
          </a:p>
          <a:p>
            <a:r>
              <a:rPr lang="en-US" dirty="0"/>
              <a:t>Properties of CNN models</a:t>
            </a:r>
          </a:p>
          <a:p>
            <a:r>
              <a:rPr lang="en-US" dirty="0"/>
              <a:t>Applications of CNN models</a:t>
            </a:r>
          </a:p>
          <a:p>
            <a:r>
              <a:rPr lang="en-US" dirty="0"/>
              <a:t>Notable CNN models</a:t>
            </a:r>
          </a:p>
          <a:p>
            <a:r>
              <a:rPr lang="en-US" dirty="0"/>
              <a:t>Limitations of pure CNN models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2800" dirty="0"/>
              <a:t>Hands-on CNN-supported image classification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00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Convolutional Neural Networks</a:t>
            </a:r>
            <a:r>
              <a:rPr lang="en-US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1324" cy="3290905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i="1" dirty="0">
                <a:solidFill>
                  <a:srgbClr val="222222"/>
                </a:solidFill>
                <a:effectLst/>
                <a:latin typeface="Calibri (Body)"/>
              </a:rPr>
              <a:t>Convolutional Neural Networks (CNNs)</a:t>
            </a: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 are neural networks that use </a:t>
            </a:r>
            <a:r>
              <a:rPr lang="en-US" b="0" i="1" u="sng" dirty="0">
                <a:solidFill>
                  <a:srgbClr val="222222"/>
                </a:solidFill>
                <a:effectLst/>
                <a:latin typeface="Calibri (Body)"/>
              </a:rPr>
              <a:t>convolution</a:t>
            </a: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 in place of general matrix multiplication in at least one of their layers</a:t>
            </a: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they are usually employed for processing data that has a grid-like topology</a:t>
            </a: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image data </a:t>
            </a:r>
            <a:r>
              <a:rPr lang="en-US" dirty="0">
                <a:solidFill>
                  <a:srgbClr val="222222"/>
                </a:solidFill>
                <a:latin typeface="Calibri (Body)"/>
                <a:sym typeface="Wingdings" panose="05000000000000000000" pitchFamily="2" charset="2"/>
              </a:rPr>
              <a:t> each image can be thought as a 2D grid of pixels</a:t>
            </a: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2"/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timeseries data </a:t>
            </a: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  <a:sym typeface="Wingdings" panose="05000000000000000000" pitchFamily="2" charset="2"/>
              </a:rPr>
              <a:t> each timeseries </a:t>
            </a:r>
            <a:r>
              <a:rPr lang="en-US" dirty="0">
                <a:solidFill>
                  <a:srgbClr val="222222"/>
                </a:solidFill>
                <a:latin typeface="Calibri (Body)"/>
                <a:sym typeface="Wingdings" panose="05000000000000000000" pitchFamily="2" charset="2"/>
              </a:rPr>
              <a:t>can be thought as a 1D grid taking samples at regular time intervals</a:t>
            </a: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/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544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272" y="1568774"/>
            <a:ext cx="10761324" cy="450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Calibri (Body)"/>
              </a:rPr>
              <a:t>Assume a 6x6 matrix </a:t>
            </a:r>
            <a:r>
              <a:rPr lang="en-US" sz="2400" b="1" i="0" u="none" strike="noStrike" baseline="0" dirty="0">
                <a:latin typeface="Calibri (Body)"/>
              </a:rPr>
              <a:t>M </a:t>
            </a:r>
            <a:r>
              <a:rPr lang="en-US" sz="2400" b="0" i="0" u="none" strike="noStrike" baseline="0" dirty="0">
                <a:latin typeface="Calibri (Body)"/>
              </a:rPr>
              <a:t>as input. The 2D convolution of </a:t>
            </a:r>
            <a:r>
              <a:rPr lang="en-US" sz="2400" b="1" i="0" u="none" strike="noStrike" baseline="0" dirty="0">
                <a:latin typeface="Calibri (Body)"/>
              </a:rPr>
              <a:t>M</a:t>
            </a:r>
            <a:r>
              <a:rPr lang="en-US" sz="2400" b="0" i="0" u="none" strike="noStrike" baseline="0" dirty="0">
                <a:latin typeface="Calibri (Body)"/>
              </a:rPr>
              <a:t> with </a:t>
            </a:r>
            <a:r>
              <a:rPr lang="en-US" sz="2400" b="0" i="1" u="none" strike="noStrike" baseline="0" dirty="0">
                <a:latin typeface="Calibri (Body)"/>
              </a:rPr>
              <a:t>filter (or kernel)</a:t>
            </a:r>
            <a:r>
              <a:rPr lang="en-US" sz="2400" b="0" i="0" u="none" strike="noStrike" baseline="0" dirty="0">
                <a:latin typeface="Calibri (Body)"/>
              </a:rPr>
              <a:t> </a:t>
            </a:r>
            <a:r>
              <a:rPr lang="en-US" sz="2400" b="1" i="0" u="none" strike="noStrike" baseline="0" dirty="0">
                <a:latin typeface="Calibri (Body)"/>
              </a:rPr>
              <a:t>F</a:t>
            </a:r>
            <a:r>
              <a:rPr lang="en-US" sz="2400" b="0" i="0" u="none" strike="noStrike" baseline="0" dirty="0">
                <a:latin typeface="Calibri (Body)"/>
              </a:rPr>
              <a:t> and </a:t>
            </a:r>
            <a:r>
              <a:rPr lang="en-US" sz="2400" b="0" i="1" u="none" strike="noStrike" baseline="0" dirty="0">
                <a:latin typeface="Calibri (Body)"/>
              </a:rPr>
              <a:t>stride</a:t>
            </a:r>
            <a:r>
              <a:rPr lang="en-US" sz="2400" b="0" i="0" u="none" strike="noStrike" baseline="0" dirty="0">
                <a:latin typeface="Calibri (Body)"/>
              </a:rPr>
              <a:t> 1 is a 4x4 matrix </a:t>
            </a:r>
            <a:r>
              <a:rPr lang="en-US" sz="2400" b="1" i="0" u="none" strike="noStrike" baseline="0" dirty="0">
                <a:latin typeface="Calibri (Body)"/>
              </a:rPr>
              <a:t>CM</a:t>
            </a:r>
            <a:r>
              <a:rPr lang="en-US" sz="2400" b="0" i="0" u="none" strike="noStrike" baseline="0" dirty="0">
                <a:latin typeface="Calibri (Body)"/>
              </a:rPr>
              <a:t> (sometimes called </a:t>
            </a:r>
            <a:r>
              <a:rPr lang="en-US" sz="2400" b="0" i="1" u="none" strike="noStrike" baseline="0" dirty="0">
                <a:latin typeface="Calibri (Body)"/>
              </a:rPr>
              <a:t>feature map</a:t>
            </a:r>
            <a:r>
              <a:rPr lang="en-US" sz="2400" b="0" i="0" u="none" strike="noStrike" baseline="0" dirty="0">
                <a:latin typeface="Calibri (Body)"/>
              </a:rPr>
              <a:t>) computed as follows:</a:t>
            </a: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96143EF-6F06-40B1-982F-0455F602D7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755248"/>
              </p:ext>
            </p:extLst>
          </p:nvPr>
        </p:nvGraphicFramePr>
        <p:xfrm>
          <a:off x="593619" y="2774499"/>
          <a:ext cx="335166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8610">
                  <a:extLst>
                    <a:ext uri="{9D8B030D-6E8A-4147-A177-3AD203B41FA5}">
                      <a16:colId xmlns:a16="http://schemas.microsoft.com/office/drawing/2014/main" val="3220512773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756876980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649877815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359442927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387251620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850752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94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70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17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11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46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87137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4C2D5BB-D4FE-4659-9192-B8374EE3C1FF}"/>
              </a:ext>
            </a:extLst>
          </p:cNvPr>
          <p:cNvSpPr txBox="1"/>
          <p:nvPr/>
        </p:nvSpPr>
        <p:spPr>
          <a:xfrm>
            <a:off x="4458916" y="3471521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*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4F17A1F7-5250-4AD4-B0D5-2CA5D32B02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612405"/>
              </p:ext>
            </p:extLst>
          </p:nvPr>
        </p:nvGraphicFramePr>
        <p:xfrm>
          <a:off x="5619825" y="3330759"/>
          <a:ext cx="1684947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49">
                  <a:extLst>
                    <a:ext uri="{9D8B030D-6E8A-4147-A177-3AD203B41FA5}">
                      <a16:colId xmlns:a16="http://schemas.microsoft.com/office/drawing/2014/main" val="460938455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1740501291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39532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8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4299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971E976-27E3-4553-B662-D6A0CF0B047C}"/>
              </a:ext>
            </a:extLst>
          </p:cNvPr>
          <p:cNvSpPr txBox="1"/>
          <p:nvPr/>
        </p:nvSpPr>
        <p:spPr>
          <a:xfrm>
            <a:off x="7818409" y="3325974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775F188D-BA75-4119-A0CC-803C93F6E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965115"/>
              </p:ext>
            </p:extLst>
          </p:nvPr>
        </p:nvGraphicFramePr>
        <p:xfrm>
          <a:off x="8979318" y="3042445"/>
          <a:ext cx="2224704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6176">
                  <a:extLst>
                    <a:ext uri="{9D8B030D-6E8A-4147-A177-3AD203B41FA5}">
                      <a16:colId xmlns:a16="http://schemas.microsoft.com/office/drawing/2014/main" val="1320810228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2320887313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1334379665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1857187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69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15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92085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7A09060-40DD-4CA7-9503-E6FB4E3BDC1B}"/>
              </a:ext>
            </a:extLst>
          </p:cNvPr>
          <p:cNvSpPr txBox="1"/>
          <p:nvPr/>
        </p:nvSpPr>
        <p:spPr>
          <a:xfrm>
            <a:off x="2003458" y="5013790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7C581D-F429-44D6-A1A0-7A5AFD0EC1C2}"/>
              </a:ext>
            </a:extLst>
          </p:cNvPr>
          <p:cNvSpPr txBox="1"/>
          <p:nvPr/>
        </p:nvSpPr>
        <p:spPr>
          <a:xfrm>
            <a:off x="6183338" y="4447001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8D570D-8C91-4351-A540-B63007167F4D}"/>
              </a:ext>
            </a:extLst>
          </p:cNvPr>
          <p:cNvSpPr txBox="1"/>
          <p:nvPr/>
        </p:nvSpPr>
        <p:spPr>
          <a:xfrm>
            <a:off x="9798130" y="4527483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E02F5C-33E9-4B0C-83B2-4962C65686AF}"/>
              </a:ext>
            </a:extLst>
          </p:cNvPr>
          <p:cNvSpPr txBox="1"/>
          <p:nvPr/>
        </p:nvSpPr>
        <p:spPr>
          <a:xfrm>
            <a:off x="4613097" y="5137079"/>
            <a:ext cx="1570241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convolution operator</a:t>
            </a:r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42E3DB4A-A80B-4AD2-A7CF-26FC0F5E706F}"/>
              </a:ext>
            </a:extLst>
          </p:cNvPr>
          <p:cNvCxnSpPr>
            <a:cxnSpLocks/>
            <a:endCxn id="5" idx="0"/>
          </p:cNvCxnSpPr>
          <p:nvPr/>
        </p:nvCxnSpPr>
        <p:spPr>
          <a:xfrm rot="16200000" flipH="1">
            <a:off x="4600220" y="4339081"/>
            <a:ext cx="980108" cy="61588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>
            <a:extLst>
              <a:ext uri="{FF2B5EF4-FFF2-40B4-BE49-F238E27FC236}">
                <a16:creationId xmlns:a16="http://schemas.microsoft.com/office/drawing/2014/main" id="{94D1EFF8-561B-49E7-B77E-683EA6850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The Convolution operation</a:t>
            </a:r>
            <a:r>
              <a:rPr lang="en-US" baseline="30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49336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Convolution operation</a:t>
            </a:r>
            <a:r>
              <a:rPr lang="en-US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272" y="1568774"/>
            <a:ext cx="10761324" cy="450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Calibri (Body)"/>
              </a:rPr>
              <a:t>Assume a 6x6 matrix </a:t>
            </a:r>
            <a:r>
              <a:rPr lang="en-US" sz="2400" b="1" i="0" u="none" strike="noStrike" baseline="0" dirty="0">
                <a:latin typeface="Calibri (Body)"/>
              </a:rPr>
              <a:t>M </a:t>
            </a:r>
            <a:r>
              <a:rPr lang="en-US" sz="2400" b="0" i="0" u="none" strike="noStrike" baseline="0" dirty="0">
                <a:latin typeface="Calibri (Body)"/>
              </a:rPr>
              <a:t>as input. The 2D convolution of </a:t>
            </a:r>
            <a:r>
              <a:rPr lang="en-US" sz="2400" b="1" i="0" u="none" strike="noStrike" baseline="0" dirty="0">
                <a:latin typeface="Calibri (Body)"/>
              </a:rPr>
              <a:t>M</a:t>
            </a:r>
            <a:r>
              <a:rPr lang="en-US" sz="2400" b="0" i="0" u="none" strike="noStrike" baseline="0" dirty="0">
                <a:latin typeface="Calibri (Body)"/>
              </a:rPr>
              <a:t> with </a:t>
            </a:r>
            <a:r>
              <a:rPr lang="en-US" sz="2400" b="0" i="1" u="none" strike="noStrike" baseline="0" dirty="0">
                <a:latin typeface="Calibri (Body)"/>
              </a:rPr>
              <a:t>filter (or kernel)</a:t>
            </a:r>
            <a:r>
              <a:rPr lang="en-US" sz="2400" b="0" i="0" u="none" strike="noStrike" baseline="0" dirty="0">
                <a:latin typeface="Calibri (Body)"/>
              </a:rPr>
              <a:t> </a:t>
            </a:r>
            <a:r>
              <a:rPr lang="en-US" sz="2400" b="1" i="0" u="none" strike="noStrike" baseline="0" dirty="0">
                <a:latin typeface="Calibri (Body)"/>
              </a:rPr>
              <a:t>F</a:t>
            </a:r>
            <a:r>
              <a:rPr lang="en-US" sz="2400" b="0" i="0" u="none" strike="noStrike" baseline="0" dirty="0">
                <a:latin typeface="Calibri (Body)"/>
              </a:rPr>
              <a:t> and </a:t>
            </a:r>
            <a:r>
              <a:rPr lang="en-US" sz="2400" b="0" i="1" u="none" strike="noStrike" baseline="0" dirty="0">
                <a:latin typeface="Calibri (Body)"/>
              </a:rPr>
              <a:t>stride</a:t>
            </a:r>
            <a:r>
              <a:rPr lang="en-US" sz="2400" b="0" i="0" u="none" strike="noStrike" baseline="0" dirty="0">
                <a:latin typeface="Calibri (Body)"/>
              </a:rPr>
              <a:t> 1 is a 4x4 matrix </a:t>
            </a:r>
            <a:r>
              <a:rPr lang="en-US" sz="2400" b="1" i="0" u="none" strike="noStrike" baseline="0" dirty="0">
                <a:latin typeface="Calibri (Body)"/>
              </a:rPr>
              <a:t>CM</a:t>
            </a:r>
            <a:r>
              <a:rPr lang="en-US" sz="2400" b="0" i="0" u="none" strike="noStrike" baseline="0" dirty="0">
                <a:latin typeface="Calibri (Body)"/>
              </a:rPr>
              <a:t> (sometimes called </a:t>
            </a:r>
            <a:r>
              <a:rPr lang="en-US" sz="2400" b="0" i="1" u="none" strike="noStrike" baseline="0" dirty="0">
                <a:latin typeface="Calibri (Body)"/>
              </a:rPr>
              <a:t>feature map</a:t>
            </a:r>
            <a:r>
              <a:rPr lang="en-US" sz="2400" b="0" i="0" u="none" strike="noStrike" baseline="0" dirty="0">
                <a:latin typeface="Calibri (Body)"/>
              </a:rPr>
              <a:t>) computed as follows:</a:t>
            </a:r>
            <a:endParaRPr lang="en-US" sz="2400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96143EF-6F06-40B1-982F-0455F602D790}"/>
              </a:ext>
            </a:extLst>
          </p:cNvPr>
          <p:cNvGraphicFramePr>
            <a:graphicFrameLocks noGrp="1"/>
          </p:cNvGraphicFramePr>
          <p:nvPr/>
        </p:nvGraphicFramePr>
        <p:xfrm>
          <a:off x="593619" y="2774499"/>
          <a:ext cx="335166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8610">
                  <a:extLst>
                    <a:ext uri="{9D8B030D-6E8A-4147-A177-3AD203B41FA5}">
                      <a16:colId xmlns:a16="http://schemas.microsoft.com/office/drawing/2014/main" val="3220512773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756876980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649877815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359442927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387251620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850752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94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70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17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11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46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87137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4C2D5BB-D4FE-4659-9192-B8374EE3C1FF}"/>
              </a:ext>
            </a:extLst>
          </p:cNvPr>
          <p:cNvSpPr txBox="1"/>
          <p:nvPr/>
        </p:nvSpPr>
        <p:spPr>
          <a:xfrm>
            <a:off x="4458916" y="3471521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*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4F17A1F7-5250-4AD4-B0D5-2CA5D32B02BD}"/>
              </a:ext>
            </a:extLst>
          </p:cNvPr>
          <p:cNvGraphicFramePr>
            <a:graphicFrameLocks noGrp="1"/>
          </p:cNvGraphicFramePr>
          <p:nvPr/>
        </p:nvGraphicFramePr>
        <p:xfrm>
          <a:off x="5619825" y="3330759"/>
          <a:ext cx="1684947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49">
                  <a:extLst>
                    <a:ext uri="{9D8B030D-6E8A-4147-A177-3AD203B41FA5}">
                      <a16:colId xmlns:a16="http://schemas.microsoft.com/office/drawing/2014/main" val="460938455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1740501291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39532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8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4299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971E976-27E3-4553-B662-D6A0CF0B047C}"/>
              </a:ext>
            </a:extLst>
          </p:cNvPr>
          <p:cNvSpPr txBox="1"/>
          <p:nvPr/>
        </p:nvSpPr>
        <p:spPr>
          <a:xfrm>
            <a:off x="7818409" y="3325974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775F188D-BA75-4119-A0CC-803C93F6E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144873"/>
              </p:ext>
            </p:extLst>
          </p:nvPr>
        </p:nvGraphicFramePr>
        <p:xfrm>
          <a:off x="8979318" y="3042445"/>
          <a:ext cx="2224704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6176">
                  <a:extLst>
                    <a:ext uri="{9D8B030D-6E8A-4147-A177-3AD203B41FA5}">
                      <a16:colId xmlns:a16="http://schemas.microsoft.com/office/drawing/2014/main" val="1320810228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2320887313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1334379665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1857187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69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15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92085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33EC1915-53C1-4333-B9E1-61C30E2D9789}"/>
              </a:ext>
            </a:extLst>
          </p:cNvPr>
          <p:cNvSpPr/>
          <p:nvPr/>
        </p:nvSpPr>
        <p:spPr>
          <a:xfrm>
            <a:off x="588193" y="2751639"/>
            <a:ext cx="1672407" cy="1121861"/>
          </a:xfrm>
          <a:prstGeom prst="rect">
            <a:avLst/>
          </a:prstGeom>
          <a:solidFill>
            <a:srgbClr val="FF0000">
              <a:alpha val="35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99A1BCBB-DCAC-4BF5-853F-CBBAEF30F806}"/>
              </a:ext>
            </a:extLst>
          </p:cNvPr>
          <p:cNvCxnSpPr>
            <a:cxnSpLocks/>
            <a:stCxn id="11" idx="1"/>
            <a:endCxn id="4" idx="0"/>
          </p:cNvCxnSpPr>
          <p:nvPr/>
        </p:nvCxnSpPr>
        <p:spPr>
          <a:xfrm rot="10800000">
            <a:off x="1424397" y="2751639"/>
            <a:ext cx="4195428" cy="1135380"/>
          </a:xfrm>
          <a:prstGeom prst="bentConnector4">
            <a:avLst>
              <a:gd name="adj1" fmla="val 7341"/>
              <a:gd name="adj2" fmla="val 1201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C7667A-7DB3-4542-BA7B-255DF533CAA4}"/>
              </a:ext>
            </a:extLst>
          </p:cNvPr>
          <p:cNvSpPr txBox="1"/>
          <p:nvPr/>
        </p:nvSpPr>
        <p:spPr>
          <a:xfrm>
            <a:off x="1600200" y="5448300"/>
            <a:ext cx="95856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3*1 + 1*1 + 2*1 + 0*0 + 5*0 + 7*0 + 1*(-1) + 8*(-1) + 2*(-1)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5D2B24-3559-45DB-A6D0-3E431B139C98}"/>
              </a:ext>
            </a:extLst>
          </p:cNvPr>
          <p:cNvSpPr txBox="1"/>
          <p:nvPr/>
        </p:nvSpPr>
        <p:spPr>
          <a:xfrm>
            <a:off x="2003458" y="5013790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5EE026-47A1-4DBE-A109-083429076DDF}"/>
              </a:ext>
            </a:extLst>
          </p:cNvPr>
          <p:cNvSpPr txBox="1"/>
          <p:nvPr/>
        </p:nvSpPr>
        <p:spPr>
          <a:xfrm>
            <a:off x="6183338" y="4447001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C683FC-9222-4FE5-8B01-A45BC95D195C}"/>
              </a:ext>
            </a:extLst>
          </p:cNvPr>
          <p:cNvSpPr txBox="1"/>
          <p:nvPr/>
        </p:nvSpPr>
        <p:spPr>
          <a:xfrm>
            <a:off x="9798130" y="4527483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2133890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Convolution operation</a:t>
            </a:r>
            <a:r>
              <a:rPr lang="en-US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272" y="1568774"/>
            <a:ext cx="10761324" cy="450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Calibri (Body)"/>
              </a:rPr>
              <a:t>Assume a 6x6 matrix </a:t>
            </a:r>
            <a:r>
              <a:rPr lang="en-US" sz="2400" b="1" i="0" u="none" strike="noStrike" baseline="0" dirty="0">
                <a:latin typeface="Calibri (Body)"/>
              </a:rPr>
              <a:t>M </a:t>
            </a:r>
            <a:r>
              <a:rPr lang="en-US" sz="2400" b="0" i="0" u="none" strike="noStrike" baseline="0" dirty="0">
                <a:latin typeface="Calibri (Body)"/>
              </a:rPr>
              <a:t>as input. The 2D convolution of </a:t>
            </a:r>
            <a:r>
              <a:rPr lang="en-US" sz="2400" b="1" i="0" u="none" strike="noStrike" baseline="0" dirty="0">
                <a:latin typeface="Calibri (Body)"/>
              </a:rPr>
              <a:t>M</a:t>
            </a:r>
            <a:r>
              <a:rPr lang="en-US" sz="2400" b="0" i="0" u="none" strike="noStrike" baseline="0" dirty="0">
                <a:latin typeface="Calibri (Body)"/>
              </a:rPr>
              <a:t> with </a:t>
            </a:r>
            <a:r>
              <a:rPr lang="en-US" sz="2400" b="0" i="1" u="none" strike="noStrike" baseline="0" dirty="0">
                <a:latin typeface="Calibri (Body)"/>
              </a:rPr>
              <a:t>filter (or kernel)</a:t>
            </a:r>
            <a:r>
              <a:rPr lang="en-US" sz="2400" b="0" i="0" u="none" strike="noStrike" baseline="0" dirty="0">
                <a:latin typeface="Calibri (Body)"/>
              </a:rPr>
              <a:t> </a:t>
            </a:r>
            <a:r>
              <a:rPr lang="en-US" sz="2400" b="1" i="0" u="none" strike="noStrike" baseline="0" dirty="0">
                <a:latin typeface="Calibri (Body)"/>
              </a:rPr>
              <a:t>F</a:t>
            </a:r>
            <a:r>
              <a:rPr lang="en-US" sz="2400" b="0" i="0" u="none" strike="noStrike" baseline="0" dirty="0">
                <a:latin typeface="Calibri (Body)"/>
              </a:rPr>
              <a:t> and </a:t>
            </a:r>
            <a:r>
              <a:rPr lang="en-US" sz="2400" b="0" i="1" u="none" strike="noStrike" baseline="0" dirty="0">
                <a:latin typeface="Calibri (Body)"/>
              </a:rPr>
              <a:t>stride</a:t>
            </a:r>
            <a:r>
              <a:rPr lang="en-US" sz="2400" b="0" i="0" u="none" strike="noStrike" baseline="0" dirty="0">
                <a:latin typeface="Calibri (Body)"/>
              </a:rPr>
              <a:t> 1 is a 4x4 matrix </a:t>
            </a:r>
            <a:r>
              <a:rPr lang="en-US" sz="2400" b="1" i="0" u="none" strike="noStrike" baseline="0" dirty="0">
                <a:latin typeface="Calibri (Body)"/>
              </a:rPr>
              <a:t>CM</a:t>
            </a:r>
            <a:r>
              <a:rPr lang="en-US" sz="2400" b="0" i="0" u="none" strike="noStrike" baseline="0" dirty="0">
                <a:latin typeface="Calibri (Body)"/>
              </a:rPr>
              <a:t> (sometimes called </a:t>
            </a:r>
            <a:r>
              <a:rPr lang="en-US" sz="2400" b="0" i="1" u="none" strike="noStrike" baseline="0" dirty="0">
                <a:latin typeface="Calibri (Body)"/>
              </a:rPr>
              <a:t>feature map</a:t>
            </a:r>
            <a:r>
              <a:rPr lang="en-US" sz="2400" b="0" i="0" u="none" strike="noStrike" baseline="0" dirty="0">
                <a:latin typeface="Calibri (Body)"/>
              </a:rPr>
              <a:t>) computed as follows:</a:t>
            </a:r>
            <a:endParaRPr lang="en-US" sz="2400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96143EF-6F06-40B1-982F-0455F602D790}"/>
              </a:ext>
            </a:extLst>
          </p:cNvPr>
          <p:cNvGraphicFramePr>
            <a:graphicFrameLocks noGrp="1"/>
          </p:cNvGraphicFramePr>
          <p:nvPr/>
        </p:nvGraphicFramePr>
        <p:xfrm>
          <a:off x="593619" y="2774499"/>
          <a:ext cx="335166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8610">
                  <a:extLst>
                    <a:ext uri="{9D8B030D-6E8A-4147-A177-3AD203B41FA5}">
                      <a16:colId xmlns:a16="http://schemas.microsoft.com/office/drawing/2014/main" val="3220512773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756876980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649877815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359442927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387251620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850752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94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70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17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11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46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87137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4C2D5BB-D4FE-4659-9192-B8374EE3C1FF}"/>
              </a:ext>
            </a:extLst>
          </p:cNvPr>
          <p:cNvSpPr txBox="1"/>
          <p:nvPr/>
        </p:nvSpPr>
        <p:spPr>
          <a:xfrm>
            <a:off x="4458916" y="3471521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*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4F17A1F7-5250-4AD4-B0D5-2CA5D32B02BD}"/>
              </a:ext>
            </a:extLst>
          </p:cNvPr>
          <p:cNvGraphicFramePr>
            <a:graphicFrameLocks noGrp="1"/>
          </p:cNvGraphicFramePr>
          <p:nvPr/>
        </p:nvGraphicFramePr>
        <p:xfrm>
          <a:off x="5619825" y="3330759"/>
          <a:ext cx="1684947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49">
                  <a:extLst>
                    <a:ext uri="{9D8B030D-6E8A-4147-A177-3AD203B41FA5}">
                      <a16:colId xmlns:a16="http://schemas.microsoft.com/office/drawing/2014/main" val="460938455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1740501291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39532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8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4299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971E976-27E3-4553-B662-D6A0CF0B047C}"/>
              </a:ext>
            </a:extLst>
          </p:cNvPr>
          <p:cNvSpPr txBox="1"/>
          <p:nvPr/>
        </p:nvSpPr>
        <p:spPr>
          <a:xfrm>
            <a:off x="7818409" y="3325974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775F188D-BA75-4119-A0CC-803C93F6E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889635"/>
              </p:ext>
            </p:extLst>
          </p:nvPr>
        </p:nvGraphicFramePr>
        <p:xfrm>
          <a:off x="8979318" y="3042445"/>
          <a:ext cx="2224704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6176">
                  <a:extLst>
                    <a:ext uri="{9D8B030D-6E8A-4147-A177-3AD203B41FA5}">
                      <a16:colId xmlns:a16="http://schemas.microsoft.com/office/drawing/2014/main" val="1320810228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2320887313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1334379665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1857187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69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15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92085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33EC1915-53C1-4333-B9E1-61C30E2D9789}"/>
              </a:ext>
            </a:extLst>
          </p:cNvPr>
          <p:cNvSpPr/>
          <p:nvPr/>
        </p:nvSpPr>
        <p:spPr>
          <a:xfrm>
            <a:off x="1146993" y="2751639"/>
            <a:ext cx="1672407" cy="1121861"/>
          </a:xfrm>
          <a:prstGeom prst="rect">
            <a:avLst/>
          </a:prstGeom>
          <a:solidFill>
            <a:srgbClr val="FF0000">
              <a:alpha val="35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99A1BCBB-DCAC-4BF5-853F-CBBAEF30F806}"/>
              </a:ext>
            </a:extLst>
          </p:cNvPr>
          <p:cNvCxnSpPr>
            <a:cxnSpLocks/>
            <a:stCxn id="11" idx="1"/>
            <a:endCxn id="4" idx="0"/>
          </p:cNvCxnSpPr>
          <p:nvPr/>
        </p:nvCxnSpPr>
        <p:spPr>
          <a:xfrm rot="10800000">
            <a:off x="1983197" y="2751639"/>
            <a:ext cx="3636628" cy="1135380"/>
          </a:xfrm>
          <a:prstGeom prst="bentConnector4">
            <a:avLst>
              <a:gd name="adj1" fmla="val 9517"/>
              <a:gd name="adj2" fmla="val 1201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C7667A-7DB3-4542-BA7B-255DF533CAA4}"/>
              </a:ext>
            </a:extLst>
          </p:cNvPr>
          <p:cNvSpPr txBox="1"/>
          <p:nvPr/>
        </p:nvSpPr>
        <p:spPr>
          <a:xfrm>
            <a:off x="1600200" y="5448300"/>
            <a:ext cx="95856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0*1 + 5*1 + 7*1 + 1*0 + 8*0 + 2*0 + 2*(-1) + 9*(-1) + 5*(-1)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D80DDB-8BCB-4525-AE47-63A0274B6397}"/>
              </a:ext>
            </a:extLst>
          </p:cNvPr>
          <p:cNvSpPr txBox="1"/>
          <p:nvPr/>
        </p:nvSpPr>
        <p:spPr>
          <a:xfrm>
            <a:off x="2003458" y="5013790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23338E-25F8-45CD-B7B0-97B72584678D}"/>
              </a:ext>
            </a:extLst>
          </p:cNvPr>
          <p:cNvSpPr txBox="1"/>
          <p:nvPr/>
        </p:nvSpPr>
        <p:spPr>
          <a:xfrm>
            <a:off x="6183338" y="4447001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281D10-DD58-4F4B-9BA4-25FA977CCE12}"/>
              </a:ext>
            </a:extLst>
          </p:cNvPr>
          <p:cNvSpPr txBox="1"/>
          <p:nvPr/>
        </p:nvSpPr>
        <p:spPr>
          <a:xfrm>
            <a:off x="9798130" y="4527483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2733706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Convolution operation</a:t>
            </a:r>
            <a:r>
              <a:rPr lang="en-US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272" y="1568774"/>
            <a:ext cx="10761324" cy="450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Calibri (Body)"/>
              </a:rPr>
              <a:t>Assume a 6x6 matrix </a:t>
            </a:r>
            <a:r>
              <a:rPr lang="en-US" sz="2400" b="1" i="0" u="none" strike="noStrike" baseline="0" dirty="0">
                <a:latin typeface="Calibri (Body)"/>
              </a:rPr>
              <a:t>M </a:t>
            </a:r>
            <a:r>
              <a:rPr lang="en-US" sz="2400" b="0" i="0" u="none" strike="noStrike" baseline="0" dirty="0">
                <a:latin typeface="Calibri (Body)"/>
              </a:rPr>
              <a:t>as input. The 2D convolution of </a:t>
            </a:r>
            <a:r>
              <a:rPr lang="en-US" sz="2400" b="1" i="0" u="none" strike="noStrike" baseline="0" dirty="0">
                <a:latin typeface="Calibri (Body)"/>
              </a:rPr>
              <a:t>M</a:t>
            </a:r>
            <a:r>
              <a:rPr lang="en-US" sz="2400" b="0" i="0" u="none" strike="noStrike" baseline="0" dirty="0">
                <a:latin typeface="Calibri (Body)"/>
              </a:rPr>
              <a:t> with </a:t>
            </a:r>
            <a:r>
              <a:rPr lang="en-US" sz="2400" b="0" i="1" u="none" strike="noStrike" baseline="0" dirty="0">
                <a:latin typeface="Calibri (Body)"/>
              </a:rPr>
              <a:t>filter (or kernel)</a:t>
            </a:r>
            <a:r>
              <a:rPr lang="en-US" sz="2400" b="0" i="0" u="none" strike="noStrike" baseline="0" dirty="0">
                <a:latin typeface="Calibri (Body)"/>
              </a:rPr>
              <a:t> </a:t>
            </a:r>
            <a:r>
              <a:rPr lang="en-US" sz="2400" b="1" i="0" u="none" strike="noStrike" baseline="0" dirty="0">
                <a:latin typeface="Calibri (Body)"/>
              </a:rPr>
              <a:t>F</a:t>
            </a:r>
            <a:r>
              <a:rPr lang="en-US" sz="2400" b="0" i="0" u="none" strike="noStrike" baseline="0" dirty="0">
                <a:latin typeface="Calibri (Body)"/>
              </a:rPr>
              <a:t> and </a:t>
            </a:r>
            <a:r>
              <a:rPr lang="en-US" sz="2400" b="0" i="1" u="none" strike="noStrike" baseline="0" dirty="0">
                <a:latin typeface="Calibri (Body)"/>
              </a:rPr>
              <a:t>stride</a:t>
            </a:r>
            <a:r>
              <a:rPr lang="en-US" sz="2400" b="0" i="0" u="none" strike="noStrike" baseline="0" dirty="0">
                <a:latin typeface="Calibri (Body)"/>
              </a:rPr>
              <a:t> 1 is a 4x4 matrix </a:t>
            </a:r>
            <a:r>
              <a:rPr lang="en-US" sz="2400" b="1" i="0" u="none" strike="noStrike" baseline="0" dirty="0">
                <a:latin typeface="Calibri (Body)"/>
              </a:rPr>
              <a:t>CM</a:t>
            </a:r>
            <a:r>
              <a:rPr lang="en-US" sz="2400" b="0" i="0" u="none" strike="noStrike" baseline="0" dirty="0">
                <a:latin typeface="Calibri (Body)"/>
              </a:rPr>
              <a:t> (sometimes called </a:t>
            </a:r>
            <a:r>
              <a:rPr lang="en-US" sz="2400" b="0" i="1" u="none" strike="noStrike" baseline="0" dirty="0">
                <a:latin typeface="Calibri (Body)"/>
              </a:rPr>
              <a:t>feature map</a:t>
            </a:r>
            <a:r>
              <a:rPr lang="en-US" sz="2400" b="0" i="0" u="none" strike="noStrike" baseline="0" dirty="0">
                <a:latin typeface="Calibri (Body)"/>
              </a:rPr>
              <a:t>) computed as follows:</a:t>
            </a: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96143EF-6F06-40B1-982F-0455F602D790}"/>
              </a:ext>
            </a:extLst>
          </p:cNvPr>
          <p:cNvGraphicFramePr>
            <a:graphicFrameLocks noGrp="1"/>
          </p:cNvGraphicFramePr>
          <p:nvPr/>
        </p:nvGraphicFramePr>
        <p:xfrm>
          <a:off x="593619" y="2774499"/>
          <a:ext cx="335166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8610">
                  <a:extLst>
                    <a:ext uri="{9D8B030D-6E8A-4147-A177-3AD203B41FA5}">
                      <a16:colId xmlns:a16="http://schemas.microsoft.com/office/drawing/2014/main" val="3220512773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756876980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649877815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359442927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387251620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850752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94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70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17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11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46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87137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4C2D5BB-D4FE-4659-9192-B8374EE3C1FF}"/>
              </a:ext>
            </a:extLst>
          </p:cNvPr>
          <p:cNvSpPr txBox="1"/>
          <p:nvPr/>
        </p:nvSpPr>
        <p:spPr>
          <a:xfrm>
            <a:off x="4458916" y="3471521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*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4F17A1F7-5250-4AD4-B0D5-2CA5D32B02BD}"/>
              </a:ext>
            </a:extLst>
          </p:cNvPr>
          <p:cNvGraphicFramePr>
            <a:graphicFrameLocks noGrp="1"/>
          </p:cNvGraphicFramePr>
          <p:nvPr/>
        </p:nvGraphicFramePr>
        <p:xfrm>
          <a:off x="5619825" y="3330759"/>
          <a:ext cx="1684947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49">
                  <a:extLst>
                    <a:ext uri="{9D8B030D-6E8A-4147-A177-3AD203B41FA5}">
                      <a16:colId xmlns:a16="http://schemas.microsoft.com/office/drawing/2014/main" val="460938455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1740501291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39532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8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4299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971E976-27E3-4553-B662-D6A0CF0B047C}"/>
              </a:ext>
            </a:extLst>
          </p:cNvPr>
          <p:cNvSpPr txBox="1"/>
          <p:nvPr/>
        </p:nvSpPr>
        <p:spPr>
          <a:xfrm>
            <a:off x="7818409" y="3325974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775F188D-BA75-4119-A0CC-803C93F6E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961869"/>
              </p:ext>
            </p:extLst>
          </p:nvPr>
        </p:nvGraphicFramePr>
        <p:xfrm>
          <a:off x="8979318" y="3042445"/>
          <a:ext cx="2224704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6176">
                  <a:extLst>
                    <a:ext uri="{9D8B030D-6E8A-4147-A177-3AD203B41FA5}">
                      <a16:colId xmlns:a16="http://schemas.microsoft.com/office/drawing/2014/main" val="1320810228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2320887313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1334379665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1857187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69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15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92085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33EC1915-53C1-4333-B9E1-61C30E2D9789}"/>
              </a:ext>
            </a:extLst>
          </p:cNvPr>
          <p:cNvSpPr/>
          <p:nvPr/>
        </p:nvSpPr>
        <p:spPr>
          <a:xfrm>
            <a:off x="1712069" y="2751639"/>
            <a:ext cx="1672407" cy="1121861"/>
          </a:xfrm>
          <a:prstGeom prst="rect">
            <a:avLst/>
          </a:prstGeom>
          <a:solidFill>
            <a:srgbClr val="FF0000">
              <a:alpha val="35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99A1BCBB-DCAC-4BF5-853F-CBBAEF30F806}"/>
              </a:ext>
            </a:extLst>
          </p:cNvPr>
          <p:cNvCxnSpPr>
            <a:cxnSpLocks/>
            <a:stCxn id="11" idx="1"/>
            <a:endCxn id="4" idx="0"/>
          </p:cNvCxnSpPr>
          <p:nvPr/>
        </p:nvCxnSpPr>
        <p:spPr>
          <a:xfrm rot="10800000">
            <a:off x="2548273" y="2751639"/>
            <a:ext cx="3071552" cy="1135380"/>
          </a:xfrm>
          <a:prstGeom prst="bentConnector4">
            <a:avLst>
              <a:gd name="adj1" fmla="val 12973"/>
              <a:gd name="adj2" fmla="val 1201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C7667A-7DB3-4542-BA7B-255DF533CAA4}"/>
              </a:ext>
            </a:extLst>
          </p:cNvPr>
          <p:cNvSpPr txBox="1"/>
          <p:nvPr/>
        </p:nvSpPr>
        <p:spPr>
          <a:xfrm>
            <a:off x="1600200" y="5448300"/>
            <a:ext cx="95856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1*1 + 8*1 + 2*1 + 2*0 + 9*0 + 5*0 + 4*(-1) + 3*(-1) + 1*(-1)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07B2BD-268A-40FF-A14A-291DD8C98378}"/>
              </a:ext>
            </a:extLst>
          </p:cNvPr>
          <p:cNvSpPr txBox="1"/>
          <p:nvPr/>
        </p:nvSpPr>
        <p:spPr>
          <a:xfrm>
            <a:off x="2003458" y="5013790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12F48F-57C8-4989-B1CF-BB3716B6096C}"/>
              </a:ext>
            </a:extLst>
          </p:cNvPr>
          <p:cNvSpPr txBox="1"/>
          <p:nvPr/>
        </p:nvSpPr>
        <p:spPr>
          <a:xfrm>
            <a:off x="6183338" y="4447001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2FA243-1A7D-4DEB-9519-91FE35C6AD86}"/>
              </a:ext>
            </a:extLst>
          </p:cNvPr>
          <p:cNvSpPr txBox="1"/>
          <p:nvPr/>
        </p:nvSpPr>
        <p:spPr>
          <a:xfrm>
            <a:off x="9798130" y="4527483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3674067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Convolution operation</a:t>
            </a:r>
            <a:r>
              <a:rPr lang="en-US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272" y="1568774"/>
            <a:ext cx="10761324" cy="450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Calibri (Body)"/>
              </a:rPr>
              <a:t>Assume a 6x6 matrix </a:t>
            </a:r>
            <a:r>
              <a:rPr lang="en-US" sz="2400" b="1" i="0" u="none" strike="noStrike" baseline="0" dirty="0">
                <a:latin typeface="Calibri (Body)"/>
              </a:rPr>
              <a:t>M </a:t>
            </a:r>
            <a:r>
              <a:rPr lang="en-US" sz="2400" b="0" i="0" u="none" strike="noStrike" baseline="0" dirty="0">
                <a:latin typeface="Calibri (Body)"/>
              </a:rPr>
              <a:t>as input. The 2D convolution of </a:t>
            </a:r>
            <a:r>
              <a:rPr lang="en-US" sz="2400" b="1" i="0" u="none" strike="noStrike" baseline="0" dirty="0">
                <a:latin typeface="Calibri (Body)"/>
              </a:rPr>
              <a:t>M</a:t>
            </a:r>
            <a:r>
              <a:rPr lang="en-US" sz="2400" b="0" i="0" u="none" strike="noStrike" baseline="0" dirty="0">
                <a:latin typeface="Calibri (Body)"/>
              </a:rPr>
              <a:t> with </a:t>
            </a:r>
            <a:r>
              <a:rPr lang="en-US" sz="2400" b="0" i="1" u="none" strike="noStrike" baseline="0" dirty="0">
                <a:latin typeface="Calibri (Body)"/>
              </a:rPr>
              <a:t>filter (or kernel)</a:t>
            </a:r>
            <a:r>
              <a:rPr lang="en-US" sz="2400" b="0" i="0" u="none" strike="noStrike" baseline="0" dirty="0">
                <a:latin typeface="Calibri (Body)"/>
              </a:rPr>
              <a:t> </a:t>
            </a:r>
            <a:r>
              <a:rPr lang="en-US" sz="2400" b="1" i="0" u="none" strike="noStrike" baseline="0" dirty="0">
                <a:latin typeface="Calibri (Body)"/>
              </a:rPr>
              <a:t>F</a:t>
            </a:r>
            <a:r>
              <a:rPr lang="en-US" sz="2400" b="0" i="0" u="none" strike="noStrike" baseline="0" dirty="0">
                <a:latin typeface="Calibri (Body)"/>
              </a:rPr>
              <a:t> and </a:t>
            </a:r>
            <a:r>
              <a:rPr lang="en-US" sz="2400" b="0" i="1" u="none" strike="noStrike" baseline="0" dirty="0">
                <a:latin typeface="Calibri (Body)"/>
              </a:rPr>
              <a:t>stride</a:t>
            </a:r>
            <a:r>
              <a:rPr lang="en-US" sz="2400" b="0" i="0" u="none" strike="noStrike" baseline="0" dirty="0">
                <a:latin typeface="Calibri (Body)"/>
              </a:rPr>
              <a:t> 1 is a 4x4 matrix </a:t>
            </a:r>
            <a:r>
              <a:rPr lang="en-US" sz="2400" b="1" i="0" u="none" strike="noStrike" baseline="0" dirty="0">
                <a:latin typeface="Calibri (Body)"/>
              </a:rPr>
              <a:t>CM</a:t>
            </a:r>
            <a:r>
              <a:rPr lang="en-US" sz="2400" b="0" i="0" u="none" strike="noStrike" baseline="0" dirty="0">
                <a:latin typeface="Calibri (Body)"/>
              </a:rPr>
              <a:t> (sometimes called </a:t>
            </a:r>
            <a:r>
              <a:rPr lang="en-US" sz="2400" b="0" i="1" u="none" strike="noStrike" baseline="0" dirty="0">
                <a:latin typeface="Calibri (Body)"/>
              </a:rPr>
              <a:t>feature map</a:t>
            </a:r>
            <a:r>
              <a:rPr lang="en-US" sz="2400" b="0" i="0" u="none" strike="noStrike" baseline="0" dirty="0">
                <a:latin typeface="Calibri (Body)"/>
              </a:rPr>
              <a:t>) computed as follows:</a:t>
            </a: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96143EF-6F06-40B1-982F-0455F602D790}"/>
              </a:ext>
            </a:extLst>
          </p:cNvPr>
          <p:cNvGraphicFramePr>
            <a:graphicFrameLocks noGrp="1"/>
          </p:cNvGraphicFramePr>
          <p:nvPr/>
        </p:nvGraphicFramePr>
        <p:xfrm>
          <a:off x="593619" y="2774499"/>
          <a:ext cx="335166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8610">
                  <a:extLst>
                    <a:ext uri="{9D8B030D-6E8A-4147-A177-3AD203B41FA5}">
                      <a16:colId xmlns:a16="http://schemas.microsoft.com/office/drawing/2014/main" val="3220512773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756876980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649877815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359442927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387251620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850752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94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70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17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11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46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87137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4C2D5BB-D4FE-4659-9192-B8374EE3C1FF}"/>
              </a:ext>
            </a:extLst>
          </p:cNvPr>
          <p:cNvSpPr txBox="1"/>
          <p:nvPr/>
        </p:nvSpPr>
        <p:spPr>
          <a:xfrm>
            <a:off x="4458916" y="3471521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*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4F17A1F7-5250-4AD4-B0D5-2CA5D32B02BD}"/>
              </a:ext>
            </a:extLst>
          </p:cNvPr>
          <p:cNvGraphicFramePr>
            <a:graphicFrameLocks noGrp="1"/>
          </p:cNvGraphicFramePr>
          <p:nvPr/>
        </p:nvGraphicFramePr>
        <p:xfrm>
          <a:off x="5619825" y="3330759"/>
          <a:ext cx="1684947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49">
                  <a:extLst>
                    <a:ext uri="{9D8B030D-6E8A-4147-A177-3AD203B41FA5}">
                      <a16:colId xmlns:a16="http://schemas.microsoft.com/office/drawing/2014/main" val="460938455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1740501291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39532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8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4299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971E976-27E3-4553-B662-D6A0CF0B047C}"/>
              </a:ext>
            </a:extLst>
          </p:cNvPr>
          <p:cNvSpPr txBox="1"/>
          <p:nvPr/>
        </p:nvSpPr>
        <p:spPr>
          <a:xfrm>
            <a:off x="7818409" y="3325974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775F188D-BA75-4119-A0CC-803C93F6E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795773"/>
              </p:ext>
            </p:extLst>
          </p:nvPr>
        </p:nvGraphicFramePr>
        <p:xfrm>
          <a:off x="8979318" y="3042445"/>
          <a:ext cx="2224704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6176">
                  <a:extLst>
                    <a:ext uri="{9D8B030D-6E8A-4147-A177-3AD203B41FA5}">
                      <a16:colId xmlns:a16="http://schemas.microsoft.com/office/drawing/2014/main" val="1320810228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2320887313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1334379665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1857187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69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15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92085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33EC1915-53C1-4333-B9E1-61C30E2D9789}"/>
              </a:ext>
            </a:extLst>
          </p:cNvPr>
          <p:cNvSpPr/>
          <p:nvPr/>
        </p:nvSpPr>
        <p:spPr>
          <a:xfrm>
            <a:off x="2266871" y="2751639"/>
            <a:ext cx="1672407" cy="1121861"/>
          </a:xfrm>
          <a:prstGeom prst="rect">
            <a:avLst/>
          </a:prstGeom>
          <a:solidFill>
            <a:srgbClr val="FF0000">
              <a:alpha val="35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99A1BCBB-DCAC-4BF5-853F-CBBAEF30F806}"/>
              </a:ext>
            </a:extLst>
          </p:cNvPr>
          <p:cNvCxnSpPr>
            <a:cxnSpLocks/>
            <a:stCxn id="11" idx="1"/>
            <a:endCxn id="4" idx="0"/>
          </p:cNvCxnSpPr>
          <p:nvPr/>
        </p:nvCxnSpPr>
        <p:spPr>
          <a:xfrm rot="10800000">
            <a:off x="3103075" y="2751639"/>
            <a:ext cx="2516750" cy="1135380"/>
          </a:xfrm>
          <a:prstGeom prst="bentConnector4">
            <a:avLst>
              <a:gd name="adj1" fmla="val 15017"/>
              <a:gd name="adj2" fmla="val 12013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C7667A-7DB3-4542-BA7B-255DF533CAA4}"/>
              </a:ext>
            </a:extLst>
          </p:cNvPr>
          <p:cNvSpPr txBox="1"/>
          <p:nvPr/>
        </p:nvSpPr>
        <p:spPr>
          <a:xfrm>
            <a:off x="1600200" y="5448300"/>
            <a:ext cx="95856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2*1 + 9*1 + 5*1 + 4*0 + 3*0 + 1*0 + 7*(-1) + 1*(-1) + 3*(-1)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BA49A7-E235-4BEF-8E74-84F6F74A7645}"/>
              </a:ext>
            </a:extLst>
          </p:cNvPr>
          <p:cNvSpPr txBox="1"/>
          <p:nvPr/>
        </p:nvSpPr>
        <p:spPr>
          <a:xfrm>
            <a:off x="2003458" y="5013790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316B57-5E84-44BA-9E74-346BBCD00DAB}"/>
              </a:ext>
            </a:extLst>
          </p:cNvPr>
          <p:cNvSpPr txBox="1"/>
          <p:nvPr/>
        </p:nvSpPr>
        <p:spPr>
          <a:xfrm>
            <a:off x="6183338" y="4447001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E6E9D8-29AC-406C-BA9F-7882D863A775}"/>
              </a:ext>
            </a:extLst>
          </p:cNvPr>
          <p:cNvSpPr txBox="1"/>
          <p:nvPr/>
        </p:nvSpPr>
        <p:spPr>
          <a:xfrm>
            <a:off x="9798130" y="4527483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4166684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Convolution operation</a:t>
            </a:r>
            <a:r>
              <a:rPr lang="en-US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272" y="1568774"/>
            <a:ext cx="10761324" cy="450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Calibri (Body)"/>
              </a:rPr>
              <a:t>Assume a 6x6 matrix </a:t>
            </a:r>
            <a:r>
              <a:rPr lang="en-US" sz="2400" b="1" i="0" u="none" strike="noStrike" baseline="0" dirty="0">
                <a:latin typeface="Calibri (Body)"/>
              </a:rPr>
              <a:t>M </a:t>
            </a:r>
            <a:r>
              <a:rPr lang="en-US" sz="2400" b="0" i="0" u="none" strike="noStrike" baseline="0" dirty="0">
                <a:latin typeface="Calibri (Body)"/>
              </a:rPr>
              <a:t>as input. The 2D convolution of </a:t>
            </a:r>
            <a:r>
              <a:rPr lang="en-US" sz="2400" b="1" i="0" u="none" strike="noStrike" baseline="0" dirty="0">
                <a:latin typeface="Calibri (Body)"/>
              </a:rPr>
              <a:t>M</a:t>
            </a:r>
            <a:r>
              <a:rPr lang="en-US" sz="2400" b="0" i="0" u="none" strike="noStrike" baseline="0" dirty="0">
                <a:latin typeface="Calibri (Body)"/>
              </a:rPr>
              <a:t> with </a:t>
            </a:r>
            <a:r>
              <a:rPr lang="en-US" sz="2400" b="0" i="1" u="none" strike="noStrike" baseline="0" dirty="0">
                <a:latin typeface="Calibri (Body)"/>
              </a:rPr>
              <a:t>filter (or kernel)</a:t>
            </a:r>
            <a:r>
              <a:rPr lang="en-US" sz="2400" b="0" i="0" u="none" strike="noStrike" baseline="0" dirty="0">
                <a:latin typeface="Calibri (Body)"/>
              </a:rPr>
              <a:t> </a:t>
            </a:r>
            <a:r>
              <a:rPr lang="en-US" sz="2400" b="1" i="0" u="none" strike="noStrike" baseline="0" dirty="0">
                <a:latin typeface="Calibri (Body)"/>
              </a:rPr>
              <a:t>F</a:t>
            </a:r>
            <a:r>
              <a:rPr lang="en-US" sz="2400" b="0" i="0" u="none" strike="noStrike" baseline="0" dirty="0">
                <a:latin typeface="Calibri (Body)"/>
              </a:rPr>
              <a:t> and </a:t>
            </a:r>
            <a:r>
              <a:rPr lang="en-US" sz="2400" b="0" i="1" u="none" strike="noStrike" baseline="0" dirty="0">
                <a:latin typeface="Calibri (Body)"/>
              </a:rPr>
              <a:t>stride</a:t>
            </a:r>
            <a:r>
              <a:rPr lang="en-US" sz="2400" b="0" i="0" u="none" strike="noStrike" baseline="0" dirty="0">
                <a:latin typeface="Calibri (Body)"/>
              </a:rPr>
              <a:t> 1 is a 4x4 matrix </a:t>
            </a:r>
            <a:r>
              <a:rPr lang="en-US" sz="2400" b="1" i="0" u="none" strike="noStrike" baseline="0" dirty="0">
                <a:latin typeface="Calibri (Body)"/>
              </a:rPr>
              <a:t>CM</a:t>
            </a:r>
            <a:r>
              <a:rPr lang="en-US" sz="2400" b="0" i="0" u="none" strike="noStrike" baseline="0" dirty="0">
                <a:latin typeface="Calibri (Body)"/>
              </a:rPr>
              <a:t> (sometimes called </a:t>
            </a:r>
            <a:r>
              <a:rPr lang="en-US" sz="2400" b="0" i="1" u="none" strike="noStrike" baseline="0" dirty="0">
                <a:latin typeface="Calibri (Body)"/>
              </a:rPr>
              <a:t>feature map</a:t>
            </a:r>
            <a:r>
              <a:rPr lang="en-US" sz="2400" b="0" i="0" u="none" strike="noStrike" baseline="0" dirty="0">
                <a:latin typeface="Calibri (Body)"/>
              </a:rPr>
              <a:t>) computed as follows:</a:t>
            </a: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96143EF-6F06-40B1-982F-0455F602D790}"/>
              </a:ext>
            </a:extLst>
          </p:cNvPr>
          <p:cNvGraphicFramePr>
            <a:graphicFrameLocks noGrp="1"/>
          </p:cNvGraphicFramePr>
          <p:nvPr/>
        </p:nvGraphicFramePr>
        <p:xfrm>
          <a:off x="593619" y="2774499"/>
          <a:ext cx="335166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8610">
                  <a:extLst>
                    <a:ext uri="{9D8B030D-6E8A-4147-A177-3AD203B41FA5}">
                      <a16:colId xmlns:a16="http://schemas.microsoft.com/office/drawing/2014/main" val="3220512773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756876980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649877815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359442927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387251620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850752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94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70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17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11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46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87137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4C2D5BB-D4FE-4659-9192-B8374EE3C1FF}"/>
              </a:ext>
            </a:extLst>
          </p:cNvPr>
          <p:cNvSpPr txBox="1"/>
          <p:nvPr/>
        </p:nvSpPr>
        <p:spPr>
          <a:xfrm>
            <a:off x="4458916" y="3471521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*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4F17A1F7-5250-4AD4-B0D5-2CA5D32B02BD}"/>
              </a:ext>
            </a:extLst>
          </p:cNvPr>
          <p:cNvGraphicFramePr>
            <a:graphicFrameLocks noGrp="1"/>
          </p:cNvGraphicFramePr>
          <p:nvPr/>
        </p:nvGraphicFramePr>
        <p:xfrm>
          <a:off x="5619825" y="3330759"/>
          <a:ext cx="1684947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49">
                  <a:extLst>
                    <a:ext uri="{9D8B030D-6E8A-4147-A177-3AD203B41FA5}">
                      <a16:colId xmlns:a16="http://schemas.microsoft.com/office/drawing/2014/main" val="460938455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1740501291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39532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8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4299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971E976-27E3-4553-B662-D6A0CF0B047C}"/>
              </a:ext>
            </a:extLst>
          </p:cNvPr>
          <p:cNvSpPr txBox="1"/>
          <p:nvPr/>
        </p:nvSpPr>
        <p:spPr>
          <a:xfrm>
            <a:off x="7818409" y="3325974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775F188D-BA75-4119-A0CC-803C93F6E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284165"/>
              </p:ext>
            </p:extLst>
          </p:nvPr>
        </p:nvGraphicFramePr>
        <p:xfrm>
          <a:off x="8979318" y="3042445"/>
          <a:ext cx="2224704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6176">
                  <a:extLst>
                    <a:ext uri="{9D8B030D-6E8A-4147-A177-3AD203B41FA5}">
                      <a16:colId xmlns:a16="http://schemas.microsoft.com/office/drawing/2014/main" val="1320810228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2320887313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1334379665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1857187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69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15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92085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33EC1915-53C1-4333-B9E1-61C30E2D9789}"/>
              </a:ext>
            </a:extLst>
          </p:cNvPr>
          <p:cNvSpPr/>
          <p:nvPr/>
        </p:nvSpPr>
        <p:spPr>
          <a:xfrm>
            <a:off x="592187" y="3131780"/>
            <a:ext cx="1672407" cy="1121861"/>
          </a:xfrm>
          <a:prstGeom prst="rect">
            <a:avLst/>
          </a:prstGeom>
          <a:solidFill>
            <a:srgbClr val="FF0000">
              <a:alpha val="35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99A1BCBB-DCAC-4BF5-853F-CBBAEF30F806}"/>
              </a:ext>
            </a:extLst>
          </p:cNvPr>
          <p:cNvCxnSpPr>
            <a:cxnSpLocks/>
            <a:stCxn id="11" idx="1"/>
            <a:endCxn id="4" idx="0"/>
          </p:cNvCxnSpPr>
          <p:nvPr/>
        </p:nvCxnSpPr>
        <p:spPr>
          <a:xfrm rot="10800000">
            <a:off x="1428391" y="3131781"/>
            <a:ext cx="4191434" cy="755239"/>
          </a:xfrm>
          <a:prstGeom prst="bentConnector4">
            <a:avLst>
              <a:gd name="adj1" fmla="val 11346"/>
              <a:gd name="adj2" fmla="val 1806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C7667A-7DB3-4542-BA7B-255DF533CAA4}"/>
              </a:ext>
            </a:extLst>
          </p:cNvPr>
          <p:cNvSpPr txBox="1"/>
          <p:nvPr/>
        </p:nvSpPr>
        <p:spPr>
          <a:xfrm>
            <a:off x="1600200" y="5448300"/>
            <a:ext cx="95856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1*1 + 2*1 + 0*1 + 5*0 + 7*0 + 1*0 + 8*(-1) + 2*(-1) + 3*(-1)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116D5A-5855-46EE-8299-7A8E65E08EDD}"/>
              </a:ext>
            </a:extLst>
          </p:cNvPr>
          <p:cNvSpPr txBox="1"/>
          <p:nvPr/>
        </p:nvSpPr>
        <p:spPr>
          <a:xfrm>
            <a:off x="2003458" y="5013790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D8FAEF-2686-4F19-BA65-A6DA6A04B43E}"/>
              </a:ext>
            </a:extLst>
          </p:cNvPr>
          <p:cNvSpPr txBox="1"/>
          <p:nvPr/>
        </p:nvSpPr>
        <p:spPr>
          <a:xfrm>
            <a:off x="6183338" y="4447001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54477D-2F64-4139-8EEA-DBB460909799}"/>
              </a:ext>
            </a:extLst>
          </p:cNvPr>
          <p:cNvSpPr txBox="1"/>
          <p:nvPr/>
        </p:nvSpPr>
        <p:spPr>
          <a:xfrm>
            <a:off x="9798130" y="4527483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3750764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Convolution operation</a:t>
            </a:r>
            <a:r>
              <a:rPr lang="en-US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272" y="1568774"/>
            <a:ext cx="10761324" cy="450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Calibri (Body)"/>
              </a:rPr>
              <a:t>Assume a 6x6 matrix </a:t>
            </a:r>
            <a:r>
              <a:rPr lang="en-US" sz="2400" b="1" i="0" u="none" strike="noStrike" baseline="0" dirty="0">
                <a:latin typeface="Calibri (Body)"/>
              </a:rPr>
              <a:t>M </a:t>
            </a:r>
            <a:r>
              <a:rPr lang="en-US" sz="2400" b="0" i="0" u="none" strike="noStrike" baseline="0" dirty="0">
                <a:latin typeface="Calibri (Body)"/>
              </a:rPr>
              <a:t>as input. The 2D convolution of </a:t>
            </a:r>
            <a:r>
              <a:rPr lang="en-US" sz="2400" b="1" i="0" u="none" strike="noStrike" baseline="0" dirty="0">
                <a:latin typeface="Calibri (Body)"/>
              </a:rPr>
              <a:t>M</a:t>
            </a:r>
            <a:r>
              <a:rPr lang="en-US" sz="2400" b="0" i="0" u="none" strike="noStrike" baseline="0" dirty="0">
                <a:latin typeface="Calibri (Body)"/>
              </a:rPr>
              <a:t> with </a:t>
            </a:r>
            <a:r>
              <a:rPr lang="en-US" sz="2400" b="0" i="1" u="none" strike="noStrike" baseline="0" dirty="0">
                <a:latin typeface="Calibri (Body)"/>
              </a:rPr>
              <a:t>filter (or kernel)</a:t>
            </a:r>
            <a:r>
              <a:rPr lang="en-US" sz="2400" b="0" i="0" u="none" strike="noStrike" baseline="0" dirty="0">
                <a:latin typeface="Calibri (Body)"/>
              </a:rPr>
              <a:t> </a:t>
            </a:r>
            <a:r>
              <a:rPr lang="en-US" sz="2400" b="1" i="0" u="none" strike="noStrike" baseline="0" dirty="0">
                <a:latin typeface="Calibri (Body)"/>
              </a:rPr>
              <a:t>F</a:t>
            </a:r>
            <a:r>
              <a:rPr lang="en-US" sz="2400" b="0" i="0" u="none" strike="noStrike" baseline="0" dirty="0">
                <a:latin typeface="Calibri (Body)"/>
              </a:rPr>
              <a:t> and </a:t>
            </a:r>
            <a:r>
              <a:rPr lang="en-US" sz="2400" b="0" i="1" u="none" strike="noStrike" baseline="0" dirty="0">
                <a:latin typeface="Calibri (Body)"/>
              </a:rPr>
              <a:t>stride</a:t>
            </a:r>
            <a:r>
              <a:rPr lang="en-US" sz="2400" b="0" i="0" u="none" strike="noStrike" baseline="0" dirty="0">
                <a:latin typeface="Calibri (Body)"/>
              </a:rPr>
              <a:t> 1 is a 4x4 matrix </a:t>
            </a:r>
            <a:r>
              <a:rPr lang="en-US" sz="2400" b="1" i="0" u="none" strike="noStrike" baseline="0" dirty="0">
                <a:latin typeface="Calibri (Body)"/>
              </a:rPr>
              <a:t>CM</a:t>
            </a:r>
            <a:r>
              <a:rPr lang="en-US" sz="2400" b="0" i="0" u="none" strike="noStrike" baseline="0" dirty="0">
                <a:latin typeface="Calibri (Body)"/>
              </a:rPr>
              <a:t> (sometimes called </a:t>
            </a:r>
            <a:r>
              <a:rPr lang="en-US" sz="2400" b="0" i="1" u="none" strike="noStrike" baseline="0" dirty="0">
                <a:latin typeface="Calibri (Body)"/>
              </a:rPr>
              <a:t>feature map</a:t>
            </a:r>
            <a:r>
              <a:rPr lang="en-US" sz="2400" b="0" i="0" u="none" strike="noStrike" baseline="0" dirty="0">
                <a:latin typeface="Calibri (Body)"/>
              </a:rPr>
              <a:t>) computed as follows:</a:t>
            </a: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96143EF-6F06-40B1-982F-0455F602D790}"/>
              </a:ext>
            </a:extLst>
          </p:cNvPr>
          <p:cNvGraphicFramePr>
            <a:graphicFrameLocks noGrp="1"/>
          </p:cNvGraphicFramePr>
          <p:nvPr/>
        </p:nvGraphicFramePr>
        <p:xfrm>
          <a:off x="593619" y="2774499"/>
          <a:ext cx="335166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8610">
                  <a:extLst>
                    <a:ext uri="{9D8B030D-6E8A-4147-A177-3AD203B41FA5}">
                      <a16:colId xmlns:a16="http://schemas.microsoft.com/office/drawing/2014/main" val="3220512773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756876980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649877815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359442927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387251620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850752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94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70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17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11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46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87137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4C2D5BB-D4FE-4659-9192-B8374EE3C1FF}"/>
              </a:ext>
            </a:extLst>
          </p:cNvPr>
          <p:cNvSpPr txBox="1"/>
          <p:nvPr/>
        </p:nvSpPr>
        <p:spPr>
          <a:xfrm>
            <a:off x="4458916" y="3471521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*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4F17A1F7-5250-4AD4-B0D5-2CA5D32B02BD}"/>
              </a:ext>
            </a:extLst>
          </p:cNvPr>
          <p:cNvGraphicFramePr>
            <a:graphicFrameLocks noGrp="1"/>
          </p:cNvGraphicFramePr>
          <p:nvPr/>
        </p:nvGraphicFramePr>
        <p:xfrm>
          <a:off x="5619825" y="3330759"/>
          <a:ext cx="1684947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49">
                  <a:extLst>
                    <a:ext uri="{9D8B030D-6E8A-4147-A177-3AD203B41FA5}">
                      <a16:colId xmlns:a16="http://schemas.microsoft.com/office/drawing/2014/main" val="460938455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1740501291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39532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8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4299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971E976-27E3-4553-B662-D6A0CF0B047C}"/>
              </a:ext>
            </a:extLst>
          </p:cNvPr>
          <p:cNvSpPr txBox="1"/>
          <p:nvPr/>
        </p:nvSpPr>
        <p:spPr>
          <a:xfrm>
            <a:off x="7818409" y="3325974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775F188D-BA75-4119-A0CC-803C93F6E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803804"/>
              </p:ext>
            </p:extLst>
          </p:nvPr>
        </p:nvGraphicFramePr>
        <p:xfrm>
          <a:off x="8979318" y="3042445"/>
          <a:ext cx="2224704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6176">
                  <a:extLst>
                    <a:ext uri="{9D8B030D-6E8A-4147-A177-3AD203B41FA5}">
                      <a16:colId xmlns:a16="http://schemas.microsoft.com/office/drawing/2014/main" val="1320810228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2320887313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1334379665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1857187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69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15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92085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33EC1915-53C1-4333-B9E1-61C30E2D9789}"/>
              </a:ext>
            </a:extLst>
          </p:cNvPr>
          <p:cNvSpPr/>
          <p:nvPr/>
        </p:nvSpPr>
        <p:spPr>
          <a:xfrm>
            <a:off x="1157261" y="3131780"/>
            <a:ext cx="1672407" cy="1121861"/>
          </a:xfrm>
          <a:prstGeom prst="rect">
            <a:avLst/>
          </a:prstGeom>
          <a:solidFill>
            <a:srgbClr val="FF0000">
              <a:alpha val="35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99A1BCBB-DCAC-4BF5-853F-CBBAEF30F806}"/>
              </a:ext>
            </a:extLst>
          </p:cNvPr>
          <p:cNvCxnSpPr>
            <a:cxnSpLocks/>
            <a:stCxn id="11" idx="1"/>
            <a:endCxn id="4" idx="0"/>
          </p:cNvCxnSpPr>
          <p:nvPr/>
        </p:nvCxnSpPr>
        <p:spPr>
          <a:xfrm rot="10800000">
            <a:off x="1993465" y="3131781"/>
            <a:ext cx="3626360" cy="755239"/>
          </a:xfrm>
          <a:prstGeom prst="bentConnector4">
            <a:avLst>
              <a:gd name="adj1" fmla="val 15521"/>
              <a:gd name="adj2" fmla="val 17516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C7667A-7DB3-4542-BA7B-255DF533CAA4}"/>
              </a:ext>
            </a:extLst>
          </p:cNvPr>
          <p:cNvSpPr txBox="1"/>
          <p:nvPr/>
        </p:nvSpPr>
        <p:spPr>
          <a:xfrm>
            <a:off x="1600200" y="5448300"/>
            <a:ext cx="95856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5*1 + 7*1 + 1*1 + 8*0 + 2*0 + 3*0 + 9*(-1) + 5*(-1) + 1*(-1)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8582CD-FE3E-47A0-90C2-70BB2F09DC68}"/>
              </a:ext>
            </a:extLst>
          </p:cNvPr>
          <p:cNvSpPr txBox="1"/>
          <p:nvPr/>
        </p:nvSpPr>
        <p:spPr>
          <a:xfrm>
            <a:off x="2003458" y="5013790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21F650-2C23-4DE1-8F28-4CFBF2ABDAA0}"/>
              </a:ext>
            </a:extLst>
          </p:cNvPr>
          <p:cNvSpPr txBox="1"/>
          <p:nvPr/>
        </p:nvSpPr>
        <p:spPr>
          <a:xfrm>
            <a:off x="6183338" y="4447001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FB762A-8655-484D-9F4B-F00173F181A2}"/>
              </a:ext>
            </a:extLst>
          </p:cNvPr>
          <p:cNvSpPr txBox="1"/>
          <p:nvPr/>
        </p:nvSpPr>
        <p:spPr>
          <a:xfrm>
            <a:off x="9798130" y="4527483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1100557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Convolution operation</a:t>
            </a:r>
            <a:r>
              <a:rPr lang="en-US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272" y="1568774"/>
            <a:ext cx="10761324" cy="450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Calibri (Body)"/>
              </a:rPr>
              <a:t>Assume a 6x6 matrix </a:t>
            </a:r>
            <a:r>
              <a:rPr lang="en-US" sz="2400" b="1" i="0" u="none" strike="noStrike" baseline="0" dirty="0">
                <a:latin typeface="Calibri (Body)"/>
              </a:rPr>
              <a:t>M </a:t>
            </a:r>
            <a:r>
              <a:rPr lang="en-US" sz="2400" b="0" i="0" u="none" strike="noStrike" baseline="0" dirty="0">
                <a:latin typeface="Calibri (Body)"/>
              </a:rPr>
              <a:t>as input. The 2D convolution of </a:t>
            </a:r>
            <a:r>
              <a:rPr lang="en-US" sz="2400" b="1" i="0" u="none" strike="noStrike" baseline="0" dirty="0">
                <a:latin typeface="Calibri (Body)"/>
              </a:rPr>
              <a:t>M</a:t>
            </a:r>
            <a:r>
              <a:rPr lang="en-US" sz="2400" b="0" i="0" u="none" strike="noStrike" baseline="0" dirty="0">
                <a:latin typeface="Calibri (Body)"/>
              </a:rPr>
              <a:t> with </a:t>
            </a:r>
            <a:r>
              <a:rPr lang="en-US" sz="2400" b="0" i="1" u="none" strike="noStrike" baseline="0" dirty="0">
                <a:latin typeface="Calibri (Body)"/>
              </a:rPr>
              <a:t>filter (or kernel)</a:t>
            </a:r>
            <a:r>
              <a:rPr lang="en-US" sz="2400" b="0" i="0" u="none" strike="noStrike" baseline="0" dirty="0">
                <a:latin typeface="Calibri (Body)"/>
              </a:rPr>
              <a:t> </a:t>
            </a:r>
            <a:r>
              <a:rPr lang="en-US" sz="2400" b="1" i="0" u="none" strike="noStrike" baseline="0" dirty="0">
                <a:latin typeface="Calibri (Body)"/>
              </a:rPr>
              <a:t>F</a:t>
            </a:r>
            <a:r>
              <a:rPr lang="en-US" sz="2400" b="0" i="0" u="none" strike="noStrike" baseline="0" dirty="0">
                <a:latin typeface="Calibri (Body)"/>
              </a:rPr>
              <a:t> and </a:t>
            </a:r>
            <a:r>
              <a:rPr lang="en-US" sz="2400" b="0" i="1" u="none" strike="noStrike" baseline="0" dirty="0">
                <a:latin typeface="Calibri (Body)"/>
              </a:rPr>
              <a:t>stride</a:t>
            </a:r>
            <a:r>
              <a:rPr lang="en-US" sz="2400" b="0" i="0" u="none" strike="noStrike" baseline="0" dirty="0">
                <a:latin typeface="Calibri (Body)"/>
              </a:rPr>
              <a:t> 1 is a 4x4 matrix </a:t>
            </a:r>
            <a:r>
              <a:rPr lang="en-US" sz="2400" b="1" i="0" u="none" strike="noStrike" baseline="0" dirty="0">
                <a:latin typeface="Calibri (Body)"/>
              </a:rPr>
              <a:t>CM</a:t>
            </a:r>
            <a:r>
              <a:rPr lang="en-US" sz="2400" b="0" i="0" u="none" strike="noStrike" baseline="0" dirty="0">
                <a:latin typeface="Calibri (Body)"/>
              </a:rPr>
              <a:t> (sometimes called </a:t>
            </a:r>
            <a:r>
              <a:rPr lang="en-US" sz="2400" b="0" i="1" u="none" strike="noStrike" baseline="0" dirty="0">
                <a:latin typeface="Calibri (Body)"/>
              </a:rPr>
              <a:t>feature map</a:t>
            </a:r>
            <a:r>
              <a:rPr lang="en-US" sz="2400" b="0" i="0" u="none" strike="noStrike" baseline="0" dirty="0">
                <a:latin typeface="Calibri (Body)"/>
              </a:rPr>
              <a:t>) computed as follows:</a:t>
            </a: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96143EF-6F06-40B1-982F-0455F602D790}"/>
              </a:ext>
            </a:extLst>
          </p:cNvPr>
          <p:cNvGraphicFramePr>
            <a:graphicFrameLocks noGrp="1"/>
          </p:cNvGraphicFramePr>
          <p:nvPr/>
        </p:nvGraphicFramePr>
        <p:xfrm>
          <a:off x="593619" y="2774499"/>
          <a:ext cx="335166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8610">
                  <a:extLst>
                    <a:ext uri="{9D8B030D-6E8A-4147-A177-3AD203B41FA5}">
                      <a16:colId xmlns:a16="http://schemas.microsoft.com/office/drawing/2014/main" val="3220512773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756876980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649877815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2359442927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387251620"/>
                    </a:ext>
                  </a:extLst>
                </a:gridCol>
                <a:gridCol w="558610">
                  <a:extLst>
                    <a:ext uri="{9D8B030D-6E8A-4147-A177-3AD203B41FA5}">
                      <a16:colId xmlns:a16="http://schemas.microsoft.com/office/drawing/2014/main" val="3850752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94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70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17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11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46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87137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4C2D5BB-D4FE-4659-9192-B8374EE3C1FF}"/>
              </a:ext>
            </a:extLst>
          </p:cNvPr>
          <p:cNvSpPr txBox="1"/>
          <p:nvPr/>
        </p:nvSpPr>
        <p:spPr>
          <a:xfrm>
            <a:off x="4458916" y="3471521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*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4F17A1F7-5250-4AD4-B0D5-2CA5D32B02BD}"/>
              </a:ext>
            </a:extLst>
          </p:cNvPr>
          <p:cNvGraphicFramePr>
            <a:graphicFrameLocks noGrp="1"/>
          </p:cNvGraphicFramePr>
          <p:nvPr/>
        </p:nvGraphicFramePr>
        <p:xfrm>
          <a:off x="5619825" y="3330759"/>
          <a:ext cx="1684947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49">
                  <a:extLst>
                    <a:ext uri="{9D8B030D-6E8A-4147-A177-3AD203B41FA5}">
                      <a16:colId xmlns:a16="http://schemas.microsoft.com/office/drawing/2014/main" val="460938455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1740501291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39532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8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4299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971E976-27E3-4553-B662-D6A0CF0B047C}"/>
              </a:ext>
            </a:extLst>
          </p:cNvPr>
          <p:cNvSpPr txBox="1"/>
          <p:nvPr/>
        </p:nvSpPr>
        <p:spPr>
          <a:xfrm>
            <a:off x="7818409" y="3325974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775F188D-BA75-4119-A0CC-803C93F6E92C}"/>
              </a:ext>
            </a:extLst>
          </p:cNvPr>
          <p:cNvGraphicFramePr>
            <a:graphicFrameLocks noGrp="1"/>
          </p:cNvGraphicFramePr>
          <p:nvPr/>
        </p:nvGraphicFramePr>
        <p:xfrm>
          <a:off x="8979318" y="3042445"/>
          <a:ext cx="2224704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6176">
                  <a:extLst>
                    <a:ext uri="{9D8B030D-6E8A-4147-A177-3AD203B41FA5}">
                      <a16:colId xmlns:a16="http://schemas.microsoft.com/office/drawing/2014/main" val="1320810228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2320887313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1334379665"/>
                    </a:ext>
                  </a:extLst>
                </a:gridCol>
                <a:gridCol w="556176">
                  <a:extLst>
                    <a:ext uri="{9D8B030D-6E8A-4147-A177-3AD203B41FA5}">
                      <a16:colId xmlns:a16="http://schemas.microsoft.com/office/drawing/2014/main" val="1857187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69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15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8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92085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33EC1915-53C1-4333-B9E1-61C30E2D9789}"/>
              </a:ext>
            </a:extLst>
          </p:cNvPr>
          <p:cNvSpPr/>
          <p:nvPr/>
        </p:nvSpPr>
        <p:spPr>
          <a:xfrm>
            <a:off x="2266867" y="3881789"/>
            <a:ext cx="1672407" cy="1121861"/>
          </a:xfrm>
          <a:prstGeom prst="rect">
            <a:avLst/>
          </a:prstGeom>
          <a:solidFill>
            <a:srgbClr val="FF0000">
              <a:alpha val="35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99A1BCBB-DCAC-4BF5-853F-CBBAEF30F806}"/>
              </a:ext>
            </a:extLst>
          </p:cNvPr>
          <p:cNvCxnSpPr>
            <a:cxnSpLocks/>
            <a:stCxn id="11" idx="1"/>
            <a:endCxn id="4" idx="0"/>
          </p:cNvCxnSpPr>
          <p:nvPr/>
        </p:nvCxnSpPr>
        <p:spPr>
          <a:xfrm rot="10800000">
            <a:off x="3103071" y="3881789"/>
            <a:ext cx="2516754" cy="5230"/>
          </a:xfrm>
          <a:prstGeom prst="bentConnector4">
            <a:avLst>
              <a:gd name="adj1" fmla="val 23589"/>
              <a:gd name="adj2" fmla="val 2745520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C7667A-7DB3-4542-BA7B-255DF533CAA4}"/>
              </a:ext>
            </a:extLst>
          </p:cNvPr>
          <p:cNvSpPr txBox="1"/>
          <p:nvPr/>
        </p:nvSpPr>
        <p:spPr>
          <a:xfrm>
            <a:off x="1600200" y="5448300"/>
            <a:ext cx="95856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1*1 + 6*1 + 2*1 + 7*0 + 2*0 + 3*0 + 8*(-1) + 8*(-1) + 9*(-1)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8BE314-8F74-422F-8FF1-2DF862CDCE2B}"/>
              </a:ext>
            </a:extLst>
          </p:cNvPr>
          <p:cNvSpPr txBox="1"/>
          <p:nvPr/>
        </p:nvSpPr>
        <p:spPr>
          <a:xfrm>
            <a:off x="2003458" y="5013790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39A56F-748F-4C38-B3C8-455F48C339E8}"/>
              </a:ext>
            </a:extLst>
          </p:cNvPr>
          <p:cNvSpPr txBox="1"/>
          <p:nvPr/>
        </p:nvSpPr>
        <p:spPr>
          <a:xfrm>
            <a:off x="6183338" y="4447001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448798-C2D8-4783-BE0E-B8A81B07E7B3}"/>
              </a:ext>
            </a:extLst>
          </p:cNvPr>
          <p:cNvSpPr txBox="1"/>
          <p:nvPr/>
        </p:nvSpPr>
        <p:spPr>
          <a:xfrm>
            <a:off x="9798130" y="4527483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3926897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272" y="1568774"/>
            <a:ext cx="10761324" cy="450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Calibri (Body)"/>
              </a:rPr>
              <a:t>Assume a </a:t>
            </a:r>
            <a:r>
              <a:rPr lang="en-US" sz="2400" i="0" u="none" strike="noStrike" baseline="0" dirty="0">
                <a:latin typeface="Calibri (Body)"/>
              </a:rPr>
              <a:t>M, a 7x7 matrix. The 2D convolution of M with </a:t>
            </a:r>
            <a:r>
              <a:rPr lang="en-US" sz="2400" i="1" u="none" strike="noStrike" baseline="0" dirty="0">
                <a:latin typeface="Calibri (Body)"/>
              </a:rPr>
              <a:t>filter</a:t>
            </a:r>
            <a:r>
              <a:rPr lang="en-US" sz="2400" i="0" u="none" strike="noStrike" baseline="0" dirty="0">
                <a:latin typeface="Calibri (Body)"/>
              </a:rPr>
              <a:t> F</a:t>
            </a:r>
            <a:r>
              <a:rPr lang="en-US" sz="2400" b="0" i="0" u="none" strike="noStrike" baseline="0" dirty="0">
                <a:latin typeface="Calibri (Body)"/>
              </a:rPr>
              <a:t> and </a:t>
            </a:r>
            <a:r>
              <a:rPr lang="en-US" sz="2400" b="1" i="1" u="none" strike="noStrike" baseline="0" dirty="0">
                <a:latin typeface="Calibri (Body)"/>
              </a:rPr>
              <a:t>stride</a:t>
            </a:r>
            <a:r>
              <a:rPr lang="en-US" sz="2400" b="1" i="0" u="none" strike="noStrike" baseline="0" dirty="0">
                <a:latin typeface="Calibri (Body)"/>
              </a:rPr>
              <a:t> 2</a:t>
            </a:r>
            <a:r>
              <a:rPr lang="en-US" sz="2400" b="0" i="0" u="none" strike="noStrike" baseline="0" dirty="0">
                <a:latin typeface="Calibri (Body)"/>
              </a:rPr>
              <a:t> is a 3x3 matrix </a:t>
            </a:r>
            <a:r>
              <a:rPr lang="en-US" sz="2400" b="1" i="0" u="none" strike="noStrike" baseline="0" dirty="0">
                <a:latin typeface="Calibri (Body)"/>
              </a:rPr>
              <a:t>CM</a:t>
            </a:r>
            <a:r>
              <a:rPr lang="en-US" sz="2400" b="0" i="0" u="none" strike="noStrike" baseline="0" dirty="0">
                <a:latin typeface="Calibri (Body)"/>
              </a:rPr>
              <a:t> computed as follows:</a:t>
            </a: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3C459434-9E3E-43DE-AEFB-874B7B52D4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200668"/>
              </p:ext>
            </p:extLst>
          </p:nvPr>
        </p:nvGraphicFramePr>
        <p:xfrm>
          <a:off x="407311" y="2715801"/>
          <a:ext cx="3983595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085">
                  <a:extLst>
                    <a:ext uri="{9D8B030D-6E8A-4147-A177-3AD203B41FA5}">
                      <a16:colId xmlns:a16="http://schemas.microsoft.com/office/drawing/2014/main" val="753574842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121128179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295384588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2854067197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1545821194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3735181595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1404062181"/>
                    </a:ext>
                  </a:extLst>
                </a:gridCol>
              </a:tblGrid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164813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25873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375436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651817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590329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746862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94291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Larger Strides</a:t>
            </a:r>
            <a:endParaRPr lang="en-US" baseline="30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C2D5BB-D4FE-4659-9192-B8374EE3C1FF}"/>
              </a:ext>
            </a:extLst>
          </p:cNvPr>
          <p:cNvSpPr txBox="1"/>
          <p:nvPr/>
        </p:nvSpPr>
        <p:spPr>
          <a:xfrm>
            <a:off x="4777336" y="3656453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*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4F17A1F7-5250-4AD4-B0D5-2CA5D32B02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196150"/>
              </p:ext>
            </p:extLst>
          </p:nvPr>
        </p:nvGraphicFramePr>
        <p:xfrm>
          <a:off x="5811038" y="3515691"/>
          <a:ext cx="1684947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49">
                  <a:extLst>
                    <a:ext uri="{9D8B030D-6E8A-4147-A177-3AD203B41FA5}">
                      <a16:colId xmlns:a16="http://schemas.microsoft.com/office/drawing/2014/main" val="460938455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1740501291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39532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8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4299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971E976-27E3-4553-B662-D6A0CF0B047C}"/>
              </a:ext>
            </a:extLst>
          </p:cNvPr>
          <p:cNvSpPr txBox="1"/>
          <p:nvPr/>
        </p:nvSpPr>
        <p:spPr>
          <a:xfrm>
            <a:off x="7882415" y="3510906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EC1915-53C1-4333-B9E1-61C30E2D9789}"/>
              </a:ext>
            </a:extLst>
          </p:cNvPr>
          <p:cNvSpPr/>
          <p:nvPr/>
        </p:nvSpPr>
        <p:spPr>
          <a:xfrm>
            <a:off x="417527" y="2700265"/>
            <a:ext cx="1678401" cy="1121861"/>
          </a:xfrm>
          <a:prstGeom prst="rect">
            <a:avLst/>
          </a:prstGeom>
          <a:solidFill>
            <a:srgbClr val="FF0000">
              <a:alpha val="35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99A1BCBB-DCAC-4BF5-853F-CBBAEF30F806}"/>
              </a:ext>
            </a:extLst>
          </p:cNvPr>
          <p:cNvCxnSpPr>
            <a:cxnSpLocks/>
            <a:stCxn id="11" idx="1"/>
            <a:endCxn id="4" idx="0"/>
          </p:cNvCxnSpPr>
          <p:nvPr/>
        </p:nvCxnSpPr>
        <p:spPr>
          <a:xfrm rot="10800000">
            <a:off x="1256728" y="2700265"/>
            <a:ext cx="4554310" cy="1371686"/>
          </a:xfrm>
          <a:prstGeom prst="bentConnector4">
            <a:avLst>
              <a:gd name="adj1" fmla="val 8753"/>
              <a:gd name="adj2" fmla="val 11666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C7667A-7DB3-4542-BA7B-255DF533CAA4}"/>
              </a:ext>
            </a:extLst>
          </p:cNvPr>
          <p:cNvSpPr txBox="1"/>
          <p:nvPr/>
        </p:nvSpPr>
        <p:spPr>
          <a:xfrm>
            <a:off x="1600200" y="5869539"/>
            <a:ext cx="95856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2*3 + 6*1 + 3*(-1) + 3*4 + 6*0 + 4*0 + 7*4 + 9*2 + 8*3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5E44-65D7-483D-B8F8-F6BC814BF03A}"/>
              </a:ext>
            </a:extLst>
          </p:cNvPr>
          <p:cNvSpPr txBox="1"/>
          <p:nvPr/>
        </p:nvSpPr>
        <p:spPr>
          <a:xfrm>
            <a:off x="2137024" y="5280914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DC2388-D3E5-47D7-9292-BDEC26A011C3}"/>
              </a:ext>
            </a:extLst>
          </p:cNvPr>
          <p:cNvSpPr txBox="1"/>
          <p:nvPr/>
        </p:nvSpPr>
        <p:spPr>
          <a:xfrm>
            <a:off x="6347722" y="4631933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DFBCF2-9FB0-4FB8-ABBC-45F2F02CF9FA}"/>
              </a:ext>
            </a:extLst>
          </p:cNvPr>
          <p:cNvSpPr txBox="1"/>
          <p:nvPr/>
        </p:nvSpPr>
        <p:spPr>
          <a:xfrm>
            <a:off x="9469359" y="4630223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CM</a:t>
            </a:r>
          </a:p>
        </p:txBody>
      </p:sp>
      <p:graphicFrame>
        <p:nvGraphicFramePr>
          <p:cNvPr id="22" name="Table 11">
            <a:extLst>
              <a:ext uri="{FF2B5EF4-FFF2-40B4-BE49-F238E27FC236}">
                <a16:creationId xmlns:a16="http://schemas.microsoft.com/office/drawing/2014/main" id="{F43C9F96-C368-4BE0-B689-D64853E2F5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344711"/>
              </p:ext>
            </p:extLst>
          </p:nvPr>
        </p:nvGraphicFramePr>
        <p:xfrm>
          <a:off x="8916118" y="3513978"/>
          <a:ext cx="1684947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49">
                  <a:extLst>
                    <a:ext uri="{9D8B030D-6E8A-4147-A177-3AD203B41FA5}">
                      <a16:colId xmlns:a16="http://schemas.microsoft.com/office/drawing/2014/main" val="460938455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1740501291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39532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8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42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2729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272" y="1568774"/>
            <a:ext cx="10761324" cy="450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Calibri (Body)"/>
              </a:rPr>
              <a:t>Assume a </a:t>
            </a:r>
            <a:r>
              <a:rPr lang="en-US" sz="2400" i="0" u="none" strike="noStrike" baseline="0" dirty="0">
                <a:latin typeface="Calibri (Body)"/>
              </a:rPr>
              <a:t>M, a 7x7 matrix. The 2D convolution of M with </a:t>
            </a:r>
            <a:r>
              <a:rPr lang="en-US" sz="2400" i="1" u="none" strike="noStrike" baseline="0" dirty="0">
                <a:latin typeface="Calibri (Body)"/>
              </a:rPr>
              <a:t>filter</a:t>
            </a:r>
            <a:r>
              <a:rPr lang="en-US" sz="2400" i="0" u="none" strike="noStrike" baseline="0" dirty="0">
                <a:latin typeface="Calibri (Body)"/>
              </a:rPr>
              <a:t> F</a:t>
            </a:r>
            <a:r>
              <a:rPr lang="en-US" sz="2400" b="0" i="0" u="none" strike="noStrike" baseline="0" dirty="0">
                <a:latin typeface="Calibri (Body)"/>
              </a:rPr>
              <a:t> and </a:t>
            </a:r>
            <a:r>
              <a:rPr lang="en-US" sz="2400" b="1" i="1" u="none" strike="noStrike" baseline="0" dirty="0">
                <a:latin typeface="Calibri (Body)"/>
              </a:rPr>
              <a:t>stride</a:t>
            </a:r>
            <a:r>
              <a:rPr lang="en-US" sz="2400" b="1" i="0" u="none" strike="noStrike" baseline="0" dirty="0">
                <a:latin typeface="Calibri (Body)"/>
              </a:rPr>
              <a:t> 2</a:t>
            </a:r>
            <a:r>
              <a:rPr lang="en-US" sz="2400" b="0" i="0" u="none" strike="noStrike" baseline="0" dirty="0">
                <a:latin typeface="Calibri (Body)"/>
              </a:rPr>
              <a:t> is a 3x3 matrix </a:t>
            </a:r>
            <a:r>
              <a:rPr lang="en-US" sz="2400" b="1" i="0" u="none" strike="noStrike" baseline="0" dirty="0">
                <a:latin typeface="Calibri (Body)"/>
              </a:rPr>
              <a:t>CM</a:t>
            </a:r>
            <a:r>
              <a:rPr lang="en-US" sz="2400" b="0" i="0" u="none" strike="noStrike" baseline="0" dirty="0">
                <a:latin typeface="Calibri (Body)"/>
              </a:rPr>
              <a:t> computed as follows:</a:t>
            </a: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3C459434-9E3E-43DE-AEFB-874B7B52D4B9}"/>
              </a:ext>
            </a:extLst>
          </p:cNvPr>
          <p:cNvGraphicFramePr>
            <a:graphicFrameLocks noGrp="1"/>
          </p:cNvGraphicFramePr>
          <p:nvPr/>
        </p:nvGraphicFramePr>
        <p:xfrm>
          <a:off x="407311" y="2715801"/>
          <a:ext cx="3983595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085">
                  <a:extLst>
                    <a:ext uri="{9D8B030D-6E8A-4147-A177-3AD203B41FA5}">
                      <a16:colId xmlns:a16="http://schemas.microsoft.com/office/drawing/2014/main" val="753574842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121128179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295384588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2854067197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1545821194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3735181595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1404062181"/>
                    </a:ext>
                  </a:extLst>
                </a:gridCol>
              </a:tblGrid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164813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25873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375436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651817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590329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746862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94291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Larger Strides</a:t>
            </a:r>
            <a:endParaRPr lang="en-US" baseline="30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C2D5BB-D4FE-4659-9192-B8374EE3C1FF}"/>
              </a:ext>
            </a:extLst>
          </p:cNvPr>
          <p:cNvSpPr txBox="1"/>
          <p:nvPr/>
        </p:nvSpPr>
        <p:spPr>
          <a:xfrm>
            <a:off x="4777336" y="3656453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*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4F17A1F7-5250-4AD4-B0D5-2CA5D32B02BD}"/>
              </a:ext>
            </a:extLst>
          </p:cNvPr>
          <p:cNvGraphicFramePr>
            <a:graphicFrameLocks noGrp="1"/>
          </p:cNvGraphicFramePr>
          <p:nvPr/>
        </p:nvGraphicFramePr>
        <p:xfrm>
          <a:off x="5811038" y="3515691"/>
          <a:ext cx="1684947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49">
                  <a:extLst>
                    <a:ext uri="{9D8B030D-6E8A-4147-A177-3AD203B41FA5}">
                      <a16:colId xmlns:a16="http://schemas.microsoft.com/office/drawing/2014/main" val="460938455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1740501291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39532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8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4299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971E976-27E3-4553-B662-D6A0CF0B047C}"/>
              </a:ext>
            </a:extLst>
          </p:cNvPr>
          <p:cNvSpPr txBox="1"/>
          <p:nvPr/>
        </p:nvSpPr>
        <p:spPr>
          <a:xfrm>
            <a:off x="7882415" y="3510906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EC1915-53C1-4333-B9E1-61C30E2D9789}"/>
              </a:ext>
            </a:extLst>
          </p:cNvPr>
          <p:cNvSpPr/>
          <p:nvPr/>
        </p:nvSpPr>
        <p:spPr>
          <a:xfrm>
            <a:off x="1557953" y="2700265"/>
            <a:ext cx="1678401" cy="1121861"/>
          </a:xfrm>
          <a:prstGeom prst="rect">
            <a:avLst/>
          </a:prstGeom>
          <a:solidFill>
            <a:srgbClr val="FF0000">
              <a:alpha val="35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99A1BCBB-DCAC-4BF5-853F-CBBAEF30F806}"/>
              </a:ext>
            </a:extLst>
          </p:cNvPr>
          <p:cNvCxnSpPr>
            <a:cxnSpLocks/>
            <a:stCxn id="11" idx="1"/>
            <a:endCxn id="4" idx="0"/>
          </p:cNvCxnSpPr>
          <p:nvPr/>
        </p:nvCxnSpPr>
        <p:spPr>
          <a:xfrm rot="10800000">
            <a:off x="2397154" y="2700265"/>
            <a:ext cx="3413884" cy="1371686"/>
          </a:xfrm>
          <a:prstGeom prst="bentConnector4">
            <a:avLst>
              <a:gd name="adj1" fmla="val 9420"/>
              <a:gd name="adj2" fmla="val 11666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C7667A-7DB3-4542-BA7B-255DF533CAA4}"/>
              </a:ext>
            </a:extLst>
          </p:cNvPr>
          <p:cNvSpPr txBox="1"/>
          <p:nvPr/>
        </p:nvSpPr>
        <p:spPr>
          <a:xfrm>
            <a:off x="1600200" y="5869539"/>
            <a:ext cx="95856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7*3 + 9*1 + 8*(-1) + 4*4 + 8*0 + 3*0 + 6*4 + 7*2 + 8*3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5E44-65D7-483D-B8F8-F6BC814BF03A}"/>
              </a:ext>
            </a:extLst>
          </p:cNvPr>
          <p:cNvSpPr txBox="1"/>
          <p:nvPr/>
        </p:nvSpPr>
        <p:spPr>
          <a:xfrm>
            <a:off x="2137024" y="5280914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DC2388-D3E5-47D7-9292-BDEC26A011C3}"/>
              </a:ext>
            </a:extLst>
          </p:cNvPr>
          <p:cNvSpPr txBox="1"/>
          <p:nvPr/>
        </p:nvSpPr>
        <p:spPr>
          <a:xfrm>
            <a:off x="6347722" y="4631933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DFBCF2-9FB0-4FB8-ABBC-45F2F02CF9FA}"/>
              </a:ext>
            </a:extLst>
          </p:cNvPr>
          <p:cNvSpPr txBox="1"/>
          <p:nvPr/>
        </p:nvSpPr>
        <p:spPr>
          <a:xfrm>
            <a:off x="9469359" y="4630223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CM</a:t>
            </a:r>
          </a:p>
        </p:txBody>
      </p:sp>
      <p:graphicFrame>
        <p:nvGraphicFramePr>
          <p:cNvPr id="22" name="Table 11">
            <a:extLst>
              <a:ext uri="{FF2B5EF4-FFF2-40B4-BE49-F238E27FC236}">
                <a16:creationId xmlns:a16="http://schemas.microsoft.com/office/drawing/2014/main" id="{F43C9F96-C368-4BE0-B689-D64853E2F5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990897"/>
              </p:ext>
            </p:extLst>
          </p:nvPr>
        </p:nvGraphicFramePr>
        <p:xfrm>
          <a:off x="8916118" y="3513978"/>
          <a:ext cx="1684947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49">
                  <a:extLst>
                    <a:ext uri="{9D8B030D-6E8A-4147-A177-3AD203B41FA5}">
                      <a16:colId xmlns:a16="http://schemas.microsoft.com/office/drawing/2014/main" val="460938455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1740501291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39532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8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42993"/>
                  </a:ext>
                </a:extLst>
              </a:tr>
            </a:tbl>
          </a:graphicData>
        </a:graphic>
      </p:graphicFrame>
      <p:sp>
        <p:nvSpPr>
          <p:cNvPr id="20" name="Arrow: Curved Down 19">
            <a:extLst>
              <a:ext uri="{FF2B5EF4-FFF2-40B4-BE49-F238E27FC236}">
                <a16:creationId xmlns:a16="http://schemas.microsoft.com/office/drawing/2014/main" id="{CD27F16B-8A82-4645-A920-523B219E4D8B}"/>
              </a:ext>
            </a:extLst>
          </p:cNvPr>
          <p:cNvSpPr/>
          <p:nvPr/>
        </p:nvSpPr>
        <p:spPr>
          <a:xfrm>
            <a:off x="657546" y="2178121"/>
            <a:ext cx="1353177" cy="537680"/>
          </a:xfrm>
          <a:prstGeom prst="curved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994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272" y="1568774"/>
            <a:ext cx="10761324" cy="450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Calibri (Body)"/>
              </a:rPr>
              <a:t>Assume a </a:t>
            </a:r>
            <a:r>
              <a:rPr lang="en-US" sz="2400" i="0" u="none" strike="noStrike" baseline="0" dirty="0">
                <a:latin typeface="Calibri (Body)"/>
              </a:rPr>
              <a:t>M, a 7x7 matrix. The 2D convolution of M with </a:t>
            </a:r>
            <a:r>
              <a:rPr lang="en-US" sz="2400" i="1" u="none" strike="noStrike" baseline="0" dirty="0">
                <a:latin typeface="Calibri (Body)"/>
              </a:rPr>
              <a:t>filter</a:t>
            </a:r>
            <a:r>
              <a:rPr lang="en-US" sz="2400" i="0" u="none" strike="noStrike" baseline="0" dirty="0">
                <a:latin typeface="Calibri (Body)"/>
              </a:rPr>
              <a:t> F</a:t>
            </a:r>
            <a:r>
              <a:rPr lang="en-US" sz="2400" b="0" i="0" u="none" strike="noStrike" baseline="0" dirty="0">
                <a:latin typeface="Calibri (Body)"/>
              </a:rPr>
              <a:t> and </a:t>
            </a:r>
            <a:r>
              <a:rPr lang="en-US" sz="2400" b="1" i="1" u="none" strike="noStrike" baseline="0" dirty="0">
                <a:latin typeface="Calibri (Body)"/>
              </a:rPr>
              <a:t>stride</a:t>
            </a:r>
            <a:r>
              <a:rPr lang="en-US" sz="2400" b="1" i="0" u="none" strike="noStrike" baseline="0" dirty="0">
                <a:latin typeface="Calibri (Body)"/>
              </a:rPr>
              <a:t> 2</a:t>
            </a:r>
            <a:r>
              <a:rPr lang="en-US" sz="2400" b="0" i="0" u="none" strike="noStrike" baseline="0" dirty="0">
                <a:latin typeface="Calibri (Body)"/>
              </a:rPr>
              <a:t> is a 3x3 matrix </a:t>
            </a:r>
            <a:r>
              <a:rPr lang="en-US" sz="2400" b="1" i="0" u="none" strike="noStrike" baseline="0" dirty="0">
                <a:latin typeface="Calibri (Body)"/>
              </a:rPr>
              <a:t>CM</a:t>
            </a:r>
            <a:r>
              <a:rPr lang="en-US" sz="2400" b="0" i="0" u="none" strike="noStrike" baseline="0" dirty="0">
                <a:latin typeface="Calibri (Body)"/>
              </a:rPr>
              <a:t> computed as follows:</a:t>
            </a: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3C459434-9E3E-43DE-AEFB-874B7B52D4B9}"/>
              </a:ext>
            </a:extLst>
          </p:cNvPr>
          <p:cNvGraphicFramePr>
            <a:graphicFrameLocks noGrp="1"/>
          </p:cNvGraphicFramePr>
          <p:nvPr/>
        </p:nvGraphicFramePr>
        <p:xfrm>
          <a:off x="407311" y="2715801"/>
          <a:ext cx="3983595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085">
                  <a:extLst>
                    <a:ext uri="{9D8B030D-6E8A-4147-A177-3AD203B41FA5}">
                      <a16:colId xmlns:a16="http://schemas.microsoft.com/office/drawing/2014/main" val="753574842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121128179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295384588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2854067197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1545821194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3735181595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1404062181"/>
                    </a:ext>
                  </a:extLst>
                </a:gridCol>
              </a:tblGrid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164813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25873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375436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651817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590329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746862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94291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Larger Strides</a:t>
            </a:r>
            <a:endParaRPr lang="en-US" baseline="30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C2D5BB-D4FE-4659-9192-B8374EE3C1FF}"/>
              </a:ext>
            </a:extLst>
          </p:cNvPr>
          <p:cNvSpPr txBox="1"/>
          <p:nvPr/>
        </p:nvSpPr>
        <p:spPr>
          <a:xfrm>
            <a:off x="4777336" y="3656453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*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4F17A1F7-5250-4AD4-B0D5-2CA5D32B02BD}"/>
              </a:ext>
            </a:extLst>
          </p:cNvPr>
          <p:cNvGraphicFramePr>
            <a:graphicFrameLocks noGrp="1"/>
          </p:cNvGraphicFramePr>
          <p:nvPr/>
        </p:nvGraphicFramePr>
        <p:xfrm>
          <a:off x="5811038" y="3515691"/>
          <a:ext cx="1684947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49">
                  <a:extLst>
                    <a:ext uri="{9D8B030D-6E8A-4147-A177-3AD203B41FA5}">
                      <a16:colId xmlns:a16="http://schemas.microsoft.com/office/drawing/2014/main" val="460938455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1740501291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39532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8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4299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971E976-27E3-4553-B662-D6A0CF0B047C}"/>
              </a:ext>
            </a:extLst>
          </p:cNvPr>
          <p:cNvSpPr txBox="1"/>
          <p:nvPr/>
        </p:nvSpPr>
        <p:spPr>
          <a:xfrm>
            <a:off x="7882415" y="3510906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EC1915-53C1-4333-B9E1-61C30E2D9789}"/>
              </a:ext>
            </a:extLst>
          </p:cNvPr>
          <p:cNvSpPr/>
          <p:nvPr/>
        </p:nvSpPr>
        <p:spPr>
          <a:xfrm>
            <a:off x="2698379" y="2700265"/>
            <a:ext cx="1678401" cy="1121861"/>
          </a:xfrm>
          <a:prstGeom prst="rect">
            <a:avLst/>
          </a:prstGeom>
          <a:solidFill>
            <a:srgbClr val="FF0000">
              <a:alpha val="35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99A1BCBB-DCAC-4BF5-853F-CBBAEF30F806}"/>
              </a:ext>
            </a:extLst>
          </p:cNvPr>
          <p:cNvCxnSpPr>
            <a:cxnSpLocks/>
            <a:stCxn id="11" idx="1"/>
            <a:endCxn id="4" idx="0"/>
          </p:cNvCxnSpPr>
          <p:nvPr/>
        </p:nvCxnSpPr>
        <p:spPr>
          <a:xfrm rot="10800000">
            <a:off x="3537580" y="2700265"/>
            <a:ext cx="2273458" cy="1371686"/>
          </a:xfrm>
          <a:prstGeom prst="bentConnector4">
            <a:avLst>
              <a:gd name="adj1" fmla="val 16179"/>
              <a:gd name="adj2" fmla="val 11666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C7667A-7DB3-4542-BA7B-255DF533CAA4}"/>
              </a:ext>
            </a:extLst>
          </p:cNvPr>
          <p:cNvSpPr txBox="1"/>
          <p:nvPr/>
        </p:nvSpPr>
        <p:spPr>
          <a:xfrm>
            <a:off x="1600200" y="5869539"/>
            <a:ext cx="95856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6*3 + 7*1 + 8*(-1) + 2*4 + 4*0 + 9*0 + 9*4 + 3*2 + 7*3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5E44-65D7-483D-B8F8-F6BC814BF03A}"/>
              </a:ext>
            </a:extLst>
          </p:cNvPr>
          <p:cNvSpPr txBox="1"/>
          <p:nvPr/>
        </p:nvSpPr>
        <p:spPr>
          <a:xfrm>
            <a:off x="2137024" y="5280914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DC2388-D3E5-47D7-9292-BDEC26A011C3}"/>
              </a:ext>
            </a:extLst>
          </p:cNvPr>
          <p:cNvSpPr txBox="1"/>
          <p:nvPr/>
        </p:nvSpPr>
        <p:spPr>
          <a:xfrm>
            <a:off x="6347722" y="4631933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DFBCF2-9FB0-4FB8-ABBC-45F2F02CF9FA}"/>
              </a:ext>
            </a:extLst>
          </p:cNvPr>
          <p:cNvSpPr txBox="1"/>
          <p:nvPr/>
        </p:nvSpPr>
        <p:spPr>
          <a:xfrm>
            <a:off x="9469359" y="4630223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CM</a:t>
            </a:r>
          </a:p>
        </p:txBody>
      </p:sp>
      <p:graphicFrame>
        <p:nvGraphicFramePr>
          <p:cNvPr id="22" name="Table 11">
            <a:extLst>
              <a:ext uri="{FF2B5EF4-FFF2-40B4-BE49-F238E27FC236}">
                <a16:creationId xmlns:a16="http://schemas.microsoft.com/office/drawing/2014/main" id="{F43C9F96-C368-4BE0-B689-D64853E2F5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375200"/>
              </p:ext>
            </p:extLst>
          </p:nvPr>
        </p:nvGraphicFramePr>
        <p:xfrm>
          <a:off x="8916118" y="3513978"/>
          <a:ext cx="1684947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49">
                  <a:extLst>
                    <a:ext uri="{9D8B030D-6E8A-4147-A177-3AD203B41FA5}">
                      <a16:colId xmlns:a16="http://schemas.microsoft.com/office/drawing/2014/main" val="460938455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1740501291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39532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8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42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3678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272" y="1568774"/>
            <a:ext cx="10761324" cy="450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Calibri (Body)"/>
              </a:rPr>
              <a:t>Assume a </a:t>
            </a:r>
            <a:r>
              <a:rPr lang="en-US" sz="2400" i="0" u="none" strike="noStrike" baseline="0" dirty="0">
                <a:latin typeface="Calibri (Body)"/>
              </a:rPr>
              <a:t>M, a 7x7 matrix. The 2D convolution of M with </a:t>
            </a:r>
            <a:r>
              <a:rPr lang="en-US" sz="2400" i="1" u="none" strike="noStrike" baseline="0" dirty="0">
                <a:latin typeface="Calibri (Body)"/>
              </a:rPr>
              <a:t>filter</a:t>
            </a:r>
            <a:r>
              <a:rPr lang="en-US" sz="2400" i="0" u="none" strike="noStrike" baseline="0" dirty="0">
                <a:latin typeface="Calibri (Body)"/>
              </a:rPr>
              <a:t> F</a:t>
            </a:r>
            <a:r>
              <a:rPr lang="en-US" sz="2400" b="0" i="0" u="none" strike="noStrike" baseline="0" dirty="0">
                <a:latin typeface="Calibri (Body)"/>
              </a:rPr>
              <a:t> and </a:t>
            </a:r>
            <a:r>
              <a:rPr lang="en-US" sz="2400" b="1" i="1" u="none" strike="noStrike" baseline="0" dirty="0">
                <a:latin typeface="Calibri (Body)"/>
              </a:rPr>
              <a:t>stride</a:t>
            </a:r>
            <a:r>
              <a:rPr lang="en-US" sz="2400" b="1" i="0" u="none" strike="noStrike" baseline="0" dirty="0">
                <a:latin typeface="Calibri (Body)"/>
              </a:rPr>
              <a:t> 2</a:t>
            </a:r>
            <a:r>
              <a:rPr lang="en-US" sz="2400" b="0" i="0" u="none" strike="noStrike" baseline="0" dirty="0">
                <a:latin typeface="Calibri (Body)"/>
              </a:rPr>
              <a:t> is a 3x3 matrix </a:t>
            </a:r>
            <a:r>
              <a:rPr lang="en-US" sz="2400" b="1" i="0" u="none" strike="noStrike" baseline="0" dirty="0">
                <a:latin typeface="Calibri (Body)"/>
              </a:rPr>
              <a:t>CM</a:t>
            </a:r>
            <a:r>
              <a:rPr lang="en-US" sz="2400" b="0" i="0" u="none" strike="noStrike" baseline="0" dirty="0">
                <a:latin typeface="Calibri (Body)"/>
              </a:rPr>
              <a:t> computed as follows:</a:t>
            </a: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3C459434-9E3E-43DE-AEFB-874B7B52D4B9}"/>
              </a:ext>
            </a:extLst>
          </p:cNvPr>
          <p:cNvGraphicFramePr>
            <a:graphicFrameLocks noGrp="1"/>
          </p:cNvGraphicFramePr>
          <p:nvPr/>
        </p:nvGraphicFramePr>
        <p:xfrm>
          <a:off x="407311" y="2715801"/>
          <a:ext cx="3983595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085">
                  <a:extLst>
                    <a:ext uri="{9D8B030D-6E8A-4147-A177-3AD203B41FA5}">
                      <a16:colId xmlns:a16="http://schemas.microsoft.com/office/drawing/2014/main" val="753574842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121128179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295384588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2854067197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1545821194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3735181595"/>
                    </a:ext>
                  </a:extLst>
                </a:gridCol>
                <a:gridCol w="569085">
                  <a:extLst>
                    <a:ext uri="{9D8B030D-6E8A-4147-A177-3AD203B41FA5}">
                      <a16:colId xmlns:a16="http://schemas.microsoft.com/office/drawing/2014/main" val="1404062181"/>
                    </a:ext>
                  </a:extLst>
                </a:gridCol>
              </a:tblGrid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164813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25873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375436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651817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590329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746862"/>
                  </a:ext>
                </a:extLst>
              </a:tr>
              <a:tr h="2798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94291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Larger Strides</a:t>
            </a:r>
            <a:endParaRPr lang="en-US" baseline="30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C2D5BB-D4FE-4659-9192-B8374EE3C1FF}"/>
              </a:ext>
            </a:extLst>
          </p:cNvPr>
          <p:cNvSpPr txBox="1"/>
          <p:nvPr/>
        </p:nvSpPr>
        <p:spPr>
          <a:xfrm>
            <a:off x="4777336" y="3656453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*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4F17A1F7-5250-4AD4-B0D5-2CA5D32B02BD}"/>
              </a:ext>
            </a:extLst>
          </p:cNvPr>
          <p:cNvGraphicFramePr>
            <a:graphicFrameLocks noGrp="1"/>
          </p:cNvGraphicFramePr>
          <p:nvPr/>
        </p:nvGraphicFramePr>
        <p:xfrm>
          <a:off x="5811038" y="3515691"/>
          <a:ext cx="1684947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49">
                  <a:extLst>
                    <a:ext uri="{9D8B030D-6E8A-4147-A177-3AD203B41FA5}">
                      <a16:colId xmlns:a16="http://schemas.microsoft.com/office/drawing/2014/main" val="460938455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1740501291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39532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8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4299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971E976-27E3-4553-B662-D6A0CF0B047C}"/>
              </a:ext>
            </a:extLst>
          </p:cNvPr>
          <p:cNvSpPr txBox="1"/>
          <p:nvPr/>
        </p:nvSpPr>
        <p:spPr>
          <a:xfrm>
            <a:off x="7882415" y="3510906"/>
            <a:ext cx="647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=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EC1915-53C1-4333-B9E1-61C30E2D9789}"/>
              </a:ext>
            </a:extLst>
          </p:cNvPr>
          <p:cNvSpPr/>
          <p:nvPr/>
        </p:nvSpPr>
        <p:spPr>
          <a:xfrm>
            <a:off x="417523" y="3429721"/>
            <a:ext cx="1678401" cy="1121861"/>
          </a:xfrm>
          <a:prstGeom prst="rect">
            <a:avLst/>
          </a:prstGeom>
          <a:solidFill>
            <a:srgbClr val="FF0000">
              <a:alpha val="35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99A1BCBB-DCAC-4BF5-853F-CBBAEF30F806}"/>
              </a:ext>
            </a:extLst>
          </p:cNvPr>
          <p:cNvCxnSpPr>
            <a:cxnSpLocks/>
            <a:stCxn id="11" idx="1"/>
            <a:endCxn id="4" idx="0"/>
          </p:cNvCxnSpPr>
          <p:nvPr/>
        </p:nvCxnSpPr>
        <p:spPr>
          <a:xfrm rot="10800000">
            <a:off x="1256724" y="3429721"/>
            <a:ext cx="4554314" cy="642230"/>
          </a:xfrm>
          <a:prstGeom prst="bentConnector4">
            <a:avLst>
              <a:gd name="adj1" fmla="val 7174"/>
              <a:gd name="adj2" fmla="val 24597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C7667A-7DB3-4542-BA7B-255DF533CAA4}"/>
              </a:ext>
            </a:extLst>
          </p:cNvPr>
          <p:cNvSpPr txBox="1"/>
          <p:nvPr/>
        </p:nvSpPr>
        <p:spPr>
          <a:xfrm>
            <a:off x="1600200" y="5869539"/>
            <a:ext cx="95856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3*3 + 7*1 + 4*(-1) + 4*4 + 8*0 + 2*0 + 8*4 + 3*2 + 1*3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5E44-65D7-483D-B8F8-F6BC814BF03A}"/>
              </a:ext>
            </a:extLst>
          </p:cNvPr>
          <p:cNvSpPr txBox="1"/>
          <p:nvPr/>
        </p:nvSpPr>
        <p:spPr>
          <a:xfrm>
            <a:off x="2137024" y="5280914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DC2388-D3E5-47D7-9292-BDEC26A011C3}"/>
              </a:ext>
            </a:extLst>
          </p:cNvPr>
          <p:cNvSpPr txBox="1"/>
          <p:nvPr/>
        </p:nvSpPr>
        <p:spPr>
          <a:xfrm>
            <a:off x="6347722" y="4631933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DFBCF2-9FB0-4FB8-ABBC-45F2F02CF9FA}"/>
              </a:ext>
            </a:extLst>
          </p:cNvPr>
          <p:cNvSpPr txBox="1"/>
          <p:nvPr/>
        </p:nvSpPr>
        <p:spPr>
          <a:xfrm>
            <a:off x="9469359" y="4630223"/>
            <a:ext cx="57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CM</a:t>
            </a:r>
          </a:p>
        </p:txBody>
      </p:sp>
      <p:graphicFrame>
        <p:nvGraphicFramePr>
          <p:cNvPr id="22" name="Table 11">
            <a:extLst>
              <a:ext uri="{FF2B5EF4-FFF2-40B4-BE49-F238E27FC236}">
                <a16:creationId xmlns:a16="http://schemas.microsoft.com/office/drawing/2014/main" id="{F43C9F96-C368-4BE0-B689-D64853E2F5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002056"/>
              </p:ext>
            </p:extLst>
          </p:nvPr>
        </p:nvGraphicFramePr>
        <p:xfrm>
          <a:off x="8916118" y="3513978"/>
          <a:ext cx="1684947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49">
                  <a:extLst>
                    <a:ext uri="{9D8B030D-6E8A-4147-A177-3AD203B41FA5}">
                      <a16:colId xmlns:a16="http://schemas.microsoft.com/office/drawing/2014/main" val="460938455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1740501291"/>
                    </a:ext>
                  </a:extLst>
                </a:gridCol>
                <a:gridCol w="561649">
                  <a:extLst>
                    <a:ext uri="{9D8B030D-6E8A-4147-A177-3AD203B41FA5}">
                      <a16:colId xmlns:a16="http://schemas.microsoft.com/office/drawing/2014/main" val="39532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8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42993"/>
                  </a:ext>
                </a:extLst>
              </a:tr>
            </a:tbl>
          </a:graphicData>
        </a:graphic>
      </p:graphicFrame>
      <p:sp>
        <p:nvSpPr>
          <p:cNvPr id="21" name="Arrow: Curved Right 20">
            <a:extLst>
              <a:ext uri="{FF2B5EF4-FFF2-40B4-BE49-F238E27FC236}">
                <a16:creationId xmlns:a16="http://schemas.microsoft.com/office/drawing/2014/main" id="{99687B5B-54B1-4BB6-8D4E-10A4FD899269}"/>
              </a:ext>
            </a:extLst>
          </p:cNvPr>
          <p:cNvSpPr/>
          <p:nvPr/>
        </p:nvSpPr>
        <p:spPr>
          <a:xfrm>
            <a:off x="50841" y="2856216"/>
            <a:ext cx="356470" cy="914400"/>
          </a:xfrm>
          <a:prstGeom prst="curved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305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6443"/>
          </a:xfrm>
        </p:spPr>
        <p:txBody>
          <a:bodyPr>
            <a:normAutofit/>
          </a:bodyPr>
          <a:lstStyle/>
          <a:p>
            <a:r>
              <a:rPr lang="en-US" sz="4000" dirty="0"/>
              <a:t>Padding</a:t>
            </a:r>
            <a:r>
              <a:rPr lang="en-US" sz="4000" baseline="30000" dirty="0"/>
              <a:t>1,4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0097" y="1620193"/>
                <a:ext cx="4586838" cy="4456970"/>
              </a:xfrm>
            </p:spPr>
            <p:txBody>
              <a:bodyPr>
                <a:normAutofit fontScale="92500" lnSpcReduction="10000"/>
              </a:bodyPr>
              <a:lstStyle/>
              <a:p>
                <a:pPr marL="457200" lvl="1" indent="0" algn="ctr">
                  <a:buNone/>
                </a:pPr>
                <a:r>
                  <a:rPr lang="en-US" sz="2000" b="0" i="0" dirty="0">
                    <a:effectLst/>
                    <a:latin typeface="Calibri (Body)"/>
                  </a:rPr>
                  <a:t>Usually, the convolution results in shrinking outputs and/or loss of information at the corners of the grid. We tackle that have the following options:</a:t>
                </a:r>
              </a:p>
              <a:p>
                <a:pPr marL="457200" lvl="1" indent="0">
                  <a:buNone/>
                </a:pPr>
                <a:endParaRPr lang="en-US" sz="2000" b="0" i="0" dirty="0">
                  <a:effectLst/>
                  <a:latin typeface="Calibri (Body)"/>
                </a:endParaRPr>
              </a:p>
              <a:p>
                <a:pPr lvl="1"/>
                <a:r>
                  <a:rPr lang="en-US" sz="2000" b="1" i="0" dirty="0">
                    <a:effectLst/>
                    <a:latin typeface="Calibri (Body)"/>
                  </a:rPr>
                  <a:t>Full-padding</a:t>
                </a:r>
                <a:r>
                  <a:rPr lang="en-US" sz="2000" dirty="0">
                    <a:latin typeface="Calibri (Body)"/>
                  </a:rPr>
                  <a:t>: </a:t>
                </a:r>
                <a:r>
                  <a:rPr lang="en-US" sz="2000" b="0" i="0" dirty="0">
                    <a:effectLst/>
                    <a:latin typeface="Calibri (Body)"/>
                  </a:rPr>
                  <a:t>for kernel of size k, p = k-1 where p is the number of zero rows/columns added</a:t>
                </a:r>
                <a:endParaRPr lang="en-US" sz="2000" b="1" i="0" dirty="0">
                  <a:effectLst/>
                  <a:latin typeface="Calibri (Body)"/>
                </a:endParaRPr>
              </a:p>
              <a:p>
                <a:pPr lvl="1"/>
                <a:r>
                  <a:rPr lang="en-US" sz="2000" b="1" i="0" dirty="0">
                    <a:effectLst/>
                    <a:latin typeface="Calibri (Body)"/>
                  </a:rPr>
                  <a:t>Same-padding</a:t>
                </a:r>
                <a:r>
                  <a:rPr lang="en-US" sz="2000" b="0" i="0" dirty="0">
                    <a:effectLst/>
                    <a:latin typeface="Calibri (Body)"/>
                  </a:rPr>
                  <a:t>: for kernel of size k, p = ceil(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sz="2000" b="0" i="1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effectLst/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b="0" i="0" dirty="0">
                    <a:effectLst/>
                    <a:latin typeface="Calibri (Body)"/>
                  </a:rPr>
                  <a:t> where p is the number of zero rows/columns added</a:t>
                </a:r>
                <a:endParaRPr lang="en-US" sz="2000" b="1" i="0" dirty="0">
                  <a:effectLst/>
                  <a:latin typeface="Calibri (Body)"/>
                </a:endParaRPr>
              </a:p>
              <a:p>
                <a:pPr lvl="1"/>
                <a:r>
                  <a:rPr lang="en-US" sz="2000" b="1" i="0" dirty="0">
                    <a:effectLst/>
                    <a:latin typeface="Calibri (Body)"/>
                  </a:rPr>
                  <a:t>Valid-padding</a:t>
                </a:r>
                <a:r>
                  <a:rPr lang="en-US" sz="2000" b="0" i="0" dirty="0">
                    <a:effectLst/>
                    <a:latin typeface="Calibri (Body)"/>
                  </a:rPr>
                  <a:t> : the convolution kernel is only allowed to visit positions where the entire kernel is contained entirely within the input</a:t>
                </a:r>
              </a:p>
              <a:p>
                <a:pPr lvl="1"/>
                <a:endParaRPr lang="en-US" sz="2000" b="0" i="0" dirty="0">
                  <a:effectLst/>
                  <a:latin typeface="Calibri (Body)"/>
                </a:endParaRPr>
              </a:p>
              <a:p>
                <a:pPr lvl="1"/>
                <a:endParaRPr lang="en-US" sz="2000" b="0" i="0" dirty="0">
                  <a:effectLst/>
                  <a:latin typeface="Calibri (Body)"/>
                </a:endParaRPr>
              </a:p>
              <a:p>
                <a:pPr marL="457200" lvl="1" indent="0">
                  <a:buNone/>
                </a:pPr>
                <a:endParaRPr lang="en-US" sz="2000" b="0" i="0" dirty="0">
                  <a:effectLst/>
                  <a:latin typeface="Calibri (Body)"/>
                </a:endParaRPr>
              </a:p>
              <a:p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0097" y="1620193"/>
                <a:ext cx="4586838" cy="4456970"/>
              </a:xfrm>
              <a:blipFill>
                <a:blip r:embed="rId2"/>
                <a:stretch>
                  <a:fillRect t="-1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0" name="Picture 4" descr="enter image description here">
            <a:extLst>
              <a:ext uri="{FF2B5EF4-FFF2-40B4-BE49-F238E27FC236}">
                <a16:creationId xmlns:a16="http://schemas.microsoft.com/office/drawing/2014/main" id="{CFB33B61-A10A-4686-ABBC-87915B4A6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654" y="976043"/>
            <a:ext cx="7310689" cy="541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95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Convolution operation on Images</a:t>
            </a:r>
            <a:r>
              <a:rPr lang="en-US" baseline="30000" dirty="0"/>
              <a:t>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272" y="1568774"/>
            <a:ext cx="10761324" cy="450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ComputerModernRoman"/>
              </a:rPr>
              <a:t>Convolutions are frequently used in image processing, to manipulate the image or detect different features in the image</a:t>
            </a: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704476-818D-43C9-BFCC-81B69E7BB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624" y="2583414"/>
            <a:ext cx="3482975" cy="36141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65254B8-6529-4DD2-8BC3-339B865F3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174" y="2857500"/>
            <a:ext cx="3854223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141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Convolution operation on RBG Images</a:t>
            </a:r>
            <a:r>
              <a:rPr lang="en-US" baseline="30000"/>
              <a:t>5</a:t>
            </a:r>
            <a:endParaRPr lang="en-US" baseline="30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272" y="1568774"/>
            <a:ext cx="10761324" cy="450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Calibri (Body)"/>
              </a:rPr>
              <a:t>An RGB image is represented with a 3D tensor: (x, y, 3), where x, y are the pixel dimensions and 3 corresponds to th</a:t>
            </a:r>
            <a:r>
              <a:rPr lang="en-US" sz="2400" dirty="0">
                <a:latin typeface="Calibri (Body)"/>
              </a:rPr>
              <a:t>e 3 color channels. The filter will also be </a:t>
            </a:r>
            <a:r>
              <a:rPr lang="en-US" sz="2400" u="sng" dirty="0">
                <a:latin typeface="Calibri (Body)"/>
              </a:rPr>
              <a:t>3</a:t>
            </a:r>
            <a:r>
              <a:rPr lang="en-US" sz="2400" dirty="0">
                <a:latin typeface="Calibri (Body)"/>
              </a:rPr>
              <a:t> channels.</a:t>
            </a: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pic>
        <p:nvPicPr>
          <p:cNvPr id="4" name="Picture 2" descr="When we apply  \(3\times 3\times 3 \) filter on the RGB image it is as we implement the volume">
            <a:extLst>
              <a:ext uri="{FF2B5EF4-FFF2-40B4-BE49-F238E27FC236}">
                <a16:creationId xmlns:a16="http://schemas.microsoft.com/office/drawing/2014/main" id="{C7E3A84B-7612-4D7B-99B9-9EFACE4CD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220" y="2329740"/>
            <a:ext cx="9092629" cy="444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918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759DA-C46E-47DF-A6B9-DBC603454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1324" cy="3712146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The 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channel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 dimension in the kernel permits to detect features in only a subset of the dimensions, e.g.</a:t>
            </a:r>
          </a:p>
          <a:p>
            <a:pPr lvl="1" algn="ctr"/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vertical edges only in the red dimension</a:t>
            </a: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set all cells in the blue and green channels to zero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horizontal edges in the red and blue dimensions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vertical edges no matter the color dimension</a:t>
            </a:r>
          </a:p>
          <a:p>
            <a:pPr lvl="1"/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F8A2CBD-A981-44E1-A847-AEB17444B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The Convolution operation on RBG Images</a:t>
            </a:r>
            <a:r>
              <a:rPr lang="en-US" baseline="300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421664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759DA-C46E-47DF-A6B9-DBC603454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627" y="1479479"/>
            <a:ext cx="11013897" cy="5257212"/>
          </a:xfrm>
        </p:spPr>
        <p:txBody>
          <a:bodyPr>
            <a:normAutofit fontScale="85000" lnSpcReduction="20000"/>
          </a:bodyPr>
          <a:lstStyle/>
          <a:p>
            <a:pPr marL="457200" lvl="1" indent="0" algn="ctr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We can also detect different features at the same time, by employing multiple filters</a:t>
            </a: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The output will have a number of channels equal to the number of features we are trying to detect  </a:t>
            </a: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1" algn="ctr"/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1"/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F8A2CBD-A981-44E1-A847-AEB17444B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The Convolution operation on RBG Images</a:t>
            </a:r>
            <a:r>
              <a:rPr lang="en-US" baseline="30000" dirty="0"/>
              <a:t>5</a:t>
            </a:r>
          </a:p>
        </p:txBody>
      </p:sp>
      <p:pic>
        <p:nvPicPr>
          <p:cNvPr id="2050" name="Picture 2" descr="When we convolve with two different filters simultaneously- convolution images">
            <a:extLst>
              <a:ext uri="{FF2B5EF4-FFF2-40B4-BE49-F238E27FC236}">
                <a16:creationId xmlns:a16="http://schemas.microsoft.com/office/drawing/2014/main" id="{17E596DD-6693-468F-80D6-CA33229FF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680" y="1962367"/>
            <a:ext cx="9009175" cy="392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803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77081" cy="1325563"/>
          </a:xfrm>
        </p:spPr>
        <p:txBody>
          <a:bodyPr/>
          <a:lstStyle/>
          <a:p>
            <a:r>
              <a:rPr lang="en-US" dirty="0"/>
              <a:t>Typical CNN model architecture</a:t>
            </a:r>
            <a:r>
              <a:rPr lang="en-US" baseline="30000" dirty="0"/>
              <a:t>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D4E7C5-56D8-40EF-8B91-DDFD3A60A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8" y="2689201"/>
            <a:ext cx="9499077" cy="30740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B22CDE-D7AB-4190-905E-AE5AED8CC60A}"/>
              </a:ext>
            </a:extLst>
          </p:cNvPr>
          <p:cNvSpPr txBox="1"/>
          <p:nvPr/>
        </p:nvSpPr>
        <p:spPr>
          <a:xfrm>
            <a:off x="3811713" y="5681608"/>
            <a:ext cx="1890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Feature Learning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28C34F-A808-4E53-9F46-7B31CF4CC3A1}"/>
              </a:ext>
            </a:extLst>
          </p:cNvPr>
          <p:cNvSpPr txBox="1"/>
          <p:nvPr/>
        </p:nvSpPr>
        <p:spPr>
          <a:xfrm>
            <a:off x="7827199" y="5679898"/>
            <a:ext cx="1890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Prediction Task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732E995-8136-4386-A413-DCEE8F2BE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272" y="1568774"/>
            <a:ext cx="10761324" cy="450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ComputerModernRoman"/>
              </a:rPr>
              <a:t>Typically, a CNN model consists of convolution layers, for feature selection, followed by fully connected layers that perform the prediction task</a:t>
            </a: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6896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77081" cy="1325563"/>
          </a:xfrm>
        </p:spPr>
        <p:txBody>
          <a:bodyPr/>
          <a:lstStyle/>
          <a:p>
            <a:r>
              <a:rPr lang="en-US" dirty="0"/>
              <a:t>Typical CNN model architecture</a:t>
            </a:r>
            <a:r>
              <a:rPr lang="en-US" baseline="30000" dirty="0"/>
              <a:t>1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759DA-C46E-47DF-A6B9-DBC603454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1324" cy="3290905"/>
          </a:xfrm>
        </p:spPr>
        <p:txBody>
          <a:bodyPr>
            <a:normAutofit fontScale="92500" lnSpcReduction="10000"/>
          </a:bodyPr>
          <a:lstStyle/>
          <a:p>
            <a:pPr marL="457200" lvl="1" indent="0" algn="ctr">
              <a:buNone/>
            </a:pP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A typical feature learning layer of a convolutional network consists of three stages:</a:t>
            </a: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the first stage performs several convolution operations in parallel to produce a set of linear activations</a:t>
            </a: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e</a:t>
            </a: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ach convolution employs a different kernel to 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learn different </a:t>
            </a: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features</a:t>
            </a:r>
          </a:p>
          <a:p>
            <a:pPr lvl="2"/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the input is usually a grid of vector-valued observations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i</a:t>
            </a: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n the second stage, each linear activation is run through a nonlinear activation function (e.g., ReLU)</a:t>
            </a: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In the third stage,  a </a:t>
            </a:r>
            <a:r>
              <a:rPr lang="en-US" b="0" i="1" dirty="0">
                <a:solidFill>
                  <a:srgbClr val="222222"/>
                </a:solidFill>
                <a:effectLst/>
                <a:latin typeface="Calibri (Body)"/>
              </a:rPr>
              <a:t>pooling function</a:t>
            </a: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 is 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employed </a:t>
            </a: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to modify the output of the layer further</a:t>
            </a:r>
          </a:p>
          <a:p>
            <a:pPr lvl="1"/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559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77081" cy="1325563"/>
          </a:xfrm>
        </p:spPr>
        <p:txBody>
          <a:bodyPr/>
          <a:lstStyle/>
          <a:p>
            <a:r>
              <a:rPr lang="en-US" dirty="0"/>
              <a:t>Pooling</a:t>
            </a:r>
            <a:r>
              <a:rPr lang="en-US" baseline="30000" dirty="0"/>
              <a:t>1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759DA-C46E-47DF-A6B9-DBC603454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761324" cy="4431337"/>
          </a:xfrm>
        </p:spPr>
        <p:txBody>
          <a:bodyPr>
            <a:normAutofit lnSpcReduction="10000"/>
          </a:bodyPr>
          <a:lstStyle/>
          <a:p>
            <a:pPr marL="457200" lvl="1" indent="0" algn="ctr">
              <a:buNone/>
            </a:pP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A pooling function replaces the output of the net at a certain location with a</a:t>
            </a:r>
          </a:p>
          <a:p>
            <a:pPr marL="457200" lvl="1" indent="0" algn="ctr">
              <a:buNone/>
            </a:pP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summary statistic of the nearby outputs</a:t>
            </a: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max pooling</a:t>
            </a: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average</a:t>
            </a: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weighted average</a:t>
            </a: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sum</a:t>
            </a: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L2 norm</a:t>
            </a:r>
          </a:p>
          <a:p>
            <a:pPr lvl="1"/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/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pooling helps make the representation become approximately</a:t>
            </a:r>
          </a:p>
          <a:p>
            <a:pPr marL="457200" lvl="1" indent="0" algn="ctr">
              <a:buNone/>
            </a:pP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invariant to small translations of the input</a:t>
            </a:r>
          </a:p>
          <a:p>
            <a:pPr lvl="1"/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4280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77081" cy="1325563"/>
          </a:xfrm>
        </p:spPr>
        <p:txBody>
          <a:bodyPr/>
          <a:lstStyle/>
          <a:p>
            <a:r>
              <a:rPr lang="en-US" dirty="0"/>
              <a:t>Pooling</a:t>
            </a:r>
            <a:r>
              <a:rPr lang="en-US" baseline="30000" dirty="0"/>
              <a:t>1,3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C5197A-526E-460C-B48F-A2F598097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Example of max pooling</a:t>
            </a:r>
          </a:p>
        </p:txBody>
      </p:sp>
      <p:pic>
        <p:nvPicPr>
          <p:cNvPr id="5122" name="Picture 2" descr="Image for post">
            <a:extLst>
              <a:ext uri="{FF2B5EF4-FFF2-40B4-BE49-F238E27FC236}">
                <a16:creationId xmlns:a16="http://schemas.microsoft.com/office/drawing/2014/main" id="{7B158EB0-E68C-42FB-8FE1-E66181AF5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957" y="2633663"/>
            <a:ext cx="7538844" cy="359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3145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CNN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74339" cy="4351338"/>
          </a:xfrm>
        </p:spPr>
        <p:txBody>
          <a:bodyPr>
            <a:normAutofit/>
          </a:bodyPr>
          <a:lstStyle/>
          <a:p>
            <a:r>
              <a:rPr lang="en-US" dirty="0"/>
              <a:t>Sparse interactions between NN units </a:t>
            </a:r>
            <a:r>
              <a:rPr lang="en-US" sz="2400" dirty="0"/>
              <a:t>(through kernels of small size)</a:t>
            </a:r>
          </a:p>
          <a:p>
            <a:pPr lvl="1"/>
            <a:r>
              <a:rPr lang="en-US" dirty="0"/>
              <a:t>fewer parameters to learn</a:t>
            </a:r>
          </a:p>
          <a:p>
            <a:pPr lvl="1"/>
            <a:r>
              <a:rPr lang="en-US" dirty="0"/>
              <a:t>less computation resources are required</a:t>
            </a:r>
          </a:p>
          <a:p>
            <a:r>
              <a:rPr lang="en-US" dirty="0"/>
              <a:t>Parameter sharing </a:t>
            </a:r>
            <a:r>
              <a:rPr lang="en-US" sz="2400" dirty="0"/>
              <a:t>(same kernel is applied throughout the input)</a:t>
            </a:r>
          </a:p>
          <a:p>
            <a:pPr lvl="1"/>
            <a:r>
              <a:rPr lang="en-US" dirty="0"/>
              <a:t>Maintain the same feature detection throughout the input</a:t>
            </a:r>
          </a:p>
          <a:p>
            <a:r>
              <a:rPr lang="en-US" dirty="0"/>
              <a:t>Ability to (automatically) learn local structure </a:t>
            </a:r>
          </a:p>
          <a:p>
            <a:r>
              <a:rPr lang="en-US" dirty="0"/>
              <a:t>Can handle variable-sized inputs</a:t>
            </a:r>
          </a:p>
        </p:txBody>
      </p:sp>
    </p:spTree>
    <p:extLst>
      <p:ext uri="{BB962C8B-B14F-4D97-AF65-F5344CB8AC3E}">
        <p14:creationId xmlns:p14="http://schemas.microsoft.com/office/powerpoint/2010/main" val="9989687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CNN models</a:t>
            </a:r>
            <a:r>
              <a:rPr lang="en-US" baseline="30000" dirty="0"/>
              <a:t>6,7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30419"/>
            <a:ext cx="10874339" cy="4351338"/>
          </a:xfrm>
        </p:spPr>
        <p:txBody>
          <a:bodyPr>
            <a:noAutofit/>
          </a:bodyPr>
          <a:lstStyle/>
          <a:p>
            <a:r>
              <a:rPr lang="en-US" sz="2400" dirty="0"/>
              <a:t>Image Processing</a:t>
            </a:r>
          </a:p>
          <a:p>
            <a:pPr lvl="1"/>
            <a:r>
              <a:rPr lang="en-US" sz="2000" dirty="0"/>
              <a:t>image classification</a:t>
            </a:r>
          </a:p>
          <a:p>
            <a:pPr lvl="1"/>
            <a:r>
              <a:rPr lang="en-US" sz="2000" dirty="0"/>
              <a:t>object detection</a:t>
            </a:r>
          </a:p>
          <a:p>
            <a:pPr lvl="1"/>
            <a:r>
              <a:rPr lang="en-US" sz="2000" dirty="0"/>
              <a:t>image segmentation</a:t>
            </a:r>
          </a:p>
          <a:p>
            <a:pPr lvl="1"/>
            <a:r>
              <a:rPr lang="en-US" sz="2000" dirty="0"/>
              <a:t>object tracking</a:t>
            </a:r>
          </a:p>
          <a:p>
            <a:pPr lvl="1"/>
            <a:r>
              <a:rPr lang="en-US" sz="2000" dirty="0"/>
              <a:t>visual saliency recognition</a:t>
            </a:r>
          </a:p>
          <a:p>
            <a:pPr lvl="1"/>
            <a:r>
              <a:rPr lang="en-US" sz="2000" dirty="0"/>
              <a:t>face recognition</a:t>
            </a:r>
          </a:p>
          <a:p>
            <a:r>
              <a:rPr lang="en-US" sz="2400" dirty="0"/>
              <a:t>Histopathology</a:t>
            </a:r>
          </a:p>
          <a:p>
            <a:r>
              <a:rPr lang="en-US" sz="2400" dirty="0"/>
              <a:t>Speech Processing</a:t>
            </a:r>
          </a:p>
          <a:p>
            <a:r>
              <a:rPr lang="en-US" sz="2400" dirty="0"/>
              <a:t>Text Detections and Recognition (OCR)</a:t>
            </a:r>
          </a:p>
        </p:txBody>
      </p:sp>
    </p:spTree>
    <p:extLst>
      <p:ext uri="{BB962C8B-B14F-4D97-AF65-F5344CB8AC3E}">
        <p14:creationId xmlns:p14="http://schemas.microsoft.com/office/powerpoint/2010/main" val="37517752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CNN models</a:t>
            </a:r>
            <a:r>
              <a:rPr lang="en-US" baseline="30000" dirty="0"/>
              <a:t>6,7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30419"/>
            <a:ext cx="10874339" cy="4351338"/>
          </a:xfrm>
        </p:spPr>
        <p:txBody>
          <a:bodyPr>
            <a:noAutofit/>
          </a:bodyPr>
          <a:lstStyle/>
          <a:p>
            <a:r>
              <a:rPr lang="en-US" sz="2400" dirty="0"/>
              <a:t>Natural Language Processing</a:t>
            </a:r>
          </a:p>
          <a:p>
            <a:r>
              <a:rPr lang="en-US" sz="2400" dirty="0"/>
              <a:t>Drug Discovery</a:t>
            </a:r>
          </a:p>
          <a:p>
            <a:r>
              <a:rPr lang="en-US" sz="2400" dirty="0"/>
              <a:t>Timeseries Analysis</a:t>
            </a:r>
          </a:p>
          <a:p>
            <a:pPr lvl="1"/>
            <a:r>
              <a:rPr lang="en-US" sz="2000" dirty="0"/>
              <a:t>Health risk assessment and biomarkers of aging discovery</a:t>
            </a:r>
          </a:p>
          <a:p>
            <a:pPr lvl="1"/>
            <a:r>
              <a:rPr lang="en-US" sz="2000" dirty="0"/>
              <a:t>Forecasting</a:t>
            </a:r>
          </a:p>
          <a:p>
            <a:pPr lvl="1"/>
            <a:r>
              <a:rPr lang="en-US" sz="2000" dirty="0"/>
              <a:t>Electromyography (EMG) recognition</a:t>
            </a:r>
          </a:p>
          <a:p>
            <a:r>
              <a:rPr lang="en-US" sz="2400" dirty="0"/>
              <a:t>Go</a:t>
            </a:r>
          </a:p>
        </p:txBody>
      </p:sp>
    </p:spTree>
    <p:extLst>
      <p:ext uri="{BB962C8B-B14F-4D97-AF65-F5344CB8AC3E}">
        <p14:creationId xmlns:p14="http://schemas.microsoft.com/office/powerpoint/2010/main" val="30149632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Notable CNN models</a:t>
            </a:r>
            <a:r>
              <a:rPr lang="en-US" baseline="30000" dirty="0"/>
              <a:t>11, 12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8475"/>
            <a:ext cx="10515600" cy="418867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0" i="0" dirty="0">
              <a:solidFill>
                <a:srgbClr val="292929"/>
              </a:solidFill>
              <a:effectLst/>
              <a:latin typeface="medium-content-serif-font"/>
            </a:endParaRPr>
          </a:p>
          <a:p>
            <a:r>
              <a:rPr lang="en-US" dirty="0" err="1">
                <a:solidFill>
                  <a:srgbClr val="292929"/>
                </a:solidFill>
                <a:latin typeface="Calibri (Body)"/>
              </a:rPr>
              <a:t>LeNet</a:t>
            </a:r>
            <a:endParaRPr lang="en-US" dirty="0">
              <a:solidFill>
                <a:srgbClr val="292929"/>
              </a:solidFill>
              <a:latin typeface="Calibri (Body)"/>
            </a:endParaRPr>
          </a:p>
          <a:p>
            <a:r>
              <a:rPr lang="en-US" b="0" i="0" dirty="0" err="1">
                <a:solidFill>
                  <a:srgbClr val="292929"/>
                </a:solidFill>
                <a:effectLst/>
                <a:latin typeface="Calibri (Body)"/>
              </a:rPr>
              <a:t>AlexNet</a:t>
            </a:r>
            <a:endParaRPr lang="en-US" dirty="0">
              <a:solidFill>
                <a:srgbClr val="292929"/>
              </a:solidFill>
              <a:latin typeface="Calibri (Body)"/>
            </a:endParaRPr>
          </a:p>
          <a:p>
            <a:r>
              <a:rPr lang="en-US" b="0" i="0" dirty="0">
                <a:solidFill>
                  <a:srgbClr val="292929"/>
                </a:solidFill>
                <a:effectLst/>
                <a:latin typeface="Calibri (Body)"/>
              </a:rPr>
              <a:t>VGG-16</a:t>
            </a:r>
            <a:endParaRPr lang="en-US" dirty="0">
              <a:solidFill>
                <a:srgbClr val="292929"/>
              </a:solidFill>
              <a:latin typeface="Calibri (Body)"/>
            </a:endParaRPr>
          </a:p>
          <a:p>
            <a:r>
              <a:rPr lang="en-US" b="0" i="0" dirty="0">
                <a:solidFill>
                  <a:srgbClr val="292929"/>
                </a:solidFill>
                <a:effectLst/>
                <a:latin typeface="Calibri (Body)"/>
              </a:rPr>
              <a:t>Inception-based architectures</a:t>
            </a:r>
          </a:p>
          <a:p>
            <a:r>
              <a:rPr lang="en-US" b="0" i="0" dirty="0" err="1">
                <a:solidFill>
                  <a:srgbClr val="292929"/>
                </a:solidFill>
                <a:effectLst/>
                <a:latin typeface="Calibri (Body)"/>
              </a:rPr>
              <a:t>Xception</a:t>
            </a:r>
            <a:endParaRPr lang="en-US" b="0" i="0" dirty="0">
              <a:solidFill>
                <a:srgbClr val="292929"/>
              </a:solidFill>
              <a:effectLst/>
              <a:latin typeface="Calibri (Body)"/>
            </a:endParaRPr>
          </a:p>
          <a:p>
            <a:r>
              <a:rPr lang="en-US" b="0" i="0" dirty="0" err="1">
                <a:solidFill>
                  <a:srgbClr val="292929"/>
                </a:solidFill>
                <a:effectLst/>
                <a:latin typeface="Calibri (Body)"/>
              </a:rPr>
              <a:t>ResNet</a:t>
            </a:r>
            <a:endParaRPr lang="en-US" i="1" baseline="30000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9743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Notable CNN models</a:t>
            </a:r>
            <a:r>
              <a:rPr lang="en-US" baseline="30000" dirty="0"/>
              <a:t>11,12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3158"/>
            <a:ext cx="10515600" cy="494504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err="1">
                <a:solidFill>
                  <a:srgbClr val="292929"/>
                </a:solidFill>
                <a:latin typeface="Calibri (Body)"/>
              </a:rPr>
              <a:t>LeNet</a:t>
            </a:r>
            <a:r>
              <a:rPr lang="en-US" dirty="0">
                <a:solidFill>
                  <a:srgbClr val="292929"/>
                </a:solidFill>
                <a:latin typeface="Calibri (Body)"/>
              </a:rPr>
              <a:t> (1998)</a:t>
            </a:r>
            <a:r>
              <a:rPr lang="en-US" baseline="30000" dirty="0">
                <a:solidFill>
                  <a:srgbClr val="292929"/>
                </a:solidFill>
                <a:latin typeface="Calibri (Body)"/>
              </a:rPr>
              <a:t>8</a:t>
            </a:r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 algn="ctr">
              <a:buNone/>
            </a:pPr>
            <a:r>
              <a:rPr lang="en-US" baseline="30000" dirty="0"/>
              <a:t>The architecture has become the standard ‘template’ architecture:</a:t>
            </a:r>
          </a:p>
          <a:p>
            <a:pPr marL="0" indent="0" algn="ctr">
              <a:buNone/>
            </a:pPr>
            <a:r>
              <a:rPr lang="en-US" baseline="30000" dirty="0"/>
              <a:t>(1) stacking convolutions and pooling layers (7 levels)</a:t>
            </a:r>
          </a:p>
          <a:p>
            <a:pPr marL="0" indent="0" algn="ctr">
              <a:buNone/>
            </a:pPr>
            <a:r>
              <a:rPr lang="en-US" baseline="30000" dirty="0"/>
              <a:t>(2) ending the network with one or more fully-connected layers</a:t>
            </a:r>
          </a:p>
          <a:p>
            <a:pPr marL="914400" lvl="2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098" name="Picture 2" descr="Image for post">
            <a:extLst>
              <a:ext uri="{FF2B5EF4-FFF2-40B4-BE49-F238E27FC236}">
                <a16:creationId xmlns:a16="http://schemas.microsoft.com/office/drawing/2014/main" id="{BAC5C119-A3CE-4B61-91F9-40EA88B95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2633551"/>
            <a:ext cx="9305925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0590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Notable CNN models</a:t>
            </a:r>
            <a:r>
              <a:rPr lang="en-US" baseline="30000" dirty="0"/>
              <a:t>11,12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3158"/>
            <a:ext cx="10515600" cy="512484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 err="1">
                <a:solidFill>
                  <a:srgbClr val="292929"/>
                </a:solidFill>
                <a:latin typeface="Calibri (Body)"/>
              </a:rPr>
              <a:t>AlexNet</a:t>
            </a:r>
            <a:r>
              <a:rPr lang="en-US" dirty="0">
                <a:solidFill>
                  <a:srgbClr val="292929"/>
                </a:solidFill>
                <a:latin typeface="Calibri (Body)"/>
              </a:rPr>
              <a:t> (2012)</a:t>
            </a:r>
            <a:r>
              <a:rPr lang="en-US" baseline="30000" dirty="0">
                <a:solidFill>
                  <a:srgbClr val="292929"/>
                </a:solidFill>
                <a:latin typeface="Calibri (Body)"/>
              </a:rPr>
              <a:t>9</a:t>
            </a:r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 algn="ctr">
              <a:buNone/>
            </a:pPr>
            <a:endParaRPr lang="en-US" baseline="30000" dirty="0"/>
          </a:p>
          <a:p>
            <a:pPr marL="0" indent="0" algn="ctr">
              <a:buNone/>
            </a:pPr>
            <a:r>
              <a:rPr lang="en-US" baseline="30000" dirty="0"/>
              <a:t>(1) deeper and with more filters than </a:t>
            </a:r>
            <a:r>
              <a:rPr lang="en-US" baseline="30000" dirty="0" err="1"/>
              <a:t>LeNet</a:t>
            </a:r>
            <a:endParaRPr lang="en-US" baseline="30000" dirty="0"/>
          </a:p>
          <a:p>
            <a:pPr marL="0" indent="0" algn="ctr">
              <a:buNone/>
            </a:pPr>
            <a:r>
              <a:rPr lang="en-US" baseline="30000" dirty="0"/>
              <a:t>(2) employed stacked convolutional layers</a:t>
            </a:r>
          </a:p>
          <a:p>
            <a:pPr marL="0" indent="0" algn="ctr">
              <a:buNone/>
            </a:pPr>
            <a:r>
              <a:rPr lang="en-US" baseline="30000" dirty="0"/>
              <a:t>(3) was first to implement Rectified Linear Units (</a:t>
            </a:r>
            <a:r>
              <a:rPr lang="en-US" baseline="30000" dirty="0" err="1"/>
              <a:t>ReLUs</a:t>
            </a:r>
            <a:r>
              <a:rPr lang="en-US" baseline="30000" dirty="0"/>
              <a:t>) as activation functions</a:t>
            </a:r>
          </a:p>
          <a:p>
            <a:pPr marL="0" indent="0" algn="ctr">
              <a:buNone/>
            </a:pPr>
            <a:r>
              <a:rPr lang="en-US" baseline="30000" dirty="0">
                <a:sym typeface="Wingdings" panose="05000000000000000000" pitchFamily="2" charset="2"/>
              </a:rPr>
              <a:t> in 2012 outperformed all prior competitors and won the ImageNet challenge</a:t>
            </a:r>
            <a:endParaRPr lang="en-US" dirty="0"/>
          </a:p>
        </p:txBody>
      </p:sp>
      <p:pic>
        <p:nvPicPr>
          <p:cNvPr id="5122" name="Picture 2" descr="Image for post">
            <a:extLst>
              <a:ext uri="{FF2B5EF4-FFF2-40B4-BE49-F238E27FC236}">
                <a16:creationId xmlns:a16="http://schemas.microsoft.com/office/drawing/2014/main" id="{821A525B-021B-4297-B15F-E1A85FBDC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2473928"/>
            <a:ext cx="1191577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52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Notable CNN models</a:t>
            </a:r>
            <a:r>
              <a:rPr lang="en-US" baseline="30000" dirty="0"/>
              <a:t>11,12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3159"/>
            <a:ext cx="10515600" cy="475971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292929"/>
                </a:solidFill>
                <a:latin typeface="Calibri (Body)"/>
              </a:rPr>
              <a:t>VGG-16/VGG-19 (2014)</a:t>
            </a:r>
            <a:r>
              <a:rPr lang="en-US" baseline="30000" dirty="0">
                <a:solidFill>
                  <a:srgbClr val="292929"/>
                </a:solidFill>
                <a:latin typeface="Calibri (Body)"/>
              </a:rPr>
              <a:t>10</a:t>
            </a:r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 algn="ctr">
              <a:buNone/>
            </a:pPr>
            <a:r>
              <a:rPr lang="en-US" baseline="30000" dirty="0"/>
              <a:t>(1) significantly deeper network that the previous ones (16 to 19 layers)</a:t>
            </a:r>
          </a:p>
          <a:p>
            <a:pPr marL="0" indent="0" algn="ctr">
              <a:buNone/>
            </a:pPr>
            <a:r>
              <a:rPr lang="en-US" baseline="30000" dirty="0"/>
              <a:t>(2) more and smaller filters (3x3)</a:t>
            </a:r>
          </a:p>
          <a:p>
            <a:pPr marL="0" indent="0" algn="ctr">
              <a:buNone/>
            </a:pPr>
            <a:r>
              <a:rPr lang="en-US" baseline="30000" dirty="0">
                <a:sym typeface="Wingdings" panose="05000000000000000000" pitchFamily="2" charset="2"/>
              </a:rPr>
              <a:t> was the runner-up in 2014 ImageNet challenge</a:t>
            </a:r>
            <a:endParaRPr lang="en-US" dirty="0"/>
          </a:p>
          <a:p>
            <a:pPr marL="0" indent="0" algn="ctr">
              <a:buNone/>
            </a:pPr>
            <a:endParaRPr lang="en-US" baseline="30000" dirty="0"/>
          </a:p>
          <a:p>
            <a:pPr marL="514350" indent="-514350" algn="ctr">
              <a:buAutoNum type="arabicParenBoth"/>
            </a:pPr>
            <a:endParaRPr lang="en-US" baseline="30000" dirty="0"/>
          </a:p>
        </p:txBody>
      </p:sp>
      <p:pic>
        <p:nvPicPr>
          <p:cNvPr id="6146" name="Picture 2" descr="Image for post">
            <a:extLst>
              <a:ext uri="{FF2B5EF4-FFF2-40B4-BE49-F238E27FC236}">
                <a16:creationId xmlns:a16="http://schemas.microsoft.com/office/drawing/2014/main" id="{D30ACB0A-13A6-4431-B625-AAAC0F50F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23" y="2284413"/>
            <a:ext cx="11640620" cy="228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3054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Notable CNN models</a:t>
            </a:r>
            <a:r>
              <a:rPr lang="en-US" baseline="30000" dirty="0"/>
              <a:t>11,12</a:t>
            </a:r>
          </a:p>
        </p:txBody>
      </p:sp>
      <p:pic>
        <p:nvPicPr>
          <p:cNvPr id="7170" name="Picture 2" descr="Image for post">
            <a:extLst>
              <a:ext uri="{FF2B5EF4-FFF2-40B4-BE49-F238E27FC236}">
                <a16:creationId xmlns:a16="http://schemas.microsoft.com/office/drawing/2014/main" id="{A52C3414-5B7D-4AF4-B290-60A8962C9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88" y="1335418"/>
            <a:ext cx="1002823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8381"/>
            <a:ext cx="10515600" cy="4880226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8000" dirty="0" err="1">
                <a:solidFill>
                  <a:srgbClr val="292929"/>
                </a:solidFill>
                <a:latin typeface="Calibri (Body)"/>
              </a:rPr>
              <a:t>GoogleNet</a:t>
            </a:r>
            <a:r>
              <a:rPr lang="en-US" sz="8000" dirty="0">
                <a:solidFill>
                  <a:srgbClr val="292929"/>
                </a:solidFill>
                <a:latin typeface="Calibri (Body)"/>
              </a:rPr>
              <a:t>/Inception- v1 (2014)</a:t>
            </a:r>
            <a:r>
              <a:rPr lang="en-US" sz="8000" baseline="30000" dirty="0">
                <a:solidFill>
                  <a:srgbClr val="292929"/>
                </a:solidFill>
                <a:latin typeface="Calibri (Body)"/>
              </a:rPr>
              <a:t>13</a:t>
            </a:r>
          </a:p>
          <a:p>
            <a:pPr marL="0" indent="0" algn="ctr">
              <a:buNone/>
            </a:pPr>
            <a:endParaRPr lang="en-US" sz="4200" baseline="30000" dirty="0">
              <a:solidFill>
                <a:srgbClr val="292929"/>
              </a:solidFill>
              <a:latin typeface="Calibri (Body)"/>
            </a:endParaRPr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 algn="ctr">
              <a:buNone/>
            </a:pPr>
            <a:endParaRPr lang="en-US" baseline="30000" dirty="0"/>
          </a:p>
          <a:p>
            <a:pPr marL="0" indent="0" algn="ctr">
              <a:buNone/>
            </a:pPr>
            <a:endParaRPr lang="en-US" sz="3900" baseline="30000" dirty="0"/>
          </a:p>
          <a:p>
            <a:pPr marL="0" indent="0" algn="ctr">
              <a:buNone/>
            </a:pPr>
            <a:endParaRPr lang="en-US" sz="3900" baseline="30000" dirty="0"/>
          </a:p>
          <a:p>
            <a:pPr marL="0" indent="0" algn="ctr">
              <a:buNone/>
            </a:pPr>
            <a:endParaRPr lang="en-US" sz="3900" baseline="30000" dirty="0"/>
          </a:p>
          <a:p>
            <a:pPr marL="0" indent="0" algn="ctr">
              <a:buNone/>
            </a:pPr>
            <a:endParaRPr lang="en-US" sz="3900" baseline="30000" dirty="0"/>
          </a:p>
          <a:p>
            <a:pPr marL="0" indent="0" algn="ctr">
              <a:buNone/>
            </a:pPr>
            <a:endParaRPr lang="en-US" sz="7400" baseline="30000" dirty="0"/>
          </a:p>
          <a:p>
            <a:pPr marL="0" indent="0" algn="ctr">
              <a:buNone/>
            </a:pPr>
            <a:endParaRPr lang="en-US" sz="7400" baseline="30000" dirty="0"/>
          </a:p>
          <a:p>
            <a:pPr marL="0" indent="0" algn="ctr">
              <a:buNone/>
            </a:pPr>
            <a:r>
              <a:rPr lang="en-US" sz="9600" baseline="30000" dirty="0"/>
              <a:t>(1) even deeper network (22 layers) </a:t>
            </a:r>
          </a:p>
          <a:p>
            <a:pPr marL="0" indent="0" algn="ctr">
              <a:buNone/>
            </a:pPr>
            <a:r>
              <a:rPr lang="en-US" sz="9600" baseline="30000" dirty="0"/>
              <a:t>(2) implemented the </a:t>
            </a:r>
            <a:r>
              <a:rPr lang="en-US" sz="9600" u="sng" baseline="30000" dirty="0"/>
              <a:t>inception module</a:t>
            </a:r>
            <a:r>
              <a:rPr lang="en-US" sz="9600" baseline="30000" dirty="0"/>
              <a:t> to drastically reduce the number of parameters</a:t>
            </a:r>
          </a:p>
          <a:p>
            <a:pPr marL="0" indent="0" algn="ctr">
              <a:buNone/>
            </a:pPr>
            <a:r>
              <a:rPr lang="en-US" sz="9600" baseline="30000" dirty="0"/>
              <a:t>(3) employed batch normalization</a:t>
            </a:r>
          </a:p>
          <a:p>
            <a:pPr marL="0" indent="0" algn="ctr">
              <a:buNone/>
            </a:pPr>
            <a:r>
              <a:rPr lang="en-US" sz="9600" baseline="30000" dirty="0">
                <a:sym typeface="Wingdings" panose="05000000000000000000" pitchFamily="2" charset="2"/>
              </a:rPr>
              <a:t> was the winner in 2014 ImageNet challenge</a:t>
            </a:r>
            <a:endParaRPr lang="en-US" sz="9600" dirty="0"/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7130B632-9FAB-4949-90DA-C5138C0B10F6}"/>
              </a:ext>
            </a:extLst>
          </p:cNvPr>
          <p:cNvCxnSpPr>
            <a:cxnSpLocks/>
          </p:cNvCxnSpPr>
          <p:nvPr/>
        </p:nvCxnSpPr>
        <p:spPr>
          <a:xfrm rot="16200000" flipV="1">
            <a:off x="9200509" y="5337426"/>
            <a:ext cx="544531" cy="493158"/>
          </a:xfrm>
          <a:prstGeom prst="bentConnector3">
            <a:avLst>
              <a:gd name="adj1" fmla="val 50000"/>
            </a:avLst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450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8380"/>
            <a:ext cx="10515600" cy="528091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292929"/>
                </a:solidFill>
                <a:latin typeface="Calibri (Body)"/>
              </a:rPr>
              <a:t>Inception- 1 module</a:t>
            </a:r>
            <a:endParaRPr lang="en-US" baseline="30000" dirty="0">
              <a:solidFill>
                <a:srgbClr val="292929"/>
              </a:solidFill>
              <a:latin typeface="Calibri (Body)"/>
            </a:endParaRPr>
          </a:p>
          <a:p>
            <a:pPr marL="0" indent="0">
              <a:buNone/>
            </a:pPr>
            <a:r>
              <a:rPr lang="en-US" i="1" baseline="30000" dirty="0"/>
              <a:t> </a:t>
            </a:r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 algn="ctr">
              <a:buNone/>
            </a:pPr>
            <a:r>
              <a:rPr lang="en-US" sz="2300" dirty="0"/>
              <a:t>Enhancements of the original inception module (e.g., Inception- v3</a:t>
            </a:r>
            <a:r>
              <a:rPr lang="en-US" sz="2300" baseline="30000" dirty="0"/>
              <a:t>14</a:t>
            </a:r>
            <a:r>
              <a:rPr lang="en-US" sz="2300" dirty="0"/>
              <a:t>, Inception- v4</a:t>
            </a:r>
            <a:r>
              <a:rPr lang="en-US" sz="2300" baseline="30000" dirty="0"/>
              <a:t>18</a:t>
            </a:r>
            <a:r>
              <a:rPr lang="en-US" sz="2300" dirty="0"/>
              <a:t> ) have improved the performance of the inception-supported models, most notably by refactoring larger convolutions into consecutive smaller ones that are easier to learn</a:t>
            </a:r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 algn="ctr">
              <a:buNone/>
            </a:pPr>
            <a:endParaRPr lang="en-US" baseline="30000" dirty="0"/>
          </a:p>
          <a:p>
            <a:pPr marL="0" indent="0" algn="ctr">
              <a:buNone/>
            </a:pPr>
            <a:endParaRPr lang="en-US" sz="3900" baseline="30000" dirty="0"/>
          </a:p>
          <a:p>
            <a:pPr marL="0" indent="0" algn="ctr">
              <a:buNone/>
            </a:pPr>
            <a:endParaRPr lang="en-US" sz="3900" baseline="30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Notable CNN models</a:t>
            </a:r>
            <a:r>
              <a:rPr lang="en-US" baseline="30000" dirty="0"/>
              <a:t>11,12</a:t>
            </a:r>
          </a:p>
        </p:txBody>
      </p:sp>
      <p:pic>
        <p:nvPicPr>
          <p:cNvPr id="2050" name="Picture 2" descr="enter image description here">
            <a:extLst>
              <a:ext uri="{FF2B5EF4-FFF2-40B4-BE49-F238E27FC236}">
                <a16:creationId xmlns:a16="http://schemas.microsoft.com/office/drawing/2014/main" id="{4B475623-98A8-4F61-8F82-441BA386A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135" y="1825136"/>
            <a:ext cx="6585730" cy="3700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7794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age for post">
            <a:extLst>
              <a:ext uri="{FF2B5EF4-FFF2-40B4-BE49-F238E27FC236}">
                <a16:creationId xmlns:a16="http://schemas.microsoft.com/office/drawing/2014/main" id="{171A4688-6AD5-41F9-8FEA-475F5D974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497906"/>
            <a:ext cx="9652000" cy="431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Notable CNN models</a:t>
            </a:r>
            <a:r>
              <a:rPr lang="en-US" baseline="30000" dirty="0"/>
              <a:t>11,12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2948"/>
            <a:ext cx="10515600" cy="577731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err="1">
                <a:solidFill>
                  <a:srgbClr val="292929"/>
                </a:solidFill>
                <a:latin typeface="Calibri (Body)"/>
              </a:rPr>
              <a:t>Xception</a:t>
            </a:r>
            <a:r>
              <a:rPr lang="en-US" dirty="0">
                <a:solidFill>
                  <a:srgbClr val="292929"/>
                </a:solidFill>
                <a:latin typeface="Calibri (Body)"/>
              </a:rPr>
              <a:t> (2016)</a:t>
            </a:r>
            <a:r>
              <a:rPr lang="en-US" baseline="30000" dirty="0">
                <a:solidFill>
                  <a:srgbClr val="292929"/>
                </a:solidFill>
                <a:latin typeface="Calibri (Body)"/>
              </a:rPr>
              <a:t>16</a:t>
            </a:r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 algn="ctr">
              <a:buNone/>
            </a:pPr>
            <a:endParaRPr lang="en-US" baseline="30000" dirty="0"/>
          </a:p>
          <a:p>
            <a:pPr marL="0" indent="0" algn="ctr">
              <a:buNone/>
            </a:pPr>
            <a:endParaRPr lang="en-US" baseline="30000" dirty="0"/>
          </a:p>
          <a:p>
            <a:pPr marL="0" indent="0" algn="ctr">
              <a:buNone/>
            </a:pPr>
            <a:r>
              <a:rPr lang="en-US" baseline="30000" dirty="0"/>
              <a:t>(1) inception modules are replaced with depth-wise separable convolutions</a:t>
            </a:r>
          </a:p>
          <a:p>
            <a:pPr marL="0" indent="0" algn="ctr">
              <a:buNone/>
            </a:pPr>
            <a:r>
              <a:rPr lang="en-US" baseline="30000" dirty="0"/>
              <a:t>(2) same number of parameters as Inception</a:t>
            </a:r>
          </a:p>
          <a:p>
            <a:pPr marL="0" indent="0" algn="ctr">
              <a:buNone/>
            </a:pPr>
            <a:r>
              <a:rPr lang="en-US" sz="2800" baseline="30000" dirty="0">
                <a:sym typeface="Wingdings" panose="05000000000000000000" pitchFamily="2" charset="2"/>
              </a:rPr>
              <a:t> slightly outperforms Inception v3 on the ImageNet dataset, and vastly outperforms it on a larger image classification dataset with 17,000 classes</a:t>
            </a:r>
            <a:endParaRPr lang="en-US" sz="28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4A141C3-2846-419D-A9DD-5CC0225DAD38}"/>
              </a:ext>
            </a:extLst>
          </p:cNvPr>
          <p:cNvCxnSpPr>
            <a:cxnSpLocks/>
          </p:cNvCxnSpPr>
          <p:nvPr/>
        </p:nvCxnSpPr>
        <p:spPr>
          <a:xfrm flipV="1">
            <a:off x="7921375" y="5465853"/>
            <a:ext cx="0" cy="26712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2544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Notable CNN models</a:t>
            </a:r>
            <a:r>
              <a:rPr lang="en-US" baseline="30000" dirty="0"/>
              <a:t>11,12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526" y="1335140"/>
            <a:ext cx="11353800" cy="59389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292929"/>
                </a:solidFill>
                <a:latin typeface="Calibri (Body)"/>
              </a:rPr>
              <a:t>Resnet (2015)</a:t>
            </a:r>
            <a:r>
              <a:rPr lang="en-US" baseline="30000" dirty="0">
                <a:solidFill>
                  <a:srgbClr val="292929"/>
                </a:solidFill>
                <a:latin typeface="Calibri (Body)"/>
              </a:rPr>
              <a:t>15</a:t>
            </a:r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>
              <a:buNone/>
            </a:pPr>
            <a:endParaRPr lang="en-US" i="1" baseline="30000" dirty="0"/>
          </a:p>
          <a:p>
            <a:pPr marL="0" indent="0" algn="ctr">
              <a:buNone/>
            </a:pPr>
            <a:endParaRPr lang="en-US" baseline="30000" dirty="0"/>
          </a:p>
          <a:p>
            <a:pPr marL="0" indent="0" algn="ctr">
              <a:buNone/>
            </a:pPr>
            <a:r>
              <a:rPr lang="en-US" baseline="30000" dirty="0"/>
              <a:t>(1) instead of learning a mapping from </a:t>
            </a:r>
            <a:r>
              <a:rPr lang="en-US" i="1" baseline="30000" dirty="0"/>
              <a:t>x</a:t>
            </a:r>
            <a:r>
              <a:rPr lang="en-US" baseline="30000" dirty="0"/>
              <a:t> to </a:t>
            </a:r>
            <a:r>
              <a:rPr lang="en-US" i="1" baseline="30000" dirty="0"/>
              <a:t>H(x)</a:t>
            </a:r>
            <a:r>
              <a:rPr lang="en-US" baseline="30000" dirty="0"/>
              <a:t>, learn the difference </a:t>
            </a:r>
            <a:r>
              <a:rPr lang="en-US" i="1" baseline="30000" dirty="0"/>
              <a:t>F(x) = H(x) - x</a:t>
            </a:r>
            <a:r>
              <a:rPr lang="en-US" baseline="30000" dirty="0"/>
              <a:t> </a:t>
            </a:r>
            <a:r>
              <a:rPr lang="en-US" baseline="30000" dirty="0">
                <a:sym typeface="Wingdings" panose="05000000000000000000" pitchFamily="2" charset="2"/>
              </a:rPr>
              <a:t> creates skip connections</a:t>
            </a:r>
            <a:endParaRPr lang="en-US" baseline="30000" dirty="0"/>
          </a:p>
          <a:p>
            <a:pPr marL="0" indent="0" algn="ctr">
              <a:buNone/>
            </a:pPr>
            <a:r>
              <a:rPr lang="en-US" baseline="30000" dirty="0"/>
              <a:t>(2) skip connections stacked on top of each other</a:t>
            </a:r>
          </a:p>
          <a:p>
            <a:pPr marL="0" indent="0" algn="ctr">
              <a:buNone/>
            </a:pPr>
            <a:r>
              <a:rPr lang="en-US" baseline="30000" dirty="0">
                <a:sym typeface="Wingdings" panose="05000000000000000000" pitchFamily="2" charset="2"/>
              </a:rPr>
              <a:t> </a:t>
            </a:r>
            <a:r>
              <a:rPr lang="en-US" baseline="30000" dirty="0"/>
              <a:t>enables deeper architectures without loss of performance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10242" name="Picture 2" descr="Image for post">
            <a:extLst>
              <a:ext uri="{FF2B5EF4-FFF2-40B4-BE49-F238E27FC236}">
                <a16:creationId xmlns:a16="http://schemas.microsoft.com/office/drawing/2014/main" id="{74D5C4F5-79B7-4CAD-8370-2592DB033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60" y="1855694"/>
            <a:ext cx="8465903" cy="346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for post">
            <a:extLst>
              <a:ext uri="{FF2B5EF4-FFF2-40B4-BE49-F238E27FC236}">
                <a16:creationId xmlns:a16="http://schemas.microsoft.com/office/drawing/2014/main" id="{74D302AF-E98C-4E06-AF1E-762F31119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793" y="3342931"/>
            <a:ext cx="3828838" cy="2061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9780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Notable CNN models</a:t>
            </a:r>
            <a:r>
              <a:rPr lang="en-US" baseline="30000" dirty="0"/>
              <a:t>19</a:t>
            </a:r>
          </a:p>
        </p:txBody>
      </p:sp>
      <p:pic>
        <p:nvPicPr>
          <p:cNvPr id="2050" name="Picture 2" descr="figure4">
            <a:extLst>
              <a:ext uri="{FF2B5EF4-FFF2-40B4-BE49-F238E27FC236}">
                <a16:creationId xmlns:a16="http://schemas.microsoft.com/office/drawing/2014/main" id="{F81C1A05-5232-4663-B6BB-B4C083D2F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426" y="1582150"/>
            <a:ext cx="7908105" cy="471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3736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Notable CNN models</a:t>
            </a:r>
            <a:r>
              <a:rPr lang="en-US" baseline="30000" dirty="0"/>
              <a:t>20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6D46B39-387D-40A3-9A53-40BAAF7DB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318" y="1318660"/>
            <a:ext cx="6699183" cy="550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496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52747" cy="1325563"/>
          </a:xfrm>
        </p:spPr>
        <p:txBody>
          <a:bodyPr/>
          <a:lstStyle/>
          <a:p>
            <a:r>
              <a:rPr lang="en-US" dirty="0"/>
              <a:t>Application Architectures based on CNN models</a:t>
            </a:r>
            <a:endParaRPr lang="en-US" baseline="30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1454"/>
            <a:ext cx="10515600" cy="418867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0" i="0" dirty="0">
              <a:solidFill>
                <a:srgbClr val="292929"/>
              </a:solidFill>
              <a:effectLst/>
              <a:latin typeface="medium-content-serif-font"/>
            </a:endParaRPr>
          </a:p>
          <a:p>
            <a:r>
              <a:rPr lang="en-US" dirty="0">
                <a:solidFill>
                  <a:srgbClr val="292929"/>
                </a:solidFill>
                <a:latin typeface="Calibri (Body)"/>
              </a:rPr>
              <a:t>UNET: </a:t>
            </a:r>
            <a:r>
              <a:rPr lang="en-US" sz="2400" dirty="0">
                <a:solidFill>
                  <a:srgbClr val="292929"/>
                </a:solidFill>
                <a:latin typeface="Calibri (Body)"/>
              </a:rPr>
              <a:t>semantic segmentation</a:t>
            </a:r>
            <a:endParaRPr lang="en-US" b="0" i="0" dirty="0">
              <a:solidFill>
                <a:srgbClr val="292929"/>
              </a:solidFill>
              <a:effectLst/>
              <a:latin typeface="Calibri (Body)"/>
            </a:endParaRPr>
          </a:p>
          <a:p>
            <a:endParaRPr lang="en-US" b="0" i="0" dirty="0">
              <a:solidFill>
                <a:srgbClr val="292929"/>
              </a:solidFill>
              <a:effectLst/>
              <a:latin typeface="Calibri (Body)"/>
            </a:endParaRPr>
          </a:p>
          <a:p>
            <a:r>
              <a:rPr lang="en-US" b="0" i="0" dirty="0">
                <a:solidFill>
                  <a:srgbClr val="292929"/>
                </a:solidFill>
                <a:effectLst/>
                <a:latin typeface="Calibri (Body)"/>
              </a:rPr>
              <a:t>Siamese Network: </a:t>
            </a:r>
          </a:p>
          <a:p>
            <a:pPr lvl="1"/>
            <a:r>
              <a:rPr lang="en-US" b="0" i="0" dirty="0">
                <a:solidFill>
                  <a:srgbClr val="292929"/>
                </a:solidFill>
                <a:effectLst/>
                <a:latin typeface="Calibri (Body)"/>
              </a:rPr>
              <a:t>learns from very little data</a:t>
            </a:r>
            <a:endParaRPr lang="en-US" dirty="0">
              <a:solidFill>
                <a:srgbClr val="292929"/>
              </a:solidFill>
              <a:latin typeface="Calibri (Body)"/>
            </a:endParaRPr>
          </a:p>
          <a:p>
            <a:pPr lvl="2"/>
            <a:endParaRPr lang="en-US" dirty="0"/>
          </a:p>
          <a:p>
            <a:endParaRPr lang="en-US" dirty="0"/>
          </a:p>
        </p:txBody>
      </p:sp>
      <p:pic>
        <p:nvPicPr>
          <p:cNvPr id="1026" name="Picture 2" descr="U-Net: Convolutional Networks for Biomedical Image Segmentation">
            <a:extLst>
              <a:ext uri="{FF2B5EF4-FFF2-40B4-BE49-F238E27FC236}">
                <a16:creationId xmlns:a16="http://schemas.microsoft.com/office/drawing/2014/main" id="{D5F9A7B7-309E-45E9-928C-BBE113681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932" y="1443790"/>
            <a:ext cx="4813246" cy="3206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31D1400-914D-4742-A40F-5CBB9298C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389" y="3397170"/>
            <a:ext cx="5397566" cy="340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246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is great then?</a:t>
            </a:r>
            <a:r>
              <a:rPr lang="en-US" baseline="30000" dirty="0"/>
              <a:t>21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E24293-841F-444D-8DFA-80C2FACA2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8852"/>
            <a:ext cx="10515600" cy="520490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0" i="0" dirty="0">
              <a:solidFill>
                <a:srgbClr val="292929"/>
              </a:solidFill>
              <a:effectLst/>
              <a:latin typeface="medium-content-serif-font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92929"/>
                </a:solidFill>
                <a:latin typeface="Calibri (Body)"/>
              </a:rPr>
              <a:t>CNN models can be easily fooled</a:t>
            </a:r>
          </a:p>
          <a:p>
            <a:endParaRPr lang="en-US" b="0" i="0" dirty="0">
              <a:solidFill>
                <a:srgbClr val="292929"/>
              </a:solidFill>
              <a:effectLst/>
              <a:latin typeface="Calibri (Body)"/>
            </a:endParaRPr>
          </a:p>
          <a:p>
            <a:endParaRPr lang="en-US" dirty="0">
              <a:solidFill>
                <a:srgbClr val="292929"/>
              </a:solidFill>
              <a:latin typeface="Calibri (Body)"/>
            </a:endParaRPr>
          </a:p>
          <a:p>
            <a:endParaRPr lang="en-US" b="0" i="0" dirty="0">
              <a:solidFill>
                <a:srgbClr val="292929"/>
              </a:solidFill>
              <a:effectLst/>
              <a:latin typeface="Calibri (Body)"/>
            </a:endParaRPr>
          </a:p>
          <a:p>
            <a:endParaRPr lang="en-US" dirty="0">
              <a:solidFill>
                <a:srgbClr val="292929"/>
              </a:solidFill>
              <a:latin typeface="Calibri (Body)"/>
            </a:endParaRPr>
          </a:p>
          <a:p>
            <a:endParaRPr lang="en-US" b="0" i="0" dirty="0">
              <a:solidFill>
                <a:srgbClr val="292929"/>
              </a:solidFill>
              <a:effectLst/>
              <a:latin typeface="Calibri (Body)"/>
            </a:endParaRPr>
          </a:p>
          <a:p>
            <a:endParaRPr lang="en-US" dirty="0">
              <a:solidFill>
                <a:srgbClr val="292929"/>
              </a:solidFill>
              <a:latin typeface="Calibri (Body)"/>
            </a:endParaRPr>
          </a:p>
          <a:p>
            <a:endParaRPr lang="en-US" b="0" i="0" dirty="0">
              <a:solidFill>
                <a:srgbClr val="292929"/>
              </a:solidFill>
              <a:effectLst/>
              <a:latin typeface="Calibri (Body)"/>
            </a:endParaRPr>
          </a:p>
          <a:p>
            <a:endParaRPr lang="en-US" b="0" i="0" dirty="0">
              <a:solidFill>
                <a:srgbClr val="292929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F3996505-0130-4B42-877F-30A4D0938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033" y="2565898"/>
            <a:ext cx="59055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325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is great then?</a:t>
            </a:r>
            <a:r>
              <a:rPr lang="en-US" baseline="30000" dirty="0"/>
              <a:t>21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E24293-841F-444D-8DFA-80C2FACA2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6305"/>
            <a:ext cx="10515600" cy="520490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0" i="0" dirty="0">
              <a:solidFill>
                <a:srgbClr val="292929"/>
              </a:solidFill>
              <a:effectLst/>
              <a:latin typeface="medium-content-serif-font"/>
            </a:endParaRPr>
          </a:p>
          <a:p>
            <a:pPr marL="0" indent="0">
              <a:buNone/>
            </a:pPr>
            <a:r>
              <a:rPr lang="en-US" b="0" i="0" dirty="0">
                <a:solidFill>
                  <a:srgbClr val="292929"/>
                </a:solidFill>
                <a:effectLst/>
                <a:latin typeface="Calibri (Body)"/>
              </a:rPr>
              <a:t>CNNs are bad at generalizing across scaling, shifts and rotations in images, </a:t>
            </a:r>
            <a:r>
              <a:rPr lang="en-US" dirty="0">
                <a:solidFill>
                  <a:srgbClr val="292929"/>
                </a:solidFill>
                <a:latin typeface="Calibri (Body)"/>
              </a:rPr>
              <a:t>as well as </a:t>
            </a:r>
            <a:r>
              <a:rPr lang="en-US" b="0" i="0" dirty="0">
                <a:solidFill>
                  <a:srgbClr val="292929"/>
                </a:solidFill>
                <a:effectLst/>
                <a:latin typeface="Calibri (Body)"/>
              </a:rPr>
              <a:t>different angles of three-dimensional viewing.</a:t>
            </a:r>
          </a:p>
          <a:p>
            <a:endParaRPr 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8A75E38-8BF9-4C51-A26D-6CD79FFC9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238" y="2386513"/>
            <a:ext cx="6369682" cy="2120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E5F64EBB-FB01-466E-A891-8AE2E3DDE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344" y="4592682"/>
            <a:ext cx="6369682" cy="222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3727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3DE9C-9A1A-4C19-B1F0-B24F3A88B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Hands-on CNN-supported image classification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3E6D03-32BE-40A1-9AB6-34B2632F69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https://bitbucket.org/diip20201/tutorials/src/master/cnn/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29516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026" y="1580972"/>
            <a:ext cx="11085336" cy="4747400"/>
          </a:xfrm>
        </p:spPr>
        <p:txBody>
          <a:bodyPr>
            <a:normAutofit fontScale="4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800" dirty="0"/>
              <a:t>I. </a:t>
            </a:r>
            <a:r>
              <a:rPr lang="en-US" sz="1800" dirty="0" err="1"/>
              <a:t>GoodFellow</a:t>
            </a:r>
            <a:r>
              <a:rPr lang="en-US" sz="1800" dirty="0"/>
              <a:t>, Y. </a:t>
            </a:r>
            <a:r>
              <a:rPr lang="en-US" sz="1800" dirty="0" err="1"/>
              <a:t>Bengio</a:t>
            </a:r>
            <a:r>
              <a:rPr lang="en-US" sz="1800" dirty="0"/>
              <a:t>, A. </a:t>
            </a:r>
            <a:r>
              <a:rPr lang="en-US" sz="1800" dirty="0" err="1"/>
              <a:t>Courniville</a:t>
            </a:r>
            <a:r>
              <a:rPr lang="en-US" sz="1800" dirty="0"/>
              <a:t>: Deep Learning (Adaptive Computation and Machine Learning series), 2016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2"/>
              </a:rPr>
              <a:t>https://colah.github.io/posts/2014-07-Understanding-Convolutions/</a:t>
            </a:r>
            <a:r>
              <a:rPr lang="en-US" sz="1800" dirty="0"/>
              <a:t>2018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3"/>
              </a:rPr>
              <a:t>https://medium.com/@RaghavPrabhu/understanding-of-convolutional-neural-network-cnn-deep-learning-99760835f148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4"/>
              </a:rPr>
              <a:t>https://ai.stackexchange.com/questions/17004/convolutional-neural-network-does-each-filter-in-each-convolution-layer-create</a:t>
            </a:r>
            <a:r>
              <a:rPr lang="en-US" sz="1800" dirty="0"/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5"/>
              </a:rPr>
              <a:t>http://datahacker.rs/convolution-rgb-image/</a:t>
            </a:r>
            <a:endParaRPr lang="en-US" sz="1800" dirty="0"/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6"/>
              </a:rPr>
              <a:t>https://en.wikipedia.org/wiki/Convolutional_neural_network#Applications</a:t>
            </a:r>
            <a:r>
              <a:rPr lang="en-US" sz="1800" dirty="0"/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J. </a:t>
            </a:r>
            <a:r>
              <a:rPr lang="en-US" sz="1800" dirty="0" err="1"/>
              <a:t>Gua</a:t>
            </a:r>
            <a:r>
              <a:rPr lang="en-US" sz="1800" dirty="0"/>
              <a:t>, Z. Wang, J. </a:t>
            </a:r>
            <a:r>
              <a:rPr lang="en-US" sz="1800" dirty="0" err="1"/>
              <a:t>Kuen</a:t>
            </a:r>
            <a:r>
              <a:rPr lang="en-US" sz="1800" dirty="0"/>
              <a:t>, L. Ma, A. </a:t>
            </a:r>
            <a:r>
              <a:rPr lang="en-US" sz="1800" dirty="0" err="1"/>
              <a:t>Shahroudy</a:t>
            </a:r>
            <a:r>
              <a:rPr lang="en-US" sz="1800" dirty="0"/>
              <a:t>, B. Shuai, T. Liu, X. Wang, G. Wang, J. Cai, T. Chen: Recent advances in convolutional neural networks, Pattern Recognition, May 2018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Y. </a:t>
            </a:r>
            <a:r>
              <a:rPr lang="en-US" sz="1800" dirty="0" err="1"/>
              <a:t>LeCun</a:t>
            </a:r>
            <a:r>
              <a:rPr lang="en-US" sz="1800" dirty="0"/>
              <a:t>, L. </a:t>
            </a:r>
            <a:r>
              <a:rPr lang="en-US" sz="1800" dirty="0" err="1"/>
              <a:t>Bottou</a:t>
            </a:r>
            <a:r>
              <a:rPr lang="en-US" sz="1800" dirty="0"/>
              <a:t>, Y. </a:t>
            </a:r>
            <a:r>
              <a:rPr lang="en-US" sz="1800" dirty="0" err="1"/>
              <a:t>Bengio</a:t>
            </a:r>
            <a:r>
              <a:rPr lang="en-US" sz="1800" dirty="0"/>
              <a:t> and P. Haffner: Gradient-Based Learning Applied to Document Recognition, Proceedings of the IEEE, 86(11):2278-2324, 1998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A. </a:t>
            </a:r>
            <a:r>
              <a:rPr lang="en-US" sz="1800" dirty="0" err="1"/>
              <a:t>Krizhevsky</a:t>
            </a:r>
            <a:r>
              <a:rPr lang="en-US" sz="1800" dirty="0"/>
              <a:t>, I. </a:t>
            </a:r>
            <a:r>
              <a:rPr lang="en-US" sz="1800" dirty="0" err="1"/>
              <a:t>Sutskever</a:t>
            </a:r>
            <a:r>
              <a:rPr lang="en-US" sz="1800" dirty="0"/>
              <a:t> and G. F Hinton: ImageNet Classification with Deep Convolutional Neural Networks, NIPS 2012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K. </a:t>
            </a:r>
            <a:r>
              <a:rPr lang="en-US" sz="1800" dirty="0" err="1"/>
              <a:t>Simonyan</a:t>
            </a:r>
            <a:r>
              <a:rPr lang="en-US" sz="1800" dirty="0"/>
              <a:t> and A. </a:t>
            </a:r>
            <a:r>
              <a:rPr lang="en-US" sz="1800" dirty="0" err="1"/>
              <a:t>Zisseman</a:t>
            </a:r>
            <a:r>
              <a:rPr lang="en-US" sz="1800" dirty="0"/>
              <a:t>: Very Deep Convolutional Networks for Large-Scale Image Recognition: </a:t>
            </a:r>
            <a:r>
              <a:rPr lang="en-US" sz="1800" dirty="0" err="1"/>
              <a:t>arXiv</a:t>
            </a:r>
            <a:r>
              <a:rPr lang="en-US" sz="1800" dirty="0"/>
              <a:t> preprint, 2014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7"/>
              </a:rPr>
              <a:t>https://towardsdatascience.com/illustrated-10-cnn-architectures-95d78ace614d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8"/>
              </a:rPr>
              <a:t>https://medium.com/analytics-vidhya/cnns-architectures-lenet-alexnet-vgg-googlenet-resnet-and-more-666091488df5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C. </a:t>
            </a:r>
            <a:r>
              <a:rPr lang="en-US" sz="1800" dirty="0" err="1"/>
              <a:t>Szegedy</a:t>
            </a:r>
            <a:r>
              <a:rPr lang="en-US" sz="1800" dirty="0"/>
              <a:t>, W. Liu, Y. Jia, P. </a:t>
            </a:r>
            <a:r>
              <a:rPr lang="en-US" sz="1800" dirty="0" err="1"/>
              <a:t>Sermanet</a:t>
            </a:r>
            <a:r>
              <a:rPr lang="en-US" sz="1800" dirty="0"/>
              <a:t>, S. Reed, D. </a:t>
            </a:r>
            <a:r>
              <a:rPr lang="en-US" sz="1800" dirty="0" err="1"/>
              <a:t>Anguelov</a:t>
            </a:r>
            <a:r>
              <a:rPr lang="en-US" sz="1800" dirty="0"/>
              <a:t>, D. Erhan, V. </a:t>
            </a:r>
            <a:r>
              <a:rPr lang="en-US" sz="1800" dirty="0" err="1"/>
              <a:t>Vanhoucke</a:t>
            </a:r>
            <a:r>
              <a:rPr lang="en-US" sz="1800" dirty="0"/>
              <a:t>, A. </a:t>
            </a:r>
            <a:r>
              <a:rPr lang="en-US" sz="1800" dirty="0" err="1"/>
              <a:t>Rabinovich</a:t>
            </a:r>
            <a:r>
              <a:rPr lang="en-US" sz="1800" dirty="0"/>
              <a:t>: Going Deep with Convolutions: CVPR 2015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C. </a:t>
            </a:r>
            <a:r>
              <a:rPr lang="en-US" sz="1800" dirty="0" err="1"/>
              <a:t>Szegedy</a:t>
            </a:r>
            <a:r>
              <a:rPr lang="en-US" sz="1800" dirty="0"/>
              <a:t>, V. </a:t>
            </a:r>
            <a:r>
              <a:rPr lang="en-US" sz="1800" dirty="0" err="1"/>
              <a:t>Vanhoucke</a:t>
            </a:r>
            <a:r>
              <a:rPr lang="en-US" sz="1800" dirty="0"/>
              <a:t>, S. </a:t>
            </a:r>
            <a:r>
              <a:rPr lang="en-US" sz="1800" dirty="0" err="1"/>
              <a:t>Ioffe</a:t>
            </a:r>
            <a:r>
              <a:rPr lang="en-US" sz="1800" dirty="0"/>
              <a:t>, J. </a:t>
            </a:r>
            <a:r>
              <a:rPr lang="en-US" sz="1800" dirty="0" err="1"/>
              <a:t>Shlens</a:t>
            </a:r>
            <a:r>
              <a:rPr lang="en-US" sz="1800" dirty="0"/>
              <a:t>, Z. </a:t>
            </a:r>
            <a:r>
              <a:rPr lang="en-US" sz="1800" dirty="0" err="1"/>
              <a:t>Wojna</a:t>
            </a:r>
            <a:r>
              <a:rPr lang="en-US" sz="1800" dirty="0"/>
              <a:t>: Rethinking the Inception Architecture for Computer Vision: CVPR 2016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K. He, X. Zhang, S. Ren, J. Sun: Deep Residual Learning for Image Recognition : CVPR 2016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F. Chollet: </a:t>
            </a:r>
            <a:r>
              <a:rPr lang="en-US" sz="1800" dirty="0" err="1"/>
              <a:t>Xeption</a:t>
            </a:r>
            <a:r>
              <a:rPr lang="en-US" sz="1800" dirty="0"/>
              <a:t>: Deep Learning with Separable Convolutions : CVPR 2017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O. </a:t>
            </a:r>
            <a:r>
              <a:rPr lang="en-US" sz="1800" dirty="0" err="1"/>
              <a:t>Ronneberger</a:t>
            </a:r>
            <a:r>
              <a:rPr lang="en-US" sz="1800" dirty="0"/>
              <a:t>, P. Fischer and T. </a:t>
            </a:r>
            <a:r>
              <a:rPr lang="en-US" sz="1800" dirty="0" err="1"/>
              <a:t>Brox</a:t>
            </a:r>
            <a:r>
              <a:rPr lang="en-US" sz="1800" dirty="0"/>
              <a:t>: U-Net: Convolutional Networks for Biomedical Image Segmentation: Medical Image Computing and Computer-Assisted Intervention (MICCAI), Springer, LNCS, Vol.9351: 234--241, 2015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C. </a:t>
            </a:r>
            <a:r>
              <a:rPr lang="en-US" sz="1800" dirty="0" err="1"/>
              <a:t>Szegedy</a:t>
            </a:r>
            <a:r>
              <a:rPr lang="en-US" sz="1800" dirty="0"/>
              <a:t>, S. </a:t>
            </a:r>
            <a:r>
              <a:rPr lang="en-US" sz="1800" dirty="0" err="1"/>
              <a:t>Ioffe</a:t>
            </a:r>
            <a:r>
              <a:rPr lang="en-US" sz="1800" dirty="0"/>
              <a:t>, V. </a:t>
            </a:r>
            <a:r>
              <a:rPr lang="en-US" sz="1800" dirty="0" err="1"/>
              <a:t>Vanhoucke</a:t>
            </a:r>
            <a:r>
              <a:rPr lang="en-US" sz="1800" dirty="0"/>
              <a:t> and A. Alemi: Inception-v4, inception-</a:t>
            </a:r>
            <a:r>
              <a:rPr lang="en-US" sz="1800" dirty="0" err="1"/>
              <a:t>ResNet</a:t>
            </a:r>
            <a:r>
              <a:rPr lang="en-US" sz="1800" dirty="0"/>
              <a:t> and the impact of residual connections on learning, AAAI 2017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9"/>
              </a:rPr>
              <a:t>https://journalofbigdata.springeropen.com/articles/10.1186/s40537-021-00444-8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1800" dirty="0"/>
              <a:t>S Bianco, R. Cadene, L Celona and P Napoletano: </a:t>
            </a:r>
            <a:r>
              <a:rPr lang="en-US" sz="1800" dirty="0"/>
              <a:t>Benchmark Analysis of Representative Deep Neural Network Architectures, IEEE Access 6(1) 2018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https://towardsdatascience.com/we-need-to-rethink-convolutional-neural-networks-ccad1ba5dc1c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3457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1311</TotalTime>
  <Words>3270</Words>
  <Application>Microsoft Office PowerPoint</Application>
  <PresentationFormat>Widescreen</PresentationFormat>
  <Paragraphs>1194</Paragraphs>
  <Slides>42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Arial</vt:lpstr>
      <vt:lpstr>Arial</vt:lpstr>
      <vt:lpstr>Calibri</vt:lpstr>
      <vt:lpstr>Calibri (Body)</vt:lpstr>
      <vt:lpstr>Calibri Light</vt:lpstr>
      <vt:lpstr>Cambria Math</vt:lpstr>
      <vt:lpstr>charter</vt:lpstr>
      <vt:lpstr>ComputerModernRoman</vt:lpstr>
      <vt:lpstr>medium-content-serif-font</vt:lpstr>
      <vt:lpstr>Office Theme</vt:lpstr>
      <vt:lpstr>Convolutional Neural Networks</vt:lpstr>
      <vt:lpstr>Outline</vt:lpstr>
      <vt:lpstr>Convolutional Neural Networks1</vt:lpstr>
      <vt:lpstr>The Convolution operation1</vt:lpstr>
      <vt:lpstr>The Convolution operation1</vt:lpstr>
      <vt:lpstr>The Convolution operation1</vt:lpstr>
      <vt:lpstr>The Convolution operation1</vt:lpstr>
      <vt:lpstr>The Convolution operation1</vt:lpstr>
      <vt:lpstr>The Convolution operation1</vt:lpstr>
      <vt:lpstr>The Convolution operation1</vt:lpstr>
      <vt:lpstr>The Convolution operation1</vt:lpstr>
      <vt:lpstr>Larger Strides</vt:lpstr>
      <vt:lpstr>Larger Strides</vt:lpstr>
      <vt:lpstr>Larger Strides</vt:lpstr>
      <vt:lpstr>Larger Strides</vt:lpstr>
      <vt:lpstr>Padding1,4</vt:lpstr>
      <vt:lpstr>The Convolution operation on Images3</vt:lpstr>
      <vt:lpstr>The Convolution operation on RBG Images5</vt:lpstr>
      <vt:lpstr>The Convolution operation on RBG Images5</vt:lpstr>
      <vt:lpstr>The Convolution operation on RBG Images5</vt:lpstr>
      <vt:lpstr>Typical CNN model architecture3</vt:lpstr>
      <vt:lpstr>Typical CNN model architecture1</vt:lpstr>
      <vt:lpstr>Pooling1</vt:lpstr>
      <vt:lpstr>Pooling1,3</vt:lpstr>
      <vt:lpstr>Properties of CNN models</vt:lpstr>
      <vt:lpstr>Applications of CNN models6,7</vt:lpstr>
      <vt:lpstr>Applications of CNN models6,7</vt:lpstr>
      <vt:lpstr>Notable CNN models11, 12</vt:lpstr>
      <vt:lpstr>Notable CNN models11,12</vt:lpstr>
      <vt:lpstr>Notable CNN models11,12</vt:lpstr>
      <vt:lpstr>Notable CNN models11,12</vt:lpstr>
      <vt:lpstr>Notable CNN models11,12</vt:lpstr>
      <vt:lpstr>Notable CNN models11,12</vt:lpstr>
      <vt:lpstr>Notable CNN models11,12</vt:lpstr>
      <vt:lpstr>Notable CNN models11,12</vt:lpstr>
      <vt:lpstr>Notable CNN models19</vt:lpstr>
      <vt:lpstr>Notable CNN models20</vt:lpstr>
      <vt:lpstr>Application Architectures based on CNN models</vt:lpstr>
      <vt:lpstr>All is great then?21</vt:lpstr>
      <vt:lpstr>All is great then?21</vt:lpstr>
      <vt:lpstr>Hands-on CNN-supported image classification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Convolutional Neural Networks</dc:title>
  <dc:creator> </dc:creator>
  <cp:lastModifiedBy> </cp:lastModifiedBy>
  <cp:revision>88</cp:revision>
  <dcterms:created xsi:type="dcterms:W3CDTF">2020-10-09T11:08:18Z</dcterms:created>
  <dcterms:modified xsi:type="dcterms:W3CDTF">2021-07-07T11:08:47Z</dcterms:modified>
</cp:coreProperties>
</file>