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6"/>
  </p:notesMasterIdLst>
  <p:sldIdLst>
    <p:sldId id="256" r:id="rId2"/>
    <p:sldId id="260" r:id="rId3"/>
    <p:sldId id="282" r:id="rId4"/>
    <p:sldId id="283" r:id="rId5"/>
    <p:sldId id="284" r:id="rId6"/>
    <p:sldId id="257" r:id="rId7"/>
    <p:sldId id="258" r:id="rId8"/>
    <p:sldId id="259" r:id="rId9"/>
    <p:sldId id="263" r:id="rId10"/>
    <p:sldId id="275" r:id="rId11"/>
    <p:sldId id="271" r:id="rId12"/>
    <p:sldId id="264" r:id="rId13"/>
    <p:sldId id="265" r:id="rId14"/>
    <p:sldId id="266" r:id="rId15"/>
    <p:sldId id="267" r:id="rId16"/>
    <p:sldId id="268" r:id="rId17"/>
    <p:sldId id="272" r:id="rId18"/>
    <p:sldId id="269" r:id="rId19"/>
    <p:sldId id="274" r:id="rId20"/>
    <p:sldId id="261" r:id="rId21"/>
    <p:sldId id="280" r:id="rId22"/>
    <p:sldId id="270" r:id="rId23"/>
    <p:sldId id="273" r:id="rId24"/>
    <p:sldId id="281"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325" autoAdjust="0"/>
  </p:normalViewPr>
  <p:slideViewPr>
    <p:cSldViewPr snapToGrid="0">
      <p:cViewPr varScale="1">
        <p:scale>
          <a:sx n="95" d="100"/>
          <a:sy n="95" d="100"/>
        </p:scale>
        <p:origin x="111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12E8B2-006E-449C-8B56-5898CB7C7520}" type="datetimeFigureOut">
              <a:rPr lang="fr-FR" smtClean="0"/>
              <a:t>05/09/2024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7A250-985E-4D50-A1EF-4309C21302AC}" type="slidenum">
              <a:rPr lang="fr-FR" smtClean="0"/>
              <a:t>‹N°›</a:t>
            </a:fld>
            <a:endParaRPr lang="fr-FR"/>
          </a:p>
        </p:txBody>
      </p:sp>
    </p:spTree>
    <p:extLst>
      <p:ext uri="{BB962C8B-B14F-4D97-AF65-F5344CB8AC3E}">
        <p14:creationId xmlns:p14="http://schemas.microsoft.com/office/powerpoint/2010/main" val="2825400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EC9F341-A87A-4B72-BE17-28C8D0B53D42}" type="slidenum">
              <a:rPr lang="fr-FR" smtClean="0"/>
              <a:t>10</a:t>
            </a:fld>
            <a:endParaRPr lang="fr-FR"/>
          </a:p>
        </p:txBody>
      </p:sp>
    </p:spTree>
    <p:extLst>
      <p:ext uri="{BB962C8B-B14F-4D97-AF65-F5344CB8AC3E}">
        <p14:creationId xmlns:p14="http://schemas.microsoft.com/office/powerpoint/2010/main" val="1801509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9/5/2024</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80992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9/5/2024</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4218516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9/5/2024</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4234683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9/5/2024</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3248509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9/5/2024</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3674478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9/5/2024</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972338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9/5/2024</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226096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9/5/2024</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2501060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9/5/2024</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1320171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9/5/2024</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578600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9/5/2024</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‹N°›</a:t>
            </a:fld>
            <a:endParaRPr lang="en-US"/>
          </a:p>
        </p:txBody>
      </p:sp>
    </p:spTree>
    <p:extLst>
      <p:ext uri="{BB962C8B-B14F-4D97-AF65-F5344CB8AC3E}">
        <p14:creationId xmlns:p14="http://schemas.microsoft.com/office/powerpoint/2010/main" val="3527903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9/5/2024</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‹N°›</a:t>
            </a:fld>
            <a:endParaRPr lang="en-US"/>
          </a:p>
        </p:txBody>
      </p:sp>
    </p:spTree>
    <p:extLst>
      <p:ext uri="{BB962C8B-B14F-4D97-AF65-F5344CB8AC3E}">
        <p14:creationId xmlns:p14="http://schemas.microsoft.com/office/powerpoint/2010/main" val="219960948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wm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hyperlink" Target="https://savoirplus-risquermoins.net/"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Adelaide.pladys@cnrms.fr" TargetMode="External"/><Relationship Id="rId7" Type="http://schemas.openxmlformats.org/officeDocument/2006/relationships/image" Target="../media/image2.emf"/><Relationship Id="rId2" Type="http://schemas.openxmlformats.org/officeDocument/2006/relationships/hyperlink" Target="mailto:estellonvincent@gmail.com" TargetMode="External"/><Relationship Id="rId1" Type="http://schemas.openxmlformats.org/officeDocument/2006/relationships/slideLayout" Target="../slideLayouts/slideLayout2.xml"/><Relationship Id="rId6" Type="http://schemas.openxmlformats.org/officeDocument/2006/relationships/hyperlink" Target="mailto:daniele.bader@cnrms.fr" TargetMode="External"/><Relationship Id="rId5" Type="http://schemas.openxmlformats.org/officeDocument/2006/relationships/hyperlink" Target="mailto:prenom.nom@nouvelleaube.org" TargetMode="External"/><Relationship Id="rId10" Type="http://schemas.openxmlformats.org/officeDocument/2006/relationships/image" Target="../media/image24.png"/><Relationship Id="rId4" Type="http://schemas.openxmlformats.org/officeDocument/2006/relationships/hyperlink" Target="mailto:perrine.roux@inserm.fr" TargetMode="External"/><Relationship Id="rId9" Type="http://schemas.openxmlformats.org/officeDocument/2006/relationships/image" Target="../media/image5.jpg"/></Relationships>
</file>

<file path=ppt/slides/_rels/slide23.xml.rels><?xml version="1.0" encoding="UTF-8" standalone="yes"?>
<Relationships xmlns="http://schemas.openxmlformats.org/package/2006/relationships"><Relationship Id="rId2" Type="http://schemas.openxmlformats.org/officeDocument/2006/relationships/hyperlink" Target="https://www.ofdt.fr/publications/collections/periodiques/lettre-tendances/resultats-de-lenquete-ad-femina-tendances-130-mars-2019/"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1" name="Rectangle 10">
            <a:extLst>
              <a:ext uri="{FF2B5EF4-FFF2-40B4-BE49-F238E27FC236}">
                <a16:creationId xmlns:a16="http://schemas.microsoft.com/office/drawing/2014/main" id="{4A2DC5C2-CCA7-49E4-B67F-6F121D48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Encre liquide aquarelle et encre">
            <a:extLst>
              <a:ext uri="{FF2B5EF4-FFF2-40B4-BE49-F238E27FC236}">
                <a16:creationId xmlns:a16="http://schemas.microsoft.com/office/drawing/2014/main" id="{367BB09E-6976-038A-B439-FB7635872D67}"/>
              </a:ext>
            </a:extLst>
          </p:cNvPr>
          <p:cNvPicPr>
            <a:picLocks noChangeAspect="1"/>
          </p:cNvPicPr>
          <p:nvPr/>
        </p:nvPicPr>
        <p:blipFill rotWithShape="1">
          <a:blip r:embed="rId2"/>
          <a:srcRect t="1867" b="6670"/>
          <a:stretch/>
        </p:blipFill>
        <p:spPr>
          <a:xfrm>
            <a:off x="-1" y="10"/>
            <a:ext cx="12192001" cy="6857990"/>
          </a:xfrm>
          <a:prstGeom prst="rect">
            <a:avLst/>
          </a:prstGeom>
        </p:spPr>
      </p:pic>
      <p:sp useBgFill="1">
        <p:nvSpPr>
          <p:cNvPr id="13" name="Freeform: Shape 12">
            <a:extLst>
              <a:ext uri="{FF2B5EF4-FFF2-40B4-BE49-F238E27FC236}">
                <a16:creationId xmlns:a16="http://schemas.microsoft.com/office/drawing/2014/main" id="{27966D5E-7857-415C-B50C-0DD96BCB7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7986" y="0"/>
            <a:ext cx="10615629" cy="6858000"/>
          </a:xfrm>
          <a:custGeom>
            <a:avLst/>
            <a:gdLst>
              <a:gd name="connsiteX0" fmla="*/ 7169276 w 10615629"/>
              <a:gd name="connsiteY0" fmla="*/ 5704266 h 6858000"/>
              <a:gd name="connsiteX1" fmla="*/ 7514897 w 10615629"/>
              <a:gd name="connsiteY1" fmla="*/ 6049887 h 6858000"/>
              <a:gd name="connsiteX2" fmla="*/ 7169276 w 10615629"/>
              <a:gd name="connsiteY2" fmla="*/ 6395508 h 6858000"/>
              <a:gd name="connsiteX3" fmla="*/ 6823655 w 10615629"/>
              <a:gd name="connsiteY3" fmla="*/ 6049887 h 6858000"/>
              <a:gd name="connsiteX4" fmla="*/ 7169276 w 10615629"/>
              <a:gd name="connsiteY4" fmla="*/ 5704266 h 6858000"/>
              <a:gd name="connsiteX5" fmla="*/ 10010446 w 10615629"/>
              <a:gd name="connsiteY5" fmla="*/ 2324705 h 6858000"/>
              <a:gd name="connsiteX6" fmla="*/ 10456760 w 10615629"/>
              <a:gd name="connsiteY6" fmla="*/ 2771019 h 6858000"/>
              <a:gd name="connsiteX7" fmla="*/ 10010446 w 10615629"/>
              <a:gd name="connsiteY7" fmla="*/ 3217333 h 6858000"/>
              <a:gd name="connsiteX8" fmla="*/ 9564132 w 10615629"/>
              <a:gd name="connsiteY8" fmla="*/ 2771019 h 6858000"/>
              <a:gd name="connsiteX9" fmla="*/ 10010446 w 10615629"/>
              <a:gd name="connsiteY9" fmla="*/ 2324705 h 6858000"/>
              <a:gd name="connsiteX10" fmla="*/ 10354145 w 10615629"/>
              <a:gd name="connsiteY10" fmla="*/ 1665213 h 6858000"/>
              <a:gd name="connsiteX11" fmla="*/ 10615629 w 10615629"/>
              <a:gd name="connsiteY11" fmla="*/ 1926697 h 6858000"/>
              <a:gd name="connsiteX12" fmla="*/ 10354145 w 10615629"/>
              <a:gd name="connsiteY12" fmla="*/ 2188181 h 6858000"/>
              <a:gd name="connsiteX13" fmla="*/ 10092661 w 10615629"/>
              <a:gd name="connsiteY13" fmla="*/ 1926697 h 6858000"/>
              <a:gd name="connsiteX14" fmla="*/ 10354145 w 10615629"/>
              <a:gd name="connsiteY14" fmla="*/ 1665213 h 6858000"/>
              <a:gd name="connsiteX15" fmla="*/ 1458901 w 10615629"/>
              <a:gd name="connsiteY15" fmla="*/ 659644 h 6858000"/>
              <a:gd name="connsiteX16" fmla="*/ 1905215 w 10615629"/>
              <a:gd name="connsiteY16" fmla="*/ 1105958 h 6858000"/>
              <a:gd name="connsiteX17" fmla="*/ 1458901 w 10615629"/>
              <a:gd name="connsiteY17" fmla="*/ 1552272 h 6858000"/>
              <a:gd name="connsiteX18" fmla="*/ 1012587 w 10615629"/>
              <a:gd name="connsiteY18" fmla="*/ 1105958 h 6858000"/>
              <a:gd name="connsiteX19" fmla="*/ 1458901 w 10615629"/>
              <a:gd name="connsiteY19" fmla="*/ 659644 h 6858000"/>
              <a:gd name="connsiteX20" fmla="*/ 6674038 w 10615629"/>
              <a:gd name="connsiteY20" fmla="*/ 0 h 6858000"/>
              <a:gd name="connsiteX21" fmla="*/ 10121228 w 10615629"/>
              <a:gd name="connsiteY21" fmla="*/ 0 h 6858000"/>
              <a:gd name="connsiteX22" fmla="*/ 10122250 w 10615629"/>
              <a:gd name="connsiteY22" fmla="*/ 1542 h 6858000"/>
              <a:gd name="connsiteX23" fmla="*/ 9914575 w 10615629"/>
              <a:gd name="connsiteY23" fmla="*/ 1714821 h 6858000"/>
              <a:gd name="connsiteX24" fmla="*/ 9361609 w 10615629"/>
              <a:gd name="connsiteY24" fmla="*/ 2396453 h 6858000"/>
              <a:gd name="connsiteX25" fmla="*/ 9334635 w 10615629"/>
              <a:gd name="connsiteY25" fmla="*/ 3107486 h 6858000"/>
              <a:gd name="connsiteX26" fmla="*/ 9815042 w 10615629"/>
              <a:gd name="connsiteY26" fmla="*/ 3891891 h 6858000"/>
              <a:gd name="connsiteX27" fmla="*/ 9376176 w 10615629"/>
              <a:gd name="connsiteY27" fmla="*/ 5202286 h 6858000"/>
              <a:gd name="connsiteX28" fmla="*/ 7869813 w 10615629"/>
              <a:gd name="connsiteY28" fmla="*/ 5436960 h 6858000"/>
              <a:gd name="connsiteX29" fmla="*/ 6545392 w 10615629"/>
              <a:gd name="connsiteY29" fmla="*/ 5630362 h 6858000"/>
              <a:gd name="connsiteX30" fmla="*/ 5772723 w 10615629"/>
              <a:gd name="connsiteY30" fmla="*/ 6502431 h 6858000"/>
              <a:gd name="connsiteX31" fmla="*/ 5542129 w 10615629"/>
              <a:gd name="connsiteY31" fmla="*/ 6791052 h 6858000"/>
              <a:gd name="connsiteX32" fmla="*/ 5487454 w 10615629"/>
              <a:gd name="connsiteY32" fmla="*/ 6858000 h 6858000"/>
              <a:gd name="connsiteX33" fmla="*/ 3860772 w 10615629"/>
              <a:gd name="connsiteY33" fmla="*/ 6858000 h 6858000"/>
              <a:gd name="connsiteX34" fmla="*/ 3806309 w 10615629"/>
              <a:gd name="connsiteY34" fmla="*/ 6753976 h 6858000"/>
              <a:gd name="connsiteX35" fmla="*/ 3692626 w 10615629"/>
              <a:gd name="connsiteY35" fmla="*/ 6315366 h 6858000"/>
              <a:gd name="connsiteX36" fmla="*/ 2561203 w 10615629"/>
              <a:gd name="connsiteY36" fmla="*/ 5694965 h 6858000"/>
              <a:gd name="connsiteX37" fmla="*/ 69617 w 10615629"/>
              <a:gd name="connsiteY37" fmla="*/ 4316865 h 6858000"/>
              <a:gd name="connsiteX38" fmla="*/ 1643 w 10615629"/>
              <a:gd name="connsiteY38" fmla="*/ 3718987 h 6858000"/>
              <a:gd name="connsiteX39" fmla="*/ 368893 w 10615629"/>
              <a:gd name="connsiteY39" fmla="*/ 2555465 h 6858000"/>
              <a:gd name="connsiteX40" fmla="*/ 1113509 w 10615629"/>
              <a:gd name="connsiteY40" fmla="*/ 2231777 h 6858000"/>
              <a:gd name="connsiteX41" fmla="*/ 2037233 w 10615629"/>
              <a:gd name="connsiteY41" fmla="*/ 2044714 h 6858000"/>
              <a:gd name="connsiteX42" fmla="*/ 2547311 w 10615629"/>
              <a:gd name="connsiteY42" fmla="*/ 1444273 h 6858000"/>
              <a:gd name="connsiteX43" fmla="*/ 3900864 w 10615629"/>
              <a:gd name="connsiteY43" fmla="*/ 617925 h 6858000"/>
              <a:gd name="connsiteX44" fmla="*/ 4571572 w 10615629"/>
              <a:gd name="connsiteY44" fmla="*/ 899937 h 6858000"/>
              <a:gd name="connsiteX45" fmla="*/ 6039226 w 10615629"/>
              <a:gd name="connsiteY45" fmla="*/ 670658 h 6858000"/>
              <a:gd name="connsiteX46" fmla="*/ 6656610 w 10615629"/>
              <a:gd name="connsiteY46" fmla="*/ 161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15629" h="6858000">
                <a:moveTo>
                  <a:pt x="7169276" y="5704266"/>
                </a:moveTo>
                <a:cubicBezTo>
                  <a:pt x="7360157" y="5704266"/>
                  <a:pt x="7514897" y="5859006"/>
                  <a:pt x="7514897" y="6049887"/>
                </a:cubicBezTo>
                <a:cubicBezTo>
                  <a:pt x="7514897" y="6240768"/>
                  <a:pt x="7360157" y="6395508"/>
                  <a:pt x="7169276" y="6395508"/>
                </a:cubicBezTo>
                <a:cubicBezTo>
                  <a:pt x="6978395" y="6395508"/>
                  <a:pt x="6823655" y="6240768"/>
                  <a:pt x="6823655" y="6049887"/>
                </a:cubicBezTo>
                <a:cubicBezTo>
                  <a:pt x="6823655" y="5859006"/>
                  <a:pt x="6978395" y="5704266"/>
                  <a:pt x="7169276" y="5704266"/>
                </a:cubicBezTo>
                <a:close/>
                <a:moveTo>
                  <a:pt x="10010446" y="2324705"/>
                </a:moveTo>
                <a:cubicBezTo>
                  <a:pt x="10256938" y="2324705"/>
                  <a:pt x="10456760" y="2524528"/>
                  <a:pt x="10456760" y="2771019"/>
                </a:cubicBezTo>
                <a:cubicBezTo>
                  <a:pt x="10456760" y="3017511"/>
                  <a:pt x="10256938" y="3217333"/>
                  <a:pt x="10010446" y="3217333"/>
                </a:cubicBezTo>
                <a:cubicBezTo>
                  <a:pt x="9763954" y="3217333"/>
                  <a:pt x="9564132" y="3017511"/>
                  <a:pt x="9564132" y="2771019"/>
                </a:cubicBezTo>
                <a:cubicBezTo>
                  <a:pt x="9564132" y="2524528"/>
                  <a:pt x="9763954" y="2324705"/>
                  <a:pt x="10010446" y="2324705"/>
                </a:cubicBezTo>
                <a:close/>
                <a:moveTo>
                  <a:pt x="10354145" y="1665213"/>
                </a:moveTo>
                <a:cubicBezTo>
                  <a:pt x="10498559" y="1665213"/>
                  <a:pt x="10615629" y="1782283"/>
                  <a:pt x="10615629" y="1926697"/>
                </a:cubicBezTo>
                <a:cubicBezTo>
                  <a:pt x="10615629" y="2071111"/>
                  <a:pt x="10498559" y="2188181"/>
                  <a:pt x="10354145" y="2188181"/>
                </a:cubicBezTo>
                <a:cubicBezTo>
                  <a:pt x="10209731" y="2188181"/>
                  <a:pt x="10092661" y="2071111"/>
                  <a:pt x="10092661" y="1926697"/>
                </a:cubicBezTo>
                <a:cubicBezTo>
                  <a:pt x="10092661" y="1782283"/>
                  <a:pt x="10209731" y="1665213"/>
                  <a:pt x="10354145" y="1665213"/>
                </a:cubicBezTo>
                <a:close/>
                <a:moveTo>
                  <a:pt x="1458901" y="659644"/>
                </a:moveTo>
                <a:cubicBezTo>
                  <a:pt x="1705393" y="659644"/>
                  <a:pt x="1905215" y="859466"/>
                  <a:pt x="1905215" y="1105958"/>
                </a:cubicBezTo>
                <a:cubicBezTo>
                  <a:pt x="1905215" y="1352450"/>
                  <a:pt x="1705393" y="1552272"/>
                  <a:pt x="1458901" y="1552272"/>
                </a:cubicBezTo>
                <a:cubicBezTo>
                  <a:pt x="1212409" y="1552272"/>
                  <a:pt x="1012587" y="1352450"/>
                  <a:pt x="1012587" y="1105958"/>
                </a:cubicBezTo>
                <a:cubicBezTo>
                  <a:pt x="1012587" y="859466"/>
                  <a:pt x="1212409" y="659644"/>
                  <a:pt x="1458901" y="659644"/>
                </a:cubicBezTo>
                <a:close/>
                <a:moveTo>
                  <a:pt x="6674038" y="0"/>
                </a:moveTo>
                <a:lnTo>
                  <a:pt x="10121228" y="0"/>
                </a:lnTo>
                <a:lnTo>
                  <a:pt x="10122250" y="1542"/>
                </a:lnTo>
                <a:cubicBezTo>
                  <a:pt x="10407914" y="485220"/>
                  <a:pt x="10448238" y="1134713"/>
                  <a:pt x="9914575" y="1714821"/>
                </a:cubicBezTo>
                <a:cubicBezTo>
                  <a:pt x="9716856" y="1929804"/>
                  <a:pt x="9539638" y="2164208"/>
                  <a:pt x="9361609" y="2396453"/>
                </a:cubicBezTo>
                <a:cubicBezTo>
                  <a:pt x="9193292" y="2616157"/>
                  <a:pt x="9188572" y="2869712"/>
                  <a:pt x="9334635" y="3107486"/>
                </a:cubicBezTo>
                <a:cubicBezTo>
                  <a:pt x="9495670" y="3368730"/>
                  <a:pt x="9683004" y="3617025"/>
                  <a:pt x="9815042" y="3891891"/>
                </a:cubicBezTo>
                <a:cubicBezTo>
                  <a:pt x="10050525" y="4382007"/>
                  <a:pt x="9955575" y="4864841"/>
                  <a:pt x="9376176" y="5202286"/>
                </a:cubicBezTo>
                <a:cubicBezTo>
                  <a:pt x="8901029" y="5479039"/>
                  <a:pt x="8396077" y="5489829"/>
                  <a:pt x="7869813" y="5436960"/>
                </a:cubicBezTo>
                <a:cubicBezTo>
                  <a:pt x="7414764" y="5391373"/>
                  <a:pt x="6924917" y="5356038"/>
                  <a:pt x="6545392" y="5630362"/>
                </a:cubicBezTo>
                <a:cubicBezTo>
                  <a:pt x="6238294" y="5852628"/>
                  <a:pt x="6024795" y="6205178"/>
                  <a:pt x="5772723" y="6502431"/>
                </a:cubicBezTo>
                <a:cubicBezTo>
                  <a:pt x="5693285" y="6596233"/>
                  <a:pt x="5618533" y="6694485"/>
                  <a:pt x="5542129" y="6791052"/>
                </a:cubicBezTo>
                <a:lnTo>
                  <a:pt x="5487454" y="6858000"/>
                </a:lnTo>
                <a:lnTo>
                  <a:pt x="3860772" y="6858000"/>
                </a:lnTo>
                <a:lnTo>
                  <a:pt x="3806309" y="6753976"/>
                </a:lnTo>
                <a:cubicBezTo>
                  <a:pt x="3748311" y="6617180"/>
                  <a:pt x="3717510" y="6461835"/>
                  <a:pt x="3692626" y="6315366"/>
                </a:cubicBezTo>
                <a:cubicBezTo>
                  <a:pt x="3594980" y="5743923"/>
                  <a:pt x="2996563" y="5569132"/>
                  <a:pt x="2561203" y="5694965"/>
                </a:cubicBezTo>
                <a:cubicBezTo>
                  <a:pt x="1295584" y="6063834"/>
                  <a:pt x="405173" y="5417942"/>
                  <a:pt x="69617" y="4316865"/>
                </a:cubicBezTo>
                <a:cubicBezTo>
                  <a:pt x="12163" y="4128181"/>
                  <a:pt x="22818" y="3919404"/>
                  <a:pt x="1643" y="3718987"/>
                </a:cubicBezTo>
                <a:cubicBezTo>
                  <a:pt x="-11845" y="3285650"/>
                  <a:pt x="53163" y="2879692"/>
                  <a:pt x="368893" y="2555465"/>
                </a:cubicBezTo>
                <a:cubicBezTo>
                  <a:pt x="570254" y="2348709"/>
                  <a:pt x="826642" y="2266304"/>
                  <a:pt x="1113509" y="2231777"/>
                </a:cubicBezTo>
                <a:cubicBezTo>
                  <a:pt x="1425464" y="2194013"/>
                  <a:pt x="1739171" y="2139122"/>
                  <a:pt x="2037233" y="2044714"/>
                </a:cubicBezTo>
                <a:cubicBezTo>
                  <a:pt x="2313448" y="1957047"/>
                  <a:pt x="2430109" y="1689061"/>
                  <a:pt x="2547311" y="1444273"/>
                </a:cubicBezTo>
                <a:cubicBezTo>
                  <a:pt x="2839304" y="834121"/>
                  <a:pt x="3300290" y="529585"/>
                  <a:pt x="3900864" y="617925"/>
                </a:cubicBezTo>
                <a:cubicBezTo>
                  <a:pt x="4133785" y="652182"/>
                  <a:pt x="4362119" y="778959"/>
                  <a:pt x="4571572" y="899937"/>
                </a:cubicBezTo>
                <a:cubicBezTo>
                  <a:pt x="5133170" y="1224435"/>
                  <a:pt x="5641899" y="1068660"/>
                  <a:pt x="6039226" y="670658"/>
                </a:cubicBezTo>
                <a:cubicBezTo>
                  <a:pt x="6250634" y="458239"/>
                  <a:pt x="6444898" y="227157"/>
                  <a:pt x="6656610" y="1615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re 1">
            <a:extLst>
              <a:ext uri="{FF2B5EF4-FFF2-40B4-BE49-F238E27FC236}">
                <a16:creationId xmlns:a16="http://schemas.microsoft.com/office/drawing/2014/main" id="{9719832B-A91E-0050-1D7C-0CA26E906E25}"/>
              </a:ext>
            </a:extLst>
          </p:cNvPr>
          <p:cNvSpPr>
            <a:spLocks noGrp="1"/>
          </p:cNvSpPr>
          <p:nvPr>
            <p:ph type="ctrTitle"/>
          </p:nvPr>
        </p:nvSpPr>
        <p:spPr>
          <a:xfrm>
            <a:off x="2998622" y="324031"/>
            <a:ext cx="6458556" cy="2387600"/>
          </a:xfrm>
        </p:spPr>
        <p:txBody>
          <a:bodyPr>
            <a:normAutofit/>
          </a:bodyPr>
          <a:lstStyle/>
          <a:p>
            <a:pPr algn="ctr"/>
            <a:r>
              <a:rPr lang="fr-FR" dirty="0"/>
              <a:t>Projet Calliope</a:t>
            </a:r>
          </a:p>
        </p:txBody>
      </p:sp>
      <p:sp>
        <p:nvSpPr>
          <p:cNvPr id="3" name="Sous-titre 2">
            <a:extLst>
              <a:ext uri="{FF2B5EF4-FFF2-40B4-BE49-F238E27FC236}">
                <a16:creationId xmlns:a16="http://schemas.microsoft.com/office/drawing/2014/main" id="{24911B5E-5B44-DEAF-8393-F343A9768AD6}"/>
              </a:ext>
            </a:extLst>
          </p:cNvPr>
          <p:cNvSpPr>
            <a:spLocks noGrp="1"/>
          </p:cNvSpPr>
          <p:nvPr>
            <p:ph type="subTitle" idx="1"/>
          </p:nvPr>
        </p:nvSpPr>
        <p:spPr>
          <a:xfrm>
            <a:off x="2998622" y="3041212"/>
            <a:ext cx="6458556" cy="1655762"/>
          </a:xfrm>
        </p:spPr>
        <p:txBody>
          <a:bodyPr>
            <a:normAutofit/>
          </a:bodyPr>
          <a:lstStyle/>
          <a:p>
            <a:pPr algn="ctr"/>
            <a:r>
              <a:rPr lang="fr-FR" sz="1900" dirty="0"/>
              <a:t>Étude des profils, des besoins et de la satisfaction des femmes usagères de substances psychoactives vis-à-vis des pratiques de soins : </a:t>
            </a:r>
          </a:p>
          <a:p>
            <a:pPr algn="ctr"/>
            <a:r>
              <a:rPr lang="fr-FR" sz="1900" b="1" dirty="0"/>
              <a:t>projet à méthodes mixtes</a:t>
            </a:r>
          </a:p>
        </p:txBody>
      </p:sp>
      <p:sp>
        <p:nvSpPr>
          <p:cNvPr id="5" name="Sous-titre 2">
            <a:extLst>
              <a:ext uri="{FF2B5EF4-FFF2-40B4-BE49-F238E27FC236}">
                <a16:creationId xmlns:a16="http://schemas.microsoft.com/office/drawing/2014/main" id="{F3258F9C-A652-5961-A9C6-0FD5B03D951C}"/>
              </a:ext>
            </a:extLst>
          </p:cNvPr>
          <p:cNvSpPr txBox="1">
            <a:spLocks/>
          </p:cNvSpPr>
          <p:nvPr/>
        </p:nvSpPr>
        <p:spPr>
          <a:xfrm>
            <a:off x="2774018" y="5020995"/>
            <a:ext cx="6458556" cy="786039"/>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Clr>
                <a:schemeClr val="accent5"/>
              </a:buClr>
              <a:buFont typeface="Avenir Next LT Pro" panose="020B05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fr-FR" sz="1900" dirty="0">
                <a:solidFill>
                  <a:schemeClr val="bg1">
                    <a:lumMod val="50000"/>
                  </a:schemeClr>
                </a:solidFill>
              </a:rPr>
              <a:t>Journée de l’UFR IHSS – 9 septembre 2024</a:t>
            </a:r>
          </a:p>
          <a:p>
            <a:pPr algn="ctr"/>
            <a:r>
              <a:rPr lang="fr-FR" sz="1900" dirty="0">
                <a:solidFill>
                  <a:schemeClr val="bg1">
                    <a:lumMod val="50000"/>
                  </a:schemeClr>
                </a:solidFill>
              </a:rPr>
              <a:t>Paris</a:t>
            </a:r>
          </a:p>
        </p:txBody>
      </p:sp>
    </p:spTree>
    <p:extLst>
      <p:ext uri="{BB962C8B-B14F-4D97-AF65-F5344CB8AC3E}">
        <p14:creationId xmlns:p14="http://schemas.microsoft.com/office/powerpoint/2010/main" val="1972253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977698-0AD0-596D-9F0E-9DC8C5D2C0DF}"/>
              </a:ext>
            </a:extLst>
          </p:cNvPr>
          <p:cNvSpPr>
            <a:spLocks noGrp="1"/>
          </p:cNvSpPr>
          <p:nvPr>
            <p:ph type="title"/>
          </p:nvPr>
        </p:nvSpPr>
        <p:spPr>
          <a:xfrm>
            <a:off x="555877" y="562124"/>
            <a:ext cx="10972800" cy="1325563"/>
          </a:xfrm>
        </p:spPr>
        <p:txBody>
          <a:bodyPr/>
          <a:lstStyle/>
          <a:p>
            <a:r>
              <a:rPr lang="fr-FR" dirty="0"/>
              <a:t>Gouvernance</a:t>
            </a:r>
          </a:p>
        </p:txBody>
      </p:sp>
      <p:sp>
        <p:nvSpPr>
          <p:cNvPr id="3" name="Espace réservé du contenu 2">
            <a:extLst>
              <a:ext uri="{FF2B5EF4-FFF2-40B4-BE49-F238E27FC236}">
                <a16:creationId xmlns:a16="http://schemas.microsoft.com/office/drawing/2014/main" id="{694927F9-7269-EEAD-C602-C945C9088058}"/>
              </a:ext>
            </a:extLst>
          </p:cNvPr>
          <p:cNvSpPr>
            <a:spLocks noGrp="1"/>
          </p:cNvSpPr>
          <p:nvPr>
            <p:ph idx="1"/>
          </p:nvPr>
        </p:nvSpPr>
        <p:spPr>
          <a:xfrm>
            <a:off x="555877" y="2014917"/>
            <a:ext cx="10972800" cy="568720"/>
          </a:xfrm>
        </p:spPr>
        <p:txBody>
          <a:bodyPr>
            <a:normAutofit/>
          </a:bodyPr>
          <a:lstStyle/>
          <a:p>
            <a:r>
              <a:rPr lang="fr-FR" sz="2400" b="1" dirty="0">
                <a:solidFill>
                  <a:schemeClr val="accent1"/>
                </a:solidFill>
              </a:rPr>
              <a:t>Projet </a:t>
            </a:r>
            <a:r>
              <a:rPr lang="fr-FR" sz="2400" b="1" dirty="0" err="1">
                <a:solidFill>
                  <a:schemeClr val="accent1"/>
                </a:solidFill>
              </a:rPr>
              <a:t>pluri-disciplinaire</a:t>
            </a:r>
            <a:r>
              <a:rPr lang="fr-FR" sz="2400" b="1" dirty="0">
                <a:solidFill>
                  <a:schemeClr val="accent1"/>
                </a:solidFill>
              </a:rPr>
              <a:t> :</a:t>
            </a:r>
          </a:p>
          <a:p>
            <a:endParaRPr lang="fr-FR" sz="2400" dirty="0"/>
          </a:p>
        </p:txBody>
      </p:sp>
      <p:pic>
        <p:nvPicPr>
          <p:cNvPr id="5" name="Image 4">
            <a:extLst>
              <a:ext uri="{FF2B5EF4-FFF2-40B4-BE49-F238E27FC236}">
                <a16:creationId xmlns:a16="http://schemas.microsoft.com/office/drawing/2014/main" id="{F07D7002-1A30-F48B-899E-B551CDFAE1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6197" y="4711496"/>
            <a:ext cx="926374" cy="864000"/>
          </a:xfrm>
          <a:prstGeom prst="rect">
            <a:avLst/>
          </a:prstGeom>
          <a:noFill/>
          <a:ln>
            <a:noFill/>
          </a:ln>
        </p:spPr>
      </p:pic>
      <p:pic>
        <p:nvPicPr>
          <p:cNvPr id="6" name="Image 5" descr="Une image contenant texte, Graphique, graphisme, Police&#10;&#10;Description générée automatiquement">
            <a:extLst>
              <a:ext uri="{FF2B5EF4-FFF2-40B4-BE49-F238E27FC236}">
                <a16:creationId xmlns:a16="http://schemas.microsoft.com/office/drawing/2014/main" id="{28E1B463-DF71-783D-5B01-2C0E1CC13E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282" r="22399"/>
          <a:stretch/>
        </p:blipFill>
        <p:spPr bwMode="auto">
          <a:xfrm>
            <a:off x="555878" y="2748784"/>
            <a:ext cx="907519" cy="864000"/>
          </a:xfrm>
          <a:prstGeom prst="rect">
            <a:avLst/>
          </a:prstGeom>
          <a:ln>
            <a:noFill/>
          </a:ln>
          <a:extLst>
            <a:ext uri="{53640926-AAD7-44D8-BBD7-CCE9431645EC}">
              <a14:shadowObscured xmlns:a14="http://schemas.microsoft.com/office/drawing/2010/main"/>
            </a:ext>
          </a:extLst>
        </p:spPr>
      </p:pic>
      <p:pic>
        <p:nvPicPr>
          <p:cNvPr id="7" name="Image 6" descr="Une image contenant conception&#10;&#10;Description générée automatiquement avec une confiance moyenne">
            <a:extLst>
              <a:ext uri="{FF2B5EF4-FFF2-40B4-BE49-F238E27FC236}">
                <a16:creationId xmlns:a16="http://schemas.microsoft.com/office/drawing/2014/main" id="{2A5E921D-73D8-52AD-0821-72A1DE43E9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877" y="3740014"/>
            <a:ext cx="1008066" cy="864000"/>
          </a:xfrm>
          <a:prstGeom prst="rect">
            <a:avLst/>
          </a:prstGeom>
        </p:spPr>
      </p:pic>
      <p:sp>
        <p:nvSpPr>
          <p:cNvPr id="8" name="ZoneTexte 7">
            <a:extLst>
              <a:ext uri="{FF2B5EF4-FFF2-40B4-BE49-F238E27FC236}">
                <a16:creationId xmlns:a16="http://schemas.microsoft.com/office/drawing/2014/main" id="{D50A90B0-0629-E4FE-7CF9-29D4FC6B5CC2}"/>
              </a:ext>
            </a:extLst>
          </p:cNvPr>
          <p:cNvSpPr txBox="1"/>
          <p:nvPr/>
        </p:nvSpPr>
        <p:spPr>
          <a:xfrm>
            <a:off x="1701384" y="2681766"/>
            <a:ext cx="9881016" cy="3970318"/>
          </a:xfrm>
          <a:prstGeom prst="rect">
            <a:avLst/>
          </a:prstGeom>
          <a:noFill/>
        </p:spPr>
        <p:txBody>
          <a:bodyPr wrap="square" rtlCol="0">
            <a:spAutoFit/>
          </a:bodyPr>
          <a:lstStyle/>
          <a:p>
            <a:pPr algn="just"/>
            <a:r>
              <a:rPr lang="fr-FR" kern="100" dirty="0">
                <a:effectLst/>
                <a:ea typeface="Calibri" panose="020F0502020204030204" pitchFamily="34" charset="0"/>
                <a:cs typeface="Times New Roman" panose="02020603050405020304" pitchFamily="18" charset="0"/>
              </a:rPr>
              <a:t>Le Centre de recherches psychanalyse, médecine et société (CRPMS, UR 3522) développe des travaux et construit des savoirs en appui au référentiel psychanalytique. Il est affilié à l’Université Paris-Cité.</a:t>
            </a:r>
          </a:p>
          <a:p>
            <a:pPr algn="just"/>
            <a:endParaRPr lang="fr-FR" kern="100" dirty="0">
              <a:ea typeface="Calibri" panose="020F0502020204030204" pitchFamily="34" charset="0"/>
              <a:cs typeface="Times New Roman" panose="02020603050405020304" pitchFamily="18" charset="0"/>
            </a:endParaRPr>
          </a:p>
          <a:p>
            <a:pPr algn="just"/>
            <a:r>
              <a:rPr lang="fr-FR" kern="100" dirty="0">
                <a:effectLst/>
                <a:ea typeface="Calibri" panose="020F0502020204030204" pitchFamily="34" charset="0"/>
                <a:cs typeface="Times New Roman" panose="02020603050405020304" pitchFamily="18" charset="0"/>
              </a:rPr>
              <a:t>La Coordination Nationale des Réseaux de Microstructures (CNRMS) fédère l’ensemble des microstructures médicales. Elle est structurée sous forme associative basée à Strasbourg.</a:t>
            </a:r>
          </a:p>
          <a:p>
            <a:pPr algn="just"/>
            <a:endParaRPr lang="fr-FR" kern="100" dirty="0">
              <a:effectLst/>
              <a:ea typeface="Calibri" panose="020F0502020204030204" pitchFamily="34" charset="0"/>
              <a:cs typeface="Times New Roman" panose="02020603050405020304" pitchFamily="18" charset="0"/>
            </a:endParaRPr>
          </a:p>
          <a:p>
            <a:pPr algn="just"/>
            <a:r>
              <a:rPr lang="fr-FR" kern="100" dirty="0">
                <a:effectLst/>
                <a:ea typeface="Times New Roman" panose="02020603050405020304" pitchFamily="18" charset="0"/>
                <a:cs typeface="Calibri" panose="020F0502020204030204" pitchFamily="34" charset="0"/>
              </a:rPr>
              <a:t>Le laboratoire UMR1252-SESSTIM est une unité de recherche en Santé Publique affiliée à l’Université Aix-Marseille et à l’INSERM (Institut National pour la Santé et la Recherche Médicale).</a:t>
            </a:r>
          </a:p>
          <a:p>
            <a:pPr algn="just"/>
            <a:endParaRPr lang="fr-FR" dirty="0"/>
          </a:p>
          <a:p>
            <a:pPr algn="just"/>
            <a:r>
              <a:rPr lang="fr-FR" dirty="0"/>
              <a:t>Nouvelle Aube est une association d’auto-support, d’action, d’expérimentation, de réflexion, de recherche, de représentation, de témoignage auprès d’un public jeune, fragilisé, stigmatisé.</a:t>
            </a:r>
          </a:p>
        </p:txBody>
      </p:sp>
      <p:pic>
        <p:nvPicPr>
          <p:cNvPr id="12" name="Image 11" descr="Une image contenant texte, Police, Graphique, calligraphie&#10;&#10;Description générée automatiquement">
            <a:extLst>
              <a:ext uri="{FF2B5EF4-FFF2-40B4-BE49-F238E27FC236}">
                <a16:creationId xmlns:a16="http://schemas.microsoft.com/office/drawing/2014/main" id="{1BD8A68F-B6E1-09E4-38F6-5FC7DD73D8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972" y="5673625"/>
            <a:ext cx="864000" cy="864000"/>
          </a:xfrm>
          <a:prstGeom prst="rect">
            <a:avLst/>
          </a:prstGeom>
        </p:spPr>
      </p:pic>
    </p:spTree>
    <p:extLst>
      <p:ext uri="{BB962C8B-B14F-4D97-AF65-F5344CB8AC3E}">
        <p14:creationId xmlns:p14="http://schemas.microsoft.com/office/powerpoint/2010/main" val="3323209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 9"/>
          <p:cNvPicPr/>
          <p:nvPr/>
        </p:nvPicPr>
        <p:blipFill>
          <a:blip r:embed="rId2"/>
          <a:stretch/>
        </p:blipFill>
        <p:spPr>
          <a:xfrm rot="25200">
            <a:off x="780595" y="2739746"/>
            <a:ext cx="3094636" cy="3838107"/>
          </a:xfrm>
          <a:prstGeom prst="rect">
            <a:avLst/>
          </a:prstGeom>
          <a:ln w="28575">
            <a:solidFill>
              <a:srgbClr val="000000"/>
            </a:solidFill>
            <a:round/>
          </a:ln>
        </p:spPr>
      </p:pic>
      <p:pic>
        <p:nvPicPr>
          <p:cNvPr id="43" name="Image 11"/>
          <p:cNvPicPr/>
          <p:nvPr/>
        </p:nvPicPr>
        <p:blipFill>
          <a:blip r:embed="rId3"/>
          <a:stretch/>
        </p:blipFill>
        <p:spPr>
          <a:xfrm>
            <a:off x="8565308" y="477018"/>
            <a:ext cx="3173152" cy="3458832"/>
          </a:xfrm>
          <a:prstGeom prst="rect">
            <a:avLst/>
          </a:prstGeom>
          <a:ln w="28575">
            <a:solidFill>
              <a:srgbClr val="000000"/>
            </a:solidFill>
            <a:round/>
          </a:ln>
        </p:spPr>
      </p:pic>
      <p:sp>
        <p:nvSpPr>
          <p:cNvPr id="44" name="ZoneTexte 13"/>
          <p:cNvSpPr/>
          <p:nvPr/>
        </p:nvSpPr>
        <p:spPr>
          <a:xfrm>
            <a:off x="3626693" y="329437"/>
            <a:ext cx="3875077" cy="460211"/>
          </a:xfrm>
          <a:prstGeom prst="rect">
            <a:avLst/>
          </a:prstGeom>
          <a:solidFill>
            <a:schemeClr val="accent1">
              <a:lumMod val="40000"/>
              <a:lumOff val="60000"/>
            </a:schemeClr>
          </a:solidFill>
          <a:ln w="6350">
            <a:solidFill>
              <a:srgbClr val="000000"/>
            </a:solidFill>
            <a:round/>
          </a:ln>
        </p:spPr>
        <p:style>
          <a:lnRef idx="0">
            <a:scrgbClr r="0" g="0" b="0"/>
          </a:lnRef>
          <a:fillRef idx="0">
            <a:scrgbClr r="0" g="0" b="0"/>
          </a:fillRef>
          <a:effectRef idx="0">
            <a:scrgbClr r="0" g="0" b="0"/>
          </a:effectRef>
          <a:fontRef idx="minor"/>
        </p:style>
        <p:txBody>
          <a:bodyPr wrap="none" lIns="90000" tIns="45000" rIns="90000" bIns="45000" anchor="ctr">
            <a:spAutoFit/>
          </a:bodyPr>
          <a:lstStyle/>
          <a:p>
            <a:pPr>
              <a:lnSpc>
                <a:spcPct val="100000"/>
              </a:lnSpc>
            </a:pPr>
            <a:r>
              <a:rPr lang="fr-FR" sz="2400" spc="-1" dirty="0">
                <a:solidFill>
                  <a:srgbClr val="000000"/>
                </a:solidFill>
                <a:latin typeface="Bernard MT Condensed"/>
              </a:rPr>
              <a:t>	Nouvelle Aube		</a:t>
            </a:r>
            <a:endParaRPr lang="fr-FR" sz="2400" spc="-1" dirty="0">
              <a:solidFill>
                <a:srgbClr val="000000"/>
              </a:solidFill>
              <a:latin typeface="Arial"/>
            </a:endParaRPr>
          </a:p>
        </p:txBody>
      </p:sp>
      <p:sp>
        <p:nvSpPr>
          <p:cNvPr id="45" name="ZoneTexte 44"/>
          <p:cNvSpPr txBox="1"/>
          <p:nvPr/>
        </p:nvSpPr>
        <p:spPr>
          <a:xfrm>
            <a:off x="453540" y="1057031"/>
            <a:ext cx="7426303" cy="1692574"/>
          </a:xfrm>
          <a:prstGeom prst="rect">
            <a:avLst/>
          </a:prstGeom>
          <a:noFill/>
          <a:ln w="0">
            <a:noFill/>
          </a:ln>
        </p:spPr>
        <p:txBody>
          <a:bodyPr lIns="90000" tIns="45000" rIns="90000" bIns="45000" anchor="t">
            <a:noAutofit/>
          </a:bodyPr>
          <a:lstStyle/>
          <a:p>
            <a:pPr algn="just"/>
            <a:r>
              <a:rPr lang="fr-FR" spc="-1" dirty="0">
                <a:solidFill>
                  <a:srgbClr val="000000"/>
                </a:solidFill>
              </a:rPr>
              <a:t>Crée en 2010, issu du public auquel nous nous adressons, notre association est un auto-support. Notre équipe, composée de bénévoles et travailleurs pairs, intervient auprès de jeunes adultes, souvent en situation de précarité, vivants en habitats alternatifs, provisoires et multipliant les pratiques à risques. </a:t>
            </a:r>
          </a:p>
          <a:p>
            <a:pPr algn="just"/>
            <a:endParaRPr lang="fr-FR" spc="-1" dirty="0">
              <a:solidFill>
                <a:srgbClr val="000000"/>
              </a:solidFill>
            </a:endParaRPr>
          </a:p>
          <a:p>
            <a:pPr algn="just"/>
            <a:r>
              <a:rPr lang="fr-FR" spc="-1" dirty="0">
                <a:solidFill>
                  <a:srgbClr val="000000"/>
                </a:solidFill>
              </a:rPr>
              <a:t> </a:t>
            </a:r>
          </a:p>
        </p:txBody>
      </p:sp>
      <p:pic>
        <p:nvPicPr>
          <p:cNvPr id="46" name="Image 45"/>
          <p:cNvPicPr/>
          <p:nvPr/>
        </p:nvPicPr>
        <p:blipFill>
          <a:blip r:embed="rId4"/>
          <a:stretch/>
        </p:blipFill>
        <p:spPr>
          <a:xfrm>
            <a:off x="296883" y="268856"/>
            <a:ext cx="1739130" cy="638610"/>
          </a:xfrm>
          <a:prstGeom prst="rect">
            <a:avLst/>
          </a:prstGeom>
          <a:ln w="0">
            <a:noFill/>
          </a:ln>
        </p:spPr>
      </p:pic>
      <p:pic>
        <p:nvPicPr>
          <p:cNvPr id="47" name="Image 46"/>
          <p:cNvPicPr/>
          <p:nvPr/>
        </p:nvPicPr>
        <p:blipFill>
          <a:blip r:embed="rId5"/>
          <a:stretch/>
        </p:blipFill>
        <p:spPr>
          <a:xfrm>
            <a:off x="9651378" y="4780782"/>
            <a:ext cx="1600200" cy="1600200"/>
          </a:xfrm>
          <a:prstGeom prst="rect">
            <a:avLst/>
          </a:prstGeom>
          <a:ln w="0">
            <a:noFill/>
          </a:ln>
        </p:spPr>
      </p:pic>
      <p:sp>
        <p:nvSpPr>
          <p:cNvPr id="48" name="ZoneTexte 47"/>
          <p:cNvSpPr txBox="1"/>
          <p:nvPr/>
        </p:nvSpPr>
        <p:spPr>
          <a:xfrm>
            <a:off x="4076002" y="5070780"/>
            <a:ext cx="5127376" cy="1145880"/>
          </a:xfrm>
          <a:prstGeom prst="rect">
            <a:avLst/>
          </a:prstGeom>
          <a:noFill/>
          <a:ln w="0">
            <a:noFill/>
          </a:ln>
        </p:spPr>
        <p:txBody>
          <a:bodyPr lIns="90000" tIns="45000" rIns="90000" bIns="45000" anchor="t">
            <a:noAutofit/>
          </a:bodyPr>
          <a:lstStyle/>
          <a:p>
            <a:pPr algn="just">
              <a:lnSpc>
                <a:spcPct val="100000"/>
              </a:lnSpc>
            </a:pPr>
            <a:r>
              <a:rPr lang="fr-FR" spc="-1" dirty="0">
                <a:solidFill>
                  <a:srgbClr val="000000"/>
                </a:solidFill>
              </a:rPr>
              <a:t>Dès ses prémices, Nouvelle aube collabore avec la recherche, avec notamment la création de la revue Sang d’encre.</a:t>
            </a:r>
          </a:p>
        </p:txBody>
      </p:sp>
      <p:sp>
        <p:nvSpPr>
          <p:cNvPr id="3" name="ZoneTexte 2">
            <a:extLst>
              <a:ext uri="{FF2B5EF4-FFF2-40B4-BE49-F238E27FC236}">
                <a16:creationId xmlns:a16="http://schemas.microsoft.com/office/drawing/2014/main" id="{690CEABA-98EB-D5F2-30FF-39D9F976C64F}"/>
              </a:ext>
            </a:extLst>
          </p:cNvPr>
          <p:cNvSpPr txBox="1"/>
          <p:nvPr/>
        </p:nvSpPr>
        <p:spPr>
          <a:xfrm>
            <a:off x="4076001" y="3284370"/>
            <a:ext cx="4302563" cy="1200329"/>
          </a:xfrm>
          <a:prstGeom prst="rect">
            <a:avLst/>
          </a:prstGeom>
          <a:noFill/>
        </p:spPr>
        <p:txBody>
          <a:bodyPr wrap="square">
            <a:spAutoFit/>
          </a:bodyPr>
          <a:lstStyle/>
          <a:p>
            <a:pPr algn="just"/>
            <a:r>
              <a:rPr lang="fr-FR" spc="-1" dirty="0">
                <a:solidFill>
                  <a:srgbClr val="000000"/>
                </a:solidFill>
              </a:rPr>
              <a:t>Nous allons au plus près du public pour leur permettre d'accéder à l’ensemble des droits et service auxquels ils peuvent bénéficier.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 4"/>
          <p:cNvPicPr/>
          <p:nvPr/>
        </p:nvPicPr>
        <p:blipFill>
          <a:blip r:embed="rId2"/>
          <a:stretch/>
        </p:blipFill>
        <p:spPr>
          <a:xfrm>
            <a:off x="611059" y="765694"/>
            <a:ext cx="1861200" cy="2232720"/>
          </a:xfrm>
          <a:prstGeom prst="rect">
            <a:avLst/>
          </a:prstGeom>
          <a:ln w="19050">
            <a:solidFill>
              <a:srgbClr val="000000"/>
            </a:solidFill>
            <a:round/>
          </a:ln>
        </p:spPr>
      </p:pic>
      <p:sp>
        <p:nvSpPr>
          <p:cNvPr id="51" name="ZoneTexte 5"/>
          <p:cNvSpPr/>
          <p:nvPr/>
        </p:nvSpPr>
        <p:spPr>
          <a:xfrm>
            <a:off x="2693219" y="260308"/>
            <a:ext cx="6973682" cy="460211"/>
          </a:xfrm>
          <a:prstGeom prst="rect">
            <a:avLst/>
          </a:prstGeom>
          <a:solidFill>
            <a:schemeClr val="accent1">
              <a:lumMod val="40000"/>
              <a:lumOff val="60000"/>
            </a:schemeClr>
          </a:solidFill>
          <a:ln w="6350">
            <a:solidFill>
              <a:srgbClr val="000000"/>
            </a:solidFill>
            <a:round/>
          </a:ln>
        </p:spPr>
        <p:style>
          <a:lnRef idx="0">
            <a:scrgbClr r="0" g="0" b="0"/>
          </a:lnRef>
          <a:fillRef idx="0">
            <a:scrgbClr r="0" g="0" b="0"/>
          </a:fillRef>
          <a:effectRef idx="0">
            <a:scrgbClr r="0" g="0" b="0"/>
          </a:effectRef>
          <a:fontRef idx="minor"/>
        </p:style>
        <p:txBody>
          <a:bodyPr wrap="none" lIns="90000" tIns="45000" rIns="90000" bIns="45000" anchor="ctr">
            <a:spAutoFit/>
          </a:bodyPr>
          <a:lstStyle/>
          <a:p>
            <a:pPr>
              <a:lnSpc>
                <a:spcPct val="100000"/>
              </a:lnSpc>
            </a:pPr>
            <a:r>
              <a:rPr lang="fr-FR" sz="2400" spc="-1">
                <a:solidFill>
                  <a:srgbClr val="000000"/>
                </a:solidFill>
                <a:latin typeface="Bernard MT Condensed"/>
              </a:rPr>
              <a:t>Recherches/recherches-actions/publications scientifiques</a:t>
            </a:r>
            <a:endParaRPr lang="fr-FR" sz="2400" spc="-1">
              <a:solidFill>
                <a:srgbClr val="000000"/>
              </a:solidFill>
              <a:latin typeface="Arial"/>
            </a:endParaRPr>
          </a:p>
        </p:txBody>
      </p:sp>
      <p:sp>
        <p:nvSpPr>
          <p:cNvPr id="52" name="ZoneTexte 7"/>
          <p:cNvSpPr/>
          <p:nvPr/>
        </p:nvSpPr>
        <p:spPr>
          <a:xfrm>
            <a:off x="3781997" y="3927749"/>
            <a:ext cx="3799287" cy="583321"/>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a:lnSpc>
                <a:spcPct val="100000"/>
              </a:lnSpc>
            </a:pPr>
            <a:r>
              <a:rPr lang="fr-FR" sz="1600" spc="-1" dirty="0" err="1">
                <a:solidFill>
                  <a:srgbClr val="0070C0"/>
                </a:solidFill>
              </a:rPr>
              <a:t>Interdisciplinary</a:t>
            </a:r>
            <a:r>
              <a:rPr lang="fr-FR" sz="1600" spc="-1" dirty="0">
                <a:solidFill>
                  <a:srgbClr val="0070C0"/>
                </a:solidFill>
              </a:rPr>
              <a:t> and </a:t>
            </a:r>
            <a:r>
              <a:rPr lang="fr-FR" sz="1600" spc="-1" dirty="0" err="1">
                <a:solidFill>
                  <a:srgbClr val="0070C0"/>
                </a:solidFill>
              </a:rPr>
              <a:t>community</a:t>
            </a:r>
            <a:r>
              <a:rPr lang="fr-FR" sz="1600" spc="-1" dirty="0">
                <a:solidFill>
                  <a:srgbClr val="0070C0"/>
                </a:solidFill>
              </a:rPr>
              <a:t> </a:t>
            </a:r>
            <a:r>
              <a:rPr lang="fr-FR" sz="1600" spc="-1" dirty="0" err="1">
                <a:solidFill>
                  <a:srgbClr val="0070C0"/>
                </a:solidFill>
              </a:rPr>
              <a:t>based</a:t>
            </a:r>
            <a:endParaRPr lang="fr-FR" sz="1600" spc="-1" dirty="0">
              <a:solidFill>
                <a:srgbClr val="000000"/>
              </a:solidFill>
            </a:endParaRPr>
          </a:p>
          <a:p>
            <a:pPr algn="ctr">
              <a:lnSpc>
                <a:spcPct val="100000"/>
              </a:lnSpc>
            </a:pPr>
            <a:r>
              <a:rPr lang="fr-FR" sz="1600" spc="-1" dirty="0" err="1">
                <a:solidFill>
                  <a:srgbClr val="000000"/>
                </a:solidFill>
              </a:rPr>
              <a:t>HA</a:t>
            </a:r>
            <a:r>
              <a:rPr lang="fr-FR" sz="1600" spc="-1" dirty="0" err="1">
                <a:solidFill>
                  <a:srgbClr val="0070C0"/>
                </a:solidFill>
              </a:rPr>
              <a:t>rm</a:t>
            </a:r>
            <a:r>
              <a:rPr lang="fr-FR" sz="1600" spc="-1" dirty="0">
                <a:solidFill>
                  <a:srgbClr val="0070C0"/>
                </a:solidFill>
              </a:rPr>
              <a:t> </a:t>
            </a:r>
            <a:r>
              <a:rPr lang="fr-FR" sz="1600" spc="-1" dirty="0" err="1">
                <a:solidFill>
                  <a:srgbClr val="0070C0"/>
                </a:solidFill>
              </a:rPr>
              <a:t>reduction</a:t>
            </a:r>
            <a:r>
              <a:rPr lang="fr-FR" sz="1600" spc="-1" dirty="0">
                <a:solidFill>
                  <a:srgbClr val="0070C0"/>
                </a:solidFill>
              </a:rPr>
              <a:t> </a:t>
            </a:r>
            <a:r>
              <a:rPr lang="fr-FR" sz="1600" spc="-1" dirty="0" err="1">
                <a:solidFill>
                  <a:srgbClr val="000000"/>
                </a:solidFill>
              </a:rPr>
              <a:t>RE</a:t>
            </a:r>
            <a:r>
              <a:rPr lang="fr-FR" sz="1600" spc="-1" dirty="0" err="1">
                <a:solidFill>
                  <a:srgbClr val="0070C0"/>
                </a:solidFill>
              </a:rPr>
              <a:t>search</a:t>
            </a:r>
            <a:r>
              <a:rPr lang="fr-FR" sz="1600" spc="-1" dirty="0">
                <a:solidFill>
                  <a:srgbClr val="0070C0"/>
                </a:solidFill>
              </a:rPr>
              <a:t> </a:t>
            </a:r>
            <a:r>
              <a:rPr lang="fr-FR" sz="1600" spc="-1" dirty="0" err="1">
                <a:solidFill>
                  <a:srgbClr val="000000"/>
                </a:solidFill>
              </a:rPr>
              <a:t>NE</a:t>
            </a:r>
            <a:r>
              <a:rPr lang="fr-FR" sz="1600" spc="-1" dirty="0" err="1">
                <a:solidFill>
                  <a:srgbClr val="0070C0"/>
                </a:solidFill>
              </a:rPr>
              <a:t>twork</a:t>
            </a:r>
            <a:r>
              <a:rPr lang="fr-FR" sz="1600" spc="-1" dirty="0">
                <a:solidFill>
                  <a:srgbClr val="0070C0"/>
                </a:solidFill>
              </a:rPr>
              <a:t> </a:t>
            </a:r>
            <a:endParaRPr lang="fr-FR" sz="1600" spc="-1" dirty="0">
              <a:solidFill>
                <a:srgbClr val="000000"/>
              </a:solidFill>
            </a:endParaRPr>
          </a:p>
        </p:txBody>
      </p:sp>
      <p:sp>
        <p:nvSpPr>
          <p:cNvPr id="53" name="ZoneTexte 18"/>
          <p:cNvSpPr/>
          <p:nvPr/>
        </p:nvSpPr>
        <p:spPr>
          <a:xfrm>
            <a:off x="8330321" y="1018478"/>
            <a:ext cx="3463560" cy="10757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600" spc="-1" dirty="0">
                <a:solidFill>
                  <a:srgbClr val="000000"/>
                </a:solidFill>
              </a:rPr>
              <a:t>I</a:t>
            </a:r>
            <a:r>
              <a:rPr lang="fr-FR" sz="1600" spc="-1" dirty="0">
                <a:solidFill>
                  <a:srgbClr val="0070C0"/>
                </a:solidFill>
              </a:rPr>
              <a:t>ntervention </a:t>
            </a:r>
            <a:r>
              <a:rPr lang="fr-FR" sz="1600" spc="-1" dirty="0" err="1">
                <a:solidFill>
                  <a:srgbClr val="000000"/>
                </a:solidFill>
              </a:rPr>
              <a:t>CO</a:t>
            </a:r>
            <a:r>
              <a:rPr lang="fr-FR" sz="1600" spc="-1" dirty="0" err="1">
                <a:solidFill>
                  <a:srgbClr val="0070C0"/>
                </a:solidFill>
              </a:rPr>
              <a:t>mmu</a:t>
            </a:r>
            <a:r>
              <a:rPr lang="fr-FR" sz="1600" spc="-1" dirty="0" err="1">
                <a:solidFill>
                  <a:srgbClr val="000000"/>
                </a:solidFill>
              </a:rPr>
              <a:t>N</a:t>
            </a:r>
            <a:r>
              <a:rPr lang="fr-FR" sz="1600" spc="-1" dirty="0" err="1">
                <a:solidFill>
                  <a:srgbClr val="0070C0"/>
                </a:solidFill>
              </a:rPr>
              <a:t>autaire</a:t>
            </a:r>
            <a:r>
              <a:rPr lang="fr-FR" sz="1600" spc="-1" dirty="0">
                <a:solidFill>
                  <a:srgbClr val="0070C0"/>
                </a:solidFill>
              </a:rPr>
              <a:t> en vue d’</a:t>
            </a:r>
            <a:r>
              <a:rPr lang="fr-FR" sz="1600" spc="-1" dirty="0">
                <a:solidFill>
                  <a:srgbClr val="000000"/>
                </a:solidFill>
              </a:rPr>
              <a:t>E</a:t>
            </a:r>
            <a:r>
              <a:rPr lang="fr-FR" sz="1600" spc="-1" dirty="0">
                <a:solidFill>
                  <a:srgbClr val="0070C0"/>
                </a:solidFill>
              </a:rPr>
              <a:t>liminer (</a:t>
            </a:r>
            <a:r>
              <a:rPr lang="fr-FR" sz="1600" spc="-1" dirty="0">
                <a:solidFill>
                  <a:srgbClr val="000000"/>
                </a:solidFill>
              </a:rPr>
              <a:t>ICONE2</a:t>
            </a:r>
            <a:r>
              <a:rPr lang="fr-FR" sz="1600" spc="-1" dirty="0">
                <a:solidFill>
                  <a:srgbClr val="0070C0"/>
                </a:solidFill>
              </a:rPr>
              <a:t>) le VHC</a:t>
            </a:r>
            <a:endParaRPr lang="fr-FR" sz="1600" spc="-1" dirty="0">
              <a:solidFill>
                <a:srgbClr val="000000"/>
              </a:solidFill>
            </a:endParaRPr>
          </a:p>
          <a:p>
            <a:pPr algn="ctr">
              <a:lnSpc>
                <a:spcPct val="100000"/>
              </a:lnSpc>
            </a:pPr>
            <a:r>
              <a:rPr lang="fr-FR" sz="1600" spc="-1" dirty="0">
                <a:solidFill>
                  <a:srgbClr val="0070C0"/>
                </a:solidFill>
              </a:rPr>
              <a:t>parmi les personnes qui utilisent </a:t>
            </a:r>
            <a:endParaRPr lang="fr-FR" sz="1600" spc="-1" dirty="0">
              <a:solidFill>
                <a:srgbClr val="000000"/>
              </a:solidFill>
            </a:endParaRPr>
          </a:p>
          <a:p>
            <a:pPr algn="ctr">
              <a:lnSpc>
                <a:spcPct val="100000"/>
              </a:lnSpc>
            </a:pPr>
            <a:r>
              <a:rPr lang="fr-FR" sz="1600" spc="-1" dirty="0">
                <a:solidFill>
                  <a:srgbClr val="0070C0"/>
                </a:solidFill>
              </a:rPr>
              <a:t>des drogues (PUD) à Marseille</a:t>
            </a:r>
            <a:endParaRPr lang="fr-FR" sz="1600" spc="-1" dirty="0">
              <a:solidFill>
                <a:srgbClr val="000000"/>
              </a:solidFill>
            </a:endParaRPr>
          </a:p>
        </p:txBody>
      </p:sp>
      <p:pic>
        <p:nvPicPr>
          <p:cNvPr id="54" name="Image 16"/>
          <p:cNvPicPr/>
          <p:nvPr/>
        </p:nvPicPr>
        <p:blipFill>
          <a:blip r:embed="rId3"/>
          <a:stretch/>
        </p:blipFill>
        <p:spPr>
          <a:xfrm>
            <a:off x="8825141" y="2239187"/>
            <a:ext cx="2473920" cy="1697760"/>
          </a:xfrm>
          <a:prstGeom prst="rect">
            <a:avLst/>
          </a:prstGeom>
          <a:ln w="19050">
            <a:solidFill>
              <a:srgbClr val="000000"/>
            </a:solidFill>
            <a:round/>
          </a:ln>
        </p:spPr>
      </p:pic>
      <p:sp>
        <p:nvSpPr>
          <p:cNvPr id="55" name="ZoneTexte 21"/>
          <p:cNvSpPr/>
          <p:nvPr/>
        </p:nvSpPr>
        <p:spPr>
          <a:xfrm>
            <a:off x="209659" y="3164811"/>
            <a:ext cx="2664000" cy="13219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en-US" sz="1600" spc="-1" dirty="0">
                <a:solidFill>
                  <a:srgbClr val="0070C0"/>
                </a:solidFill>
              </a:rPr>
              <a:t>Evaluation of an educational </a:t>
            </a:r>
            <a:r>
              <a:rPr lang="en-US" sz="1600" spc="-1" dirty="0" err="1">
                <a:solidFill>
                  <a:srgbClr val="000000"/>
                </a:solidFill>
              </a:rPr>
              <a:t>HA</a:t>
            </a:r>
            <a:r>
              <a:rPr lang="en-US" sz="1600" spc="-1" dirty="0" err="1">
                <a:solidFill>
                  <a:srgbClr val="0070C0"/>
                </a:solidFill>
              </a:rPr>
              <a:t>nd</a:t>
            </a:r>
            <a:r>
              <a:rPr lang="en-US" sz="1600" spc="-1" dirty="0">
                <a:solidFill>
                  <a:srgbClr val="000000"/>
                </a:solidFill>
              </a:rPr>
              <a:t> </a:t>
            </a:r>
            <a:r>
              <a:rPr lang="en-US" sz="1600" spc="-1" dirty="0" err="1">
                <a:solidFill>
                  <a:srgbClr val="000000"/>
                </a:solidFill>
              </a:rPr>
              <a:t>WA</a:t>
            </a:r>
            <a:r>
              <a:rPr lang="en-US" sz="1600" spc="-1" dirty="0" err="1">
                <a:solidFill>
                  <a:srgbClr val="0070C0"/>
                </a:solidFill>
              </a:rPr>
              <a:t>shing</a:t>
            </a:r>
            <a:r>
              <a:rPr lang="en-US" sz="1600" spc="-1" dirty="0">
                <a:solidFill>
                  <a:srgbClr val="000000"/>
                </a:solidFill>
              </a:rPr>
              <a:t> </a:t>
            </a:r>
            <a:r>
              <a:rPr lang="en-US" sz="1600" spc="-1" dirty="0">
                <a:solidFill>
                  <a:srgbClr val="0070C0"/>
                </a:solidFill>
              </a:rPr>
              <a:t>intervention on abscesses in people who inject drugs</a:t>
            </a:r>
            <a:endParaRPr lang="fr-FR" sz="1600" spc="-1" dirty="0">
              <a:solidFill>
                <a:srgbClr val="000000"/>
              </a:solidFill>
            </a:endParaRPr>
          </a:p>
        </p:txBody>
      </p:sp>
      <p:pic>
        <p:nvPicPr>
          <p:cNvPr id="56" name="Image 15"/>
          <p:cNvPicPr/>
          <p:nvPr/>
        </p:nvPicPr>
        <p:blipFill>
          <a:blip r:embed="rId4"/>
          <a:stretch/>
        </p:blipFill>
        <p:spPr>
          <a:xfrm>
            <a:off x="1796160" y="4889880"/>
            <a:ext cx="8767800" cy="974880"/>
          </a:xfrm>
          <a:prstGeom prst="rect">
            <a:avLst/>
          </a:prstGeom>
          <a:ln w="19050">
            <a:solidFill>
              <a:srgbClr val="000000"/>
            </a:solidFill>
            <a:round/>
          </a:ln>
        </p:spPr>
      </p:pic>
      <p:sp>
        <p:nvSpPr>
          <p:cNvPr id="57" name="ZoneTexte 19"/>
          <p:cNvSpPr/>
          <p:nvPr/>
        </p:nvSpPr>
        <p:spPr>
          <a:xfrm>
            <a:off x="2826603" y="6038121"/>
            <a:ext cx="6278040" cy="5833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1600" spc="-1" dirty="0">
                <a:solidFill>
                  <a:srgbClr val="B212BE"/>
                </a:solidFill>
              </a:rPr>
              <a:t>E</a:t>
            </a:r>
            <a:r>
              <a:rPr lang="fr-FR" sz="1600" spc="-1" dirty="0">
                <a:solidFill>
                  <a:srgbClr val="000000"/>
                </a:solidFill>
              </a:rPr>
              <a:t>tude </a:t>
            </a:r>
            <a:r>
              <a:rPr lang="fr-FR" sz="1600" spc="-1" dirty="0">
                <a:solidFill>
                  <a:srgbClr val="B212BE"/>
                </a:solidFill>
              </a:rPr>
              <a:t>P</a:t>
            </a:r>
            <a:r>
              <a:rPr lang="fr-FR" sz="1600" spc="-1" dirty="0">
                <a:solidFill>
                  <a:srgbClr val="000000"/>
                </a:solidFill>
              </a:rPr>
              <a:t>réliminaire à l’</a:t>
            </a:r>
            <a:r>
              <a:rPr lang="fr-FR" sz="1600" spc="-1" dirty="0">
                <a:solidFill>
                  <a:srgbClr val="B212BE"/>
                </a:solidFill>
              </a:rPr>
              <a:t>O</a:t>
            </a:r>
            <a:r>
              <a:rPr lang="fr-FR" sz="1600" spc="-1" dirty="0">
                <a:solidFill>
                  <a:srgbClr val="000000"/>
                </a:solidFill>
              </a:rPr>
              <a:t>uverture de la </a:t>
            </a:r>
            <a:r>
              <a:rPr lang="fr-FR" sz="1600" spc="-1" dirty="0">
                <a:solidFill>
                  <a:srgbClr val="B212BE"/>
                </a:solidFill>
              </a:rPr>
              <a:t>S</a:t>
            </a:r>
            <a:r>
              <a:rPr lang="fr-FR" sz="1600" spc="-1" dirty="0">
                <a:solidFill>
                  <a:srgbClr val="000000"/>
                </a:solidFill>
              </a:rPr>
              <a:t>alle de </a:t>
            </a:r>
            <a:r>
              <a:rPr lang="fr-FR" sz="1600" spc="-1" dirty="0">
                <a:solidFill>
                  <a:srgbClr val="B212BE"/>
                </a:solidFill>
              </a:rPr>
              <a:t>C</a:t>
            </a:r>
            <a:r>
              <a:rPr lang="fr-FR" sz="1600" spc="-1" dirty="0">
                <a:solidFill>
                  <a:srgbClr val="000000"/>
                </a:solidFill>
              </a:rPr>
              <a:t>onsommation à moindre risques de </a:t>
            </a:r>
            <a:r>
              <a:rPr lang="fr-FR" sz="1600" spc="-1" dirty="0">
                <a:solidFill>
                  <a:srgbClr val="B212BE"/>
                </a:solidFill>
              </a:rPr>
              <a:t>M</a:t>
            </a:r>
            <a:r>
              <a:rPr lang="fr-FR" sz="1600" spc="-1" dirty="0">
                <a:solidFill>
                  <a:srgbClr val="000000"/>
                </a:solidFill>
              </a:rPr>
              <a:t>arseille</a:t>
            </a:r>
          </a:p>
        </p:txBody>
      </p:sp>
      <p:pic>
        <p:nvPicPr>
          <p:cNvPr id="11" name="Image 10">
            <a:extLst>
              <a:ext uri="{FF2B5EF4-FFF2-40B4-BE49-F238E27FC236}">
                <a16:creationId xmlns:a16="http://schemas.microsoft.com/office/drawing/2014/main" id="{37A56135-F327-432B-A252-CD6B38BA7E8A}"/>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010819" y="829357"/>
            <a:ext cx="3275762" cy="31075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Image 3"/>
          <p:cNvPicPr/>
          <p:nvPr/>
        </p:nvPicPr>
        <p:blipFill>
          <a:blip r:embed="rId2"/>
          <a:stretch/>
        </p:blipFill>
        <p:spPr>
          <a:xfrm>
            <a:off x="483600" y="1234669"/>
            <a:ext cx="1631880" cy="1631880"/>
          </a:xfrm>
          <a:prstGeom prst="rect">
            <a:avLst/>
          </a:prstGeom>
          <a:ln w="19050">
            <a:solidFill>
              <a:srgbClr val="000000"/>
            </a:solidFill>
            <a:round/>
          </a:ln>
        </p:spPr>
      </p:pic>
      <p:sp>
        <p:nvSpPr>
          <p:cNvPr id="59" name="ZoneTexte 15"/>
          <p:cNvSpPr/>
          <p:nvPr/>
        </p:nvSpPr>
        <p:spPr>
          <a:xfrm>
            <a:off x="3103354" y="1315015"/>
            <a:ext cx="5506772" cy="58332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fr-FR" sz="1600" spc="-1" dirty="0">
                <a:solidFill>
                  <a:srgbClr val="0070C0"/>
                </a:solidFill>
              </a:rPr>
              <a:t>COSINUS</a:t>
            </a:r>
            <a:r>
              <a:rPr lang="fr-FR" sz="1600" spc="-1" dirty="0">
                <a:solidFill>
                  <a:srgbClr val="000000"/>
                </a:solidFill>
              </a:rPr>
              <a:t> Mars : </a:t>
            </a:r>
            <a:r>
              <a:rPr lang="fr-FR" sz="1600" spc="-1" dirty="0" err="1">
                <a:solidFill>
                  <a:srgbClr val="0070C0"/>
                </a:solidFill>
              </a:rPr>
              <a:t>CO</a:t>
            </a:r>
            <a:r>
              <a:rPr lang="fr-FR" sz="1600" spc="-1" dirty="0" err="1">
                <a:solidFill>
                  <a:srgbClr val="000000"/>
                </a:solidFill>
              </a:rPr>
              <a:t>horte</a:t>
            </a:r>
            <a:r>
              <a:rPr lang="fr-FR" sz="1600" spc="-1" dirty="0">
                <a:solidFill>
                  <a:srgbClr val="000000"/>
                </a:solidFill>
              </a:rPr>
              <a:t> pour l'évaluation des </a:t>
            </a:r>
            <a:r>
              <a:rPr lang="fr-FR" sz="1600" spc="-1" dirty="0">
                <a:solidFill>
                  <a:srgbClr val="0070C0"/>
                </a:solidFill>
              </a:rPr>
              <a:t>S</a:t>
            </a:r>
            <a:r>
              <a:rPr lang="fr-FR" sz="1600" spc="-1" dirty="0">
                <a:solidFill>
                  <a:srgbClr val="000000"/>
                </a:solidFill>
              </a:rPr>
              <a:t>alles </a:t>
            </a:r>
            <a:r>
              <a:rPr lang="fr-FR" sz="1600" spc="-1" dirty="0" err="1">
                <a:solidFill>
                  <a:srgbClr val="000000"/>
                </a:solidFill>
              </a:rPr>
              <a:t>d'</a:t>
            </a:r>
            <a:r>
              <a:rPr lang="fr-FR" sz="1600" spc="-1" dirty="0" err="1">
                <a:solidFill>
                  <a:srgbClr val="0070C0"/>
                </a:solidFill>
              </a:rPr>
              <a:t>IN</a:t>
            </a:r>
            <a:r>
              <a:rPr lang="fr-FR" sz="1600" spc="-1" dirty="0" err="1">
                <a:solidFill>
                  <a:srgbClr val="000000"/>
                </a:solidFill>
              </a:rPr>
              <a:t>jection</a:t>
            </a:r>
            <a:r>
              <a:rPr lang="fr-FR" sz="1600" spc="-1" dirty="0">
                <a:solidFill>
                  <a:srgbClr val="000000"/>
                </a:solidFill>
              </a:rPr>
              <a:t> dédiées aux </a:t>
            </a:r>
            <a:r>
              <a:rPr lang="fr-FR" sz="1600" spc="-1" dirty="0" err="1">
                <a:solidFill>
                  <a:srgbClr val="0070C0"/>
                </a:solidFill>
              </a:rPr>
              <a:t>US</a:t>
            </a:r>
            <a:r>
              <a:rPr lang="fr-FR" sz="1600" spc="-1" dirty="0" err="1">
                <a:solidFill>
                  <a:srgbClr val="000000"/>
                </a:solidFill>
              </a:rPr>
              <a:t>agers</a:t>
            </a:r>
            <a:r>
              <a:rPr lang="fr-FR" sz="1600" spc="-1" dirty="0">
                <a:solidFill>
                  <a:srgbClr val="000000"/>
                </a:solidFill>
              </a:rPr>
              <a:t> de drogues à Marseille.</a:t>
            </a:r>
          </a:p>
        </p:txBody>
      </p:sp>
      <p:sp>
        <p:nvSpPr>
          <p:cNvPr id="60" name="ZoneTexte 16"/>
          <p:cNvSpPr/>
          <p:nvPr/>
        </p:nvSpPr>
        <p:spPr>
          <a:xfrm>
            <a:off x="2106120" y="404937"/>
            <a:ext cx="8102324" cy="521766"/>
          </a:xfrm>
          <a:prstGeom prst="rect">
            <a:avLst/>
          </a:prstGeom>
          <a:solidFill>
            <a:schemeClr val="accent1">
              <a:lumMod val="40000"/>
              <a:lumOff val="60000"/>
            </a:schemeClr>
          </a:solidFill>
          <a:ln w="6350">
            <a:solidFill>
              <a:srgbClr val="000000"/>
            </a:solidFill>
            <a:round/>
          </a:ln>
        </p:spPr>
        <p:style>
          <a:lnRef idx="0">
            <a:scrgbClr r="0" g="0" b="0"/>
          </a:lnRef>
          <a:fillRef idx="0">
            <a:scrgbClr r="0" g="0" b="0"/>
          </a:fillRef>
          <a:effectRef idx="0">
            <a:scrgbClr r="0" g="0" b="0"/>
          </a:effectRef>
          <a:fontRef idx="minor"/>
        </p:style>
        <p:txBody>
          <a:bodyPr wrap="none" lIns="90000" tIns="45000" rIns="90000" bIns="45000" anchor="ctr">
            <a:spAutoFit/>
          </a:bodyPr>
          <a:lstStyle/>
          <a:p>
            <a:pPr>
              <a:lnSpc>
                <a:spcPct val="100000"/>
              </a:lnSpc>
            </a:pPr>
            <a:r>
              <a:rPr lang="fr-FR" sz="2800" spc="-1" dirty="0">
                <a:solidFill>
                  <a:srgbClr val="000000"/>
                </a:solidFill>
                <a:latin typeface="Bernard MT Condensed"/>
              </a:rPr>
              <a:t>Recherches/recherches-actions/publications scientifiques</a:t>
            </a:r>
            <a:endParaRPr lang="fr-FR" sz="2800" spc="-1" dirty="0">
              <a:solidFill>
                <a:srgbClr val="000000"/>
              </a:solidFill>
              <a:latin typeface="Arial"/>
            </a:endParaRPr>
          </a:p>
        </p:txBody>
      </p:sp>
      <p:sp>
        <p:nvSpPr>
          <p:cNvPr id="61" name="ZoneTexte 17"/>
          <p:cNvSpPr/>
          <p:nvPr/>
        </p:nvSpPr>
        <p:spPr>
          <a:xfrm>
            <a:off x="3201770" y="2075032"/>
            <a:ext cx="6120360" cy="398655"/>
          </a:xfrm>
          <a:prstGeom prst="rect">
            <a:avLst/>
          </a:prstGeom>
          <a:solidFill>
            <a:srgbClr val="99CCFF"/>
          </a:solidFill>
          <a:ln w="28575">
            <a:solidFill>
              <a:srgbClr val="00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fr-FR" sz="2000" spc="-1" dirty="0">
                <a:solidFill>
                  <a:srgbClr val="000000"/>
                </a:solidFill>
              </a:rPr>
              <a:t>Equipe </a:t>
            </a:r>
            <a:r>
              <a:rPr lang="fr-FR" sz="2000" spc="-1" dirty="0" err="1">
                <a:solidFill>
                  <a:srgbClr val="000000"/>
                </a:solidFill>
              </a:rPr>
              <a:t>SanteRCom</a:t>
            </a:r>
            <a:r>
              <a:rPr lang="fr-FR" sz="2000" spc="-1" dirty="0">
                <a:solidFill>
                  <a:srgbClr val="000000"/>
                </a:solidFill>
              </a:rPr>
              <a:t>, SESTIM, INSERM Marseille</a:t>
            </a:r>
          </a:p>
        </p:txBody>
      </p:sp>
      <p:pic>
        <p:nvPicPr>
          <p:cNvPr id="62" name="Image 14"/>
          <p:cNvPicPr/>
          <p:nvPr/>
        </p:nvPicPr>
        <p:blipFill>
          <a:blip r:embed="rId3"/>
          <a:stretch/>
        </p:blipFill>
        <p:spPr>
          <a:xfrm>
            <a:off x="9598000" y="1301818"/>
            <a:ext cx="1687320" cy="1003320"/>
          </a:xfrm>
          <a:prstGeom prst="rect">
            <a:avLst/>
          </a:prstGeom>
          <a:ln w="0">
            <a:noFill/>
          </a:ln>
        </p:spPr>
      </p:pic>
      <p:pic>
        <p:nvPicPr>
          <p:cNvPr id="63" name="Image 2">
            <a:hlinkClick r:id="rId4"/>
          </p:cNvPr>
          <p:cNvPicPr/>
          <p:nvPr/>
        </p:nvPicPr>
        <p:blipFill>
          <a:blip r:embed="rId5"/>
          <a:stretch/>
        </p:blipFill>
        <p:spPr>
          <a:xfrm>
            <a:off x="1163782" y="3926496"/>
            <a:ext cx="3660728" cy="1707476"/>
          </a:xfrm>
          <a:prstGeom prst="rect">
            <a:avLst/>
          </a:prstGeom>
          <a:ln w="12700">
            <a:solidFill>
              <a:srgbClr val="000000"/>
            </a:solidFill>
            <a:round/>
          </a:ln>
        </p:spPr>
      </p:pic>
      <p:sp>
        <p:nvSpPr>
          <p:cNvPr id="64" name="ZoneTexte 12"/>
          <p:cNvSpPr/>
          <p:nvPr/>
        </p:nvSpPr>
        <p:spPr>
          <a:xfrm>
            <a:off x="3815358" y="3014894"/>
            <a:ext cx="4392000" cy="521766"/>
          </a:xfrm>
          <a:prstGeom prst="rect">
            <a:avLst/>
          </a:prstGeom>
          <a:solidFill>
            <a:schemeClr val="accent1">
              <a:lumMod val="40000"/>
              <a:lumOff val="60000"/>
            </a:schemeClr>
          </a:solidFill>
          <a:ln w="9525">
            <a:solidFill>
              <a:srgbClr val="000000"/>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fr-FR" sz="2800" spc="-1" dirty="0">
                <a:solidFill>
                  <a:srgbClr val="000000"/>
                </a:solidFill>
                <a:latin typeface="Bernard MT Condensed"/>
              </a:rPr>
              <a:t>Groupes experts</a:t>
            </a:r>
            <a:endParaRPr lang="fr-FR" sz="2800" spc="-1" dirty="0">
              <a:solidFill>
                <a:srgbClr val="000000"/>
              </a:solidFill>
              <a:latin typeface="Arial"/>
            </a:endParaRPr>
          </a:p>
        </p:txBody>
      </p:sp>
      <p:sp>
        <p:nvSpPr>
          <p:cNvPr id="65" name="ZoneTexte 6"/>
          <p:cNvSpPr/>
          <p:nvPr/>
        </p:nvSpPr>
        <p:spPr>
          <a:xfrm>
            <a:off x="5000160" y="4462560"/>
            <a:ext cx="5699507" cy="64487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fr-FR" spc="-1" dirty="0">
                <a:solidFill>
                  <a:srgbClr val="000000"/>
                </a:solidFill>
                <a:latin typeface="Symbol"/>
              </a:rPr>
              <a:t></a:t>
            </a:r>
            <a:r>
              <a:rPr lang="fr-FR" spc="-1" dirty="0">
                <a:solidFill>
                  <a:srgbClr val="000000"/>
                </a:solidFill>
                <a:latin typeface="Tw Cen MT"/>
              </a:rPr>
              <a:t> </a:t>
            </a:r>
            <a:r>
              <a:rPr lang="fr-FR" spc="-1" dirty="0">
                <a:solidFill>
                  <a:srgbClr val="000000"/>
                </a:solidFill>
              </a:rPr>
              <a:t>Elaborations de nouveaux outils de RDR, </a:t>
            </a:r>
          </a:p>
          <a:p>
            <a:pPr>
              <a:lnSpc>
                <a:spcPct val="100000"/>
              </a:lnSpc>
            </a:pPr>
            <a:r>
              <a:rPr lang="fr-FR" spc="-1" dirty="0">
                <a:solidFill>
                  <a:srgbClr val="000000"/>
                </a:solidFill>
              </a:rPr>
              <a:t>retours des personnes après utilisations</a:t>
            </a:r>
          </a:p>
        </p:txBody>
      </p:sp>
      <p:sp>
        <p:nvSpPr>
          <p:cNvPr id="66" name="ZoneTexte 1"/>
          <p:cNvSpPr/>
          <p:nvPr/>
        </p:nvSpPr>
        <p:spPr>
          <a:xfrm>
            <a:off x="5503080" y="5834521"/>
            <a:ext cx="4842720" cy="829543"/>
          </a:xfrm>
          <a:prstGeom prst="rect">
            <a:avLst/>
          </a:prstGeom>
          <a:solidFill>
            <a:schemeClr val="accent1">
              <a:lumMod val="40000"/>
              <a:lumOff val="60000"/>
            </a:schemeClr>
          </a:solidFill>
          <a:ln w="0">
            <a:solidFill>
              <a:srgbClr val="000000"/>
            </a:solidFill>
          </a:ln>
        </p:spPr>
        <p:style>
          <a:lnRef idx="0">
            <a:scrgbClr r="0" g="0" b="0"/>
          </a:lnRef>
          <a:fillRef idx="0">
            <a:scrgbClr r="0" g="0" b="0"/>
          </a:fillRef>
          <a:effectRef idx="0">
            <a:scrgbClr r="0" g="0" b="0"/>
          </a:effectRef>
          <a:fontRef idx="minor"/>
        </p:style>
        <p:txBody>
          <a:bodyPr lIns="648000" tIns="45000" rIns="648000" bIns="45000" anchor="t">
            <a:spAutoFit/>
          </a:bodyPr>
          <a:lstStyle/>
          <a:p>
            <a:pPr algn="ctr">
              <a:lnSpc>
                <a:spcPct val="100000"/>
              </a:lnSpc>
            </a:pPr>
            <a:r>
              <a:rPr lang="fr-FR" sz="2400" spc="-1">
                <a:solidFill>
                  <a:srgbClr val="000000"/>
                </a:solidFill>
                <a:latin typeface="Bernard MT Condensed"/>
              </a:rPr>
              <a:t>FORMATIONS/ECHANGES DE PRATIQUES</a:t>
            </a:r>
            <a:endParaRPr lang="fr-FR" sz="2400" spc="-1">
              <a:solidFill>
                <a:srgbClr val="000000"/>
              </a:solidFill>
              <a:latin typeface="Arial"/>
            </a:endParaRPr>
          </a:p>
        </p:txBody>
      </p:sp>
      <p:sp>
        <p:nvSpPr>
          <p:cNvPr id="67" name="ZoneTexte 9"/>
          <p:cNvSpPr/>
          <p:nvPr/>
        </p:nvSpPr>
        <p:spPr>
          <a:xfrm>
            <a:off x="483600" y="5908127"/>
            <a:ext cx="4842720" cy="64487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lnSpc>
                <a:spcPct val="100000"/>
              </a:lnSpc>
            </a:pPr>
            <a:r>
              <a:rPr lang="fr-FR" spc="-1" dirty="0">
                <a:solidFill>
                  <a:srgbClr val="000000"/>
                </a:solidFill>
                <a:latin typeface="Symbol"/>
              </a:rPr>
              <a:t></a:t>
            </a:r>
            <a:r>
              <a:rPr lang="fr-FR" spc="-1" dirty="0">
                <a:solidFill>
                  <a:srgbClr val="000000"/>
                </a:solidFill>
                <a:latin typeface="Tw Cen MT"/>
              </a:rPr>
              <a:t> </a:t>
            </a:r>
            <a:r>
              <a:rPr lang="fr-FR" spc="-1" dirty="0">
                <a:solidFill>
                  <a:srgbClr val="000000"/>
                </a:solidFill>
              </a:rPr>
              <a:t>A destination des équipes de structures médico-sociales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0327A4-A34E-2BE6-B73F-0E66A798ADC7}"/>
              </a:ext>
            </a:extLst>
          </p:cNvPr>
          <p:cNvSpPr>
            <a:spLocks noGrp="1"/>
          </p:cNvSpPr>
          <p:nvPr>
            <p:ph type="title"/>
          </p:nvPr>
        </p:nvSpPr>
        <p:spPr/>
        <p:txBody>
          <a:bodyPr/>
          <a:lstStyle/>
          <a:p>
            <a:r>
              <a:rPr lang="fr-FR" dirty="0"/>
              <a:t>Contexte</a:t>
            </a:r>
          </a:p>
        </p:txBody>
      </p:sp>
      <p:sp>
        <p:nvSpPr>
          <p:cNvPr id="3" name="Espace réservé du contenu 2">
            <a:extLst>
              <a:ext uri="{FF2B5EF4-FFF2-40B4-BE49-F238E27FC236}">
                <a16:creationId xmlns:a16="http://schemas.microsoft.com/office/drawing/2014/main" id="{B23B23DF-1B2D-1B69-3994-CD36DA06C2EA}"/>
              </a:ext>
            </a:extLst>
          </p:cNvPr>
          <p:cNvSpPr>
            <a:spLocks noGrp="1"/>
          </p:cNvSpPr>
          <p:nvPr>
            <p:ph idx="1"/>
          </p:nvPr>
        </p:nvSpPr>
        <p:spPr>
          <a:xfrm>
            <a:off x="609600" y="2106204"/>
            <a:ext cx="11277600" cy="4538436"/>
          </a:xfrm>
        </p:spPr>
        <p:txBody>
          <a:bodyPr>
            <a:normAutofit/>
          </a:bodyPr>
          <a:lstStyle/>
          <a:p>
            <a:pPr marL="342900" indent="-342900">
              <a:buClr>
                <a:schemeClr val="accent1"/>
              </a:buClr>
              <a:buFont typeface="Arial" panose="020B0604020202020204" pitchFamily="34" charset="0"/>
              <a:buChar char="•"/>
            </a:pPr>
            <a:r>
              <a:rPr lang="fr-FR" dirty="0"/>
              <a:t>Changement des consommations chez les femmes :</a:t>
            </a:r>
          </a:p>
          <a:p>
            <a:pPr marL="571500" lvl="1" indent="-342900">
              <a:buClr>
                <a:schemeClr val="accent1"/>
              </a:buClr>
              <a:buFont typeface="Arial" panose="020B0604020202020204" pitchFamily="34" charset="0"/>
              <a:buChar char="•"/>
            </a:pPr>
            <a:r>
              <a:rPr lang="fr-FR" dirty="0"/>
              <a:t>Tabac, cannabis, mésusage des médicaments : consommations des femmes proches de celles des hommes</a:t>
            </a:r>
          </a:p>
          <a:p>
            <a:pPr marL="571500" lvl="1" indent="-342900">
              <a:buClr>
                <a:schemeClr val="accent1"/>
              </a:buClr>
              <a:buFont typeface="Arial" panose="020B0604020202020204" pitchFamily="34" charset="0"/>
              <a:buChar char="•"/>
            </a:pPr>
            <a:endParaRPr lang="fr-FR" dirty="0"/>
          </a:p>
          <a:p>
            <a:pPr marL="342900" indent="-342900">
              <a:buClr>
                <a:schemeClr val="accent1"/>
              </a:buClr>
              <a:buFont typeface="Arial" panose="020B0604020202020204" pitchFamily="34" charset="0"/>
              <a:buChar char="•"/>
            </a:pPr>
            <a:r>
              <a:rPr lang="fr-FR" dirty="0"/>
              <a:t>Les femmes consommatrices de substances psychoactives sont exposées a davantage de risques :</a:t>
            </a:r>
          </a:p>
          <a:p>
            <a:pPr marL="571500" lvl="1" indent="-342900">
              <a:buClr>
                <a:schemeClr val="accent1"/>
              </a:buClr>
              <a:buFont typeface="Arial" panose="020B0604020202020204" pitchFamily="34" charset="0"/>
              <a:buChar char="•"/>
            </a:pPr>
            <a:r>
              <a:rPr lang="fr-FR" u="sng" dirty="0"/>
              <a:t>Sanitaires</a:t>
            </a:r>
            <a:r>
              <a:rPr lang="fr-FR" dirty="0"/>
              <a:t> : cancers, maladies infectieuses, fausses couches, grossesses non désirées</a:t>
            </a:r>
          </a:p>
          <a:p>
            <a:pPr marL="571500" lvl="1" indent="-342900">
              <a:buClr>
                <a:schemeClr val="accent1"/>
              </a:buClr>
              <a:buFont typeface="Arial" panose="020B0604020202020204" pitchFamily="34" charset="0"/>
              <a:buChar char="•"/>
            </a:pPr>
            <a:r>
              <a:rPr lang="fr-FR" u="sng" dirty="0"/>
              <a:t>Sociaux</a:t>
            </a:r>
            <a:r>
              <a:rPr lang="fr-FR" dirty="0"/>
              <a:t> : violences envers les femmes, stigmatisation des femmes enceintes/mères qui consomment</a:t>
            </a:r>
          </a:p>
          <a:p>
            <a:pPr marL="571500" lvl="1" indent="-342900">
              <a:buClr>
                <a:schemeClr val="accent1"/>
              </a:buClr>
              <a:buFont typeface="Arial" panose="020B0604020202020204" pitchFamily="34" charset="0"/>
              <a:buChar char="•"/>
            </a:pPr>
            <a:endParaRPr lang="fr-FR" dirty="0"/>
          </a:p>
          <a:p>
            <a:pPr marL="342900" indent="-342900">
              <a:buClr>
                <a:schemeClr val="accent1"/>
              </a:buClr>
              <a:buFont typeface="Arial" panose="020B0604020202020204" pitchFamily="34" charset="0"/>
              <a:buChar char="•"/>
            </a:pPr>
            <a:r>
              <a:rPr lang="fr-FR" dirty="0"/>
              <a:t>Plusieurs offres de soins existent en France :</a:t>
            </a:r>
          </a:p>
          <a:p>
            <a:pPr marL="571500" lvl="1" indent="-342900">
              <a:buClr>
                <a:schemeClr val="accent1"/>
              </a:buClr>
              <a:buFont typeface="Arial" panose="020B0604020202020204" pitchFamily="34" charset="0"/>
              <a:buChar char="•"/>
            </a:pPr>
            <a:r>
              <a:rPr lang="fr-FR" dirty="0"/>
              <a:t>Structures spécialisées : </a:t>
            </a:r>
            <a:r>
              <a:rPr lang="fr-FR" b="1" dirty="0"/>
              <a:t>CSAPA, CAARUD, services hospitaliers</a:t>
            </a:r>
          </a:p>
          <a:p>
            <a:pPr marL="571500" lvl="1" indent="-342900">
              <a:buClr>
                <a:schemeClr val="accent1"/>
              </a:buClr>
              <a:buFont typeface="Arial" panose="020B0604020202020204" pitchFamily="34" charset="0"/>
              <a:buChar char="•"/>
            </a:pPr>
            <a:r>
              <a:rPr lang="fr-FR" dirty="0"/>
              <a:t>Médecine de ville : </a:t>
            </a:r>
            <a:r>
              <a:rPr lang="fr-FR" b="1" dirty="0"/>
              <a:t>microstructures</a:t>
            </a:r>
          </a:p>
        </p:txBody>
      </p:sp>
    </p:spTree>
    <p:extLst>
      <p:ext uri="{BB962C8B-B14F-4D97-AF65-F5344CB8AC3E}">
        <p14:creationId xmlns:p14="http://schemas.microsoft.com/office/powerpoint/2010/main" val="150966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AE06977-D831-6563-6A10-FC84EE07CF1E}"/>
              </a:ext>
            </a:extLst>
          </p:cNvPr>
          <p:cNvSpPr>
            <a:spLocks noGrp="1"/>
          </p:cNvSpPr>
          <p:nvPr>
            <p:ph type="title"/>
          </p:nvPr>
        </p:nvSpPr>
        <p:spPr/>
        <p:txBody>
          <a:bodyPr/>
          <a:lstStyle/>
          <a:p>
            <a:r>
              <a:rPr lang="fr-FR" dirty="0"/>
              <a:t>Objectifs de l’étude</a:t>
            </a:r>
          </a:p>
        </p:txBody>
      </p:sp>
      <p:sp>
        <p:nvSpPr>
          <p:cNvPr id="3" name="Espace réservé du contenu 2">
            <a:extLst>
              <a:ext uri="{FF2B5EF4-FFF2-40B4-BE49-F238E27FC236}">
                <a16:creationId xmlns:a16="http://schemas.microsoft.com/office/drawing/2014/main" id="{C10EC2E2-47CD-5EA0-FBEE-B4531E7417E6}"/>
              </a:ext>
            </a:extLst>
          </p:cNvPr>
          <p:cNvSpPr>
            <a:spLocks noGrp="1"/>
          </p:cNvSpPr>
          <p:nvPr>
            <p:ph idx="1"/>
          </p:nvPr>
        </p:nvSpPr>
        <p:spPr>
          <a:xfrm>
            <a:off x="609600" y="2106204"/>
            <a:ext cx="10972800" cy="4325076"/>
          </a:xfrm>
        </p:spPr>
        <p:txBody>
          <a:bodyPr>
            <a:normAutofit/>
          </a:bodyPr>
          <a:lstStyle/>
          <a:p>
            <a:pPr algn="just"/>
            <a:r>
              <a:rPr lang="fr-FR" b="1" dirty="0">
                <a:solidFill>
                  <a:schemeClr val="accent1"/>
                </a:solidFill>
              </a:rPr>
              <a:t>Objectif principal :</a:t>
            </a:r>
          </a:p>
          <a:p>
            <a:pPr marL="342900" indent="-342900" algn="just">
              <a:buClr>
                <a:schemeClr val="accent1"/>
              </a:buClr>
              <a:buFont typeface="Arial" panose="020B0604020202020204" pitchFamily="34" charset="0"/>
              <a:buChar char="•"/>
            </a:pPr>
            <a:r>
              <a:rPr lang="fr-FR" dirty="0"/>
              <a:t>Etudier la perception et la satisfaction des femmes, suivies médicalement pour des conduites addictives, vis-à-vis des soins, en microstructures et en centres spécialisés d’addictologie</a:t>
            </a:r>
          </a:p>
          <a:p>
            <a:pPr algn="just"/>
            <a:endParaRPr lang="fr-FR" sz="1800" b="1" dirty="0">
              <a:solidFill>
                <a:schemeClr val="accent1"/>
              </a:solidFill>
            </a:endParaRPr>
          </a:p>
          <a:p>
            <a:pPr algn="just"/>
            <a:r>
              <a:rPr lang="fr-FR" b="1" dirty="0">
                <a:solidFill>
                  <a:schemeClr val="accent1"/>
                </a:solidFill>
              </a:rPr>
              <a:t>Objectifs secondaires :</a:t>
            </a:r>
          </a:p>
          <a:p>
            <a:pPr marL="342900" indent="-342900" algn="just">
              <a:buClr>
                <a:schemeClr val="accent1"/>
              </a:buClr>
              <a:buFont typeface="Arial" panose="020B0604020202020204" pitchFamily="34" charset="0"/>
              <a:buChar char="•"/>
            </a:pPr>
            <a:r>
              <a:rPr lang="fr-FR" dirty="0"/>
              <a:t>Etudier les caractéristiques des femmes</a:t>
            </a:r>
          </a:p>
          <a:p>
            <a:pPr marL="571500" lvl="1" indent="-342900" algn="just">
              <a:buClr>
                <a:schemeClr val="accent1"/>
              </a:buClr>
              <a:buFont typeface="Wingdings" panose="05000000000000000000" pitchFamily="2" charset="2"/>
              <a:buChar char="Ø"/>
            </a:pPr>
            <a:r>
              <a:rPr lang="fr-FR" dirty="0"/>
              <a:t>Comparaison des caractéristiques des femmes suivies en médecine de ville (microstructure) vs structure spécialisée (CSAPA, service hospitalier)</a:t>
            </a:r>
          </a:p>
          <a:p>
            <a:pPr marL="342900" indent="-342900" algn="just">
              <a:buClr>
                <a:schemeClr val="accent1"/>
              </a:buClr>
              <a:buFont typeface="Arial" panose="020B0604020202020204" pitchFamily="34" charset="0"/>
              <a:buChar char="•"/>
            </a:pPr>
            <a:r>
              <a:rPr lang="fr-FR" dirty="0"/>
              <a:t>Etudier la perception des professionnels de santé intervenant dans ces prises en charge</a:t>
            </a:r>
          </a:p>
        </p:txBody>
      </p:sp>
    </p:spTree>
    <p:extLst>
      <p:ext uri="{BB962C8B-B14F-4D97-AF65-F5344CB8AC3E}">
        <p14:creationId xmlns:p14="http://schemas.microsoft.com/office/powerpoint/2010/main" val="2485540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B5897E-2CBE-0206-EE3E-AA92C0E14CC6}"/>
              </a:ext>
            </a:extLst>
          </p:cNvPr>
          <p:cNvSpPr>
            <a:spLocks noGrp="1"/>
          </p:cNvSpPr>
          <p:nvPr>
            <p:ph type="title"/>
          </p:nvPr>
        </p:nvSpPr>
        <p:spPr/>
        <p:txBody>
          <a:bodyPr/>
          <a:lstStyle/>
          <a:p>
            <a:r>
              <a:rPr lang="fr-FR" dirty="0"/>
              <a:t>Méthodologie mixte</a:t>
            </a:r>
          </a:p>
        </p:txBody>
      </p:sp>
      <p:sp>
        <p:nvSpPr>
          <p:cNvPr id="3" name="Espace réservé du contenu 2">
            <a:extLst>
              <a:ext uri="{FF2B5EF4-FFF2-40B4-BE49-F238E27FC236}">
                <a16:creationId xmlns:a16="http://schemas.microsoft.com/office/drawing/2014/main" id="{9B4C27F9-EF66-80B5-8444-F674D5C73CEF}"/>
              </a:ext>
            </a:extLst>
          </p:cNvPr>
          <p:cNvSpPr>
            <a:spLocks noGrp="1"/>
          </p:cNvSpPr>
          <p:nvPr>
            <p:ph idx="1"/>
          </p:nvPr>
        </p:nvSpPr>
        <p:spPr/>
        <p:txBody>
          <a:bodyPr>
            <a:normAutofit/>
          </a:bodyPr>
          <a:lstStyle/>
          <a:p>
            <a:pPr marL="457200" indent="-457200">
              <a:buClr>
                <a:schemeClr val="accent1"/>
              </a:buClr>
              <a:buFont typeface="+mj-lt"/>
              <a:buAutoNum type="arabicPeriod"/>
            </a:pPr>
            <a:r>
              <a:rPr lang="fr-FR" sz="2400" b="1" dirty="0">
                <a:solidFill>
                  <a:schemeClr val="accent1"/>
                </a:solidFill>
              </a:rPr>
              <a:t>Etude quantitative :</a:t>
            </a:r>
          </a:p>
          <a:p>
            <a:pPr marL="685800" lvl="1" indent="-457200" algn="just">
              <a:buClr>
                <a:schemeClr val="accent1"/>
              </a:buClr>
              <a:buFont typeface="Arial" panose="020B0604020202020204" pitchFamily="34" charset="0"/>
              <a:buChar char="•"/>
            </a:pPr>
            <a:r>
              <a:rPr lang="fr-FR" sz="2000" dirty="0">
                <a:solidFill>
                  <a:schemeClr val="tx2"/>
                </a:solidFill>
              </a:rPr>
              <a:t>Collecte de données quantitatives auprès de </a:t>
            </a:r>
            <a:r>
              <a:rPr lang="fr-FR" sz="2000" b="1" dirty="0">
                <a:solidFill>
                  <a:schemeClr val="tx2"/>
                </a:solidFill>
              </a:rPr>
              <a:t>240 femmes </a:t>
            </a:r>
            <a:r>
              <a:rPr lang="fr-FR" sz="2000" dirty="0">
                <a:solidFill>
                  <a:schemeClr val="tx2"/>
                </a:solidFill>
              </a:rPr>
              <a:t>via un questionnaire</a:t>
            </a:r>
          </a:p>
          <a:p>
            <a:pPr lvl="1" algn="just">
              <a:buClr>
                <a:schemeClr val="accent1"/>
              </a:buClr>
            </a:pPr>
            <a:endParaRPr lang="fr-FR" sz="2400" dirty="0">
              <a:solidFill>
                <a:schemeClr val="tx2"/>
              </a:solidFill>
            </a:endParaRPr>
          </a:p>
          <a:p>
            <a:pPr marL="457200" indent="-457200" algn="just">
              <a:buClr>
                <a:schemeClr val="accent1"/>
              </a:buClr>
              <a:buFont typeface="+mj-lt"/>
              <a:buAutoNum type="arabicPeriod"/>
            </a:pPr>
            <a:r>
              <a:rPr lang="fr-FR" sz="2400" b="1" dirty="0">
                <a:solidFill>
                  <a:schemeClr val="accent1"/>
                </a:solidFill>
              </a:rPr>
              <a:t>Etude qualitative :</a:t>
            </a:r>
          </a:p>
          <a:p>
            <a:pPr marL="685800" lvl="1" indent="-457200" algn="just">
              <a:buClr>
                <a:schemeClr val="accent1"/>
              </a:buClr>
              <a:buFont typeface="Arial" panose="020B0604020202020204" pitchFamily="34" charset="0"/>
              <a:buChar char="•"/>
            </a:pPr>
            <a:r>
              <a:rPr lang="fr-FR" sz="2000" dirty="0">
                <a:solidFill>
                  <a:schemeClr val="tx2"/>
                </a:solidFill>
              </a:rPr>
              <a:t>Passation et enregistrement d’entretiens demi-directifs auprès de </a:t>
            </a:r>
            <a:r>
              <a:rPr lang="fr-FR" sz="2000" b="1" dirty="0">
                <a:solidFill>
                  <a:schemeClr val="tx2"/>
                </a:solidFill>
              </a:rPr>
              <a:t>40 femmes</a:t>
            </a:r>
          </a:p>
          <a:p>
            <a:pPr marL="685800" lvl="1" indent="-457200" algn="just">
              <a:buClr>
                <a:schemeClr val="accent1"/>
              </a:buClr>
              <a:buFont typeface="Arial" panose="020B0604020202020204" pitchFamily="34" charset="0"/>
              <a:buChar char="•"/>
            </a:pPr>
            <a:r>
              <a:rPr lang="fr-FR" sz="2000" dirty="0">
                <a:solidFill>
                  <a:schemeClr val="tx2"/>
                </a:solidFill>
              </a:rPr>
              <a:t>Organisation et enregistrement de </a:t>
            </a:r>
            <a:r>
              <a:rPr lang="fr-FR" sz="2000" b="1" dirty="0">
                <a:solidFill>
                  <a:schemeClr val="tx2"/>
                </a:solidFill>
              </a:rPr>
              <a:t>8 focus group</a:t>
            </a:r>
            <a:r>
              <a:rPr lang="fr-FR" sz="2000" dirty="0">
                <a:solidFill>
                  <a:schemeClr val="tx2"/>
                </a:solidFill>
              </a:rPr>
              <a:t> en présence de professionnels de santé</a:t>
            </a:r>
            <a:endParaRPr lang="fr-FR" sz="2000" b="1" dirty="0">
              <a:solidFill>
                <a:schemeClr val="tx2"/>
              </a:solidFill>
            </a:endParaRPr>
          </a:p>
        </p:txBody>
      </p:sp>
    </p:spTree>
    <p:extLst>
      <p:ext uri="{BB962C8B-B14F-4D97-AF65-F5344CB8AC3E}">
        <p14:creationId xmlns:p14="http://schemas.microsoft.com/office/powerpoint/2010/main" val="2227223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89F65B-6E52-B48E-BECC-6C93D18FB0B8}"/>
              </a:ext>
            </a:extLst>
          </p:cNvPr>
          <p:cNvSpPr>
            <a:spLocks noGrp="1"/>
          </p:cNvSpPr>
          <p:nvPr>
            <p:ph type="title"/>
          </p:nvPr>
        </p:nvSpPr>
        <p:spPr/>
        <p:txBody>
          <a:bodyPr/>
          <a:lstStyle/>
          <a:p>
            <a:pPr algn="ctr"/>
            <a:r>
              <a:rPr lang="fr-FR" dirty="0"/>
              <a:t>Etude quantitative</a:t>
            </a:r>
          </a:p>
        </p:txBody>
      </p:sp>
      <p:sp>
        <p:nvSpPr>
          <p:cNvPr id="3" name="Espace réservé du texte 2">
            <a:extLst>
              <a:ext uri="{FF2B5EF4-FFF2-40B4-BE49-F238E27FC236}">
                <a16:creationId xmlns:a16="http://schemas.microsoft.com/office/drawing/2014/main" id="{63E5A49B-42B3-30E7-296A-E235B2498977}"/>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3495441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ED52-6CA2-7FDE-93BC-CAC1BA02AB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CCEB62-384F-65C9-C241-EC30D10D634E}"/>
              </a:ext>
            </a:extLst>
          </p:cNvPr>
          <p:cNvSpPr>
            <a:spLocks noGrp="1"/>
          </p:cNvSpPr>
          <p:nvPr>
            <p:ph type="title"/>
          </p:nvPr>
        </p:nvSpPr>
        <p:spPr/>
        <p:txBody>
          <a:bodyPr/>
          <a:lstStyle/>
          <a:p>
            <a:r>
              <a:rPr lang="fr-FR" dirty="0"/>
              <a:t>Population et méthodes</a:t>
            </a:r>
          </a:p>
        </p:txBody>
      </p:sp>
      <p:sp>
        <p:nvSpPr>
          <p:cNvPr id="3" name="Espace réservé du contenu 2">
            <a:extLst>
              <a:ext uri="{FF2B5EF4-FFF2-40B4-BE49-F238E27FC236}">
                <a16:creationId xmlns:a16="http://schemas.microsoft.com/office/drawing/2014/main" id="{A7BB9301-0EEE-5FCC-0491-22EDD53E2765}"/>
              </a:ext>
            </a:extLst>
          </p:cNvPr>
          <p:cNvSpPr>
            <a:spLocks noGrp="1"/>
          </p:cNvSpPr>
          <p:nvPr>
            <p:ph idx="1"/>
          </p:nvPr>
        </p:nvSpPr>
        <p:spPr>
          <a:xfrm>
            <a:off x="609600" y="2106203"/>
            <a:ext cx="10972800" cy="4194013"/>
          </a:xfrm>
        </p:spPr>
        <p:txBody>
          <a:bodyPr>
            <a:normAutofit/>
          </a:bodyPr>
          <a:lstStyle/>
          <a:p>
            <a:r>
              <a:rPr lang="fr-FR" sz="2400" b="1" dirty="0">
                <a:solidFill>
                  <a:schemeClr val="accent1"/>
                </a:solidFill>
              </a:rPr>
              <a:t>Population</a:t>
            </a:r>
            <a:endParaRPr lang="fr-FR" b="1" dirty="0">
              <a:solidFill>
                <a:schemeClr val="accent1"/>
              </a:solidFill>
            </a:endParaRPr>
          </a:p>
          <a:p>
            <a:pPr>
              <a:buClr>
                <a:schemeClr val="accent1"/>
              </a:buClr>
            </a:pPr>
            <a:r>
              <a:rPr lang="fr-FR" dirty="0">
                <a:solidFill>
                  <a:schemeClr val="tx2"/>
                </a:solidFill>
              </a:rPr>
              <a:t>Echantillonnage dans </a:t>
            </a:r>
            <a:r>
              <a:rPr lang="fr-FR" b="1" dirty="0">
                <a:solidFill>
                  <a:schemeClr val="tx2"/>
                </a:solidFill>
              </a:rPr>
              <a:t>4 régions </a:t>
            </a:r>
            <a:r>
              <a:rPr lang="fr-FR" dirty="0">
                <a:solidFill>
                  <a:schemeClr val="tx2"/>
                </a:solidFill>
              </a:rPr>
              <a:t>: </a:t>
            </a:r>
          </a:p>
          <a:p>
            <a:pPr marL="571500" lvl="1" indent="-342900">
              <a:buClr>
                <a:schemeClr val="accent1"/>
              </a:buClr>
              <a:buFont typeface="Arial" panose="020B0604020202020204" pitchFamily="34" charset="0"/>
              <a:buChar char="•"/>
            </a:pPr>
            <a:r>
              <a:rPr lang="fr-FR" dirty="0">
                <a:solidFill>
                  <a:schemeClr val="tx2"/>
                </a:solidFill>
              </a:rPr>
              <a:t>Grand Est, </a:t>
            </a:r>
          </a:p>
          <a:p>
            <a:pPr marL="571500" lvl="1" indent="-342900">
              <a:buClr>
                <a:schemeClr val="accent1"/>
              </a:buClr>
              <a:buFont typeface="Arial" panose="020B0604020202020204" pitchFamily="34" charset="0"/>
              <a:buChar char="•"/>
            </a:pPr>
            <a:r>
              <a:rPr lang="fr-FR" dirty="0">
                <a:solidFill>
                  <a:schemeClr val="tx2"/>
                </a:solidFill>
              </a:rPr>
              <a:t>Ile-de-France,</a:t>
            </a:r>
          </a:p>
          <a:p>
            <a:pPr marL="571500" lvl="1" indent="-342900">
              <a:buClr>
                <a:schemeClr val="accent1"/>
              </a:buClr>
              <a:buFont typeface="Arial" panose="020B0604020202020204" pitchFamily="34" charset="0"/>
              <a:buChar char="•"/>
            </a:pPr>
            <a:r>
              <a:rPr lang="fr-FR" dirty="0">
                <a:solidFill>
                  <a:schemeClr val="tx2"/>
                </a:solidFill>
              </a:rPr>
              <a:t>Occitanie,</a:t>
            </a:r>
          </a:p>
          <a:p>
            <a:pPr marL="571500" lvl="1" indent="-342900">
              <a:buClr>
                <a:schemeClr val="accent1"/>
              </a:buClr>
              <a:buFont typeface="Arial" panose="020B0604020202020204" pitchFamily="34" charset="0"/>
              <a:buChar char="•"/>
            </a:pPr>
            <a:r>
              <a:rPr lang="fr-FR" dirty="0">
                <a:solidFill>
                  <a:schemeClr val="tx2"/>
                </a:solidFill>
              </a:rPr>
              <a:t>PACA</a:t>
            </a:r>
          </a:p>
          <a:p>
            <a:pPr>
              <a:buClr>
                <a:schemeClr val="accent1"/>
              </a:buClr>
            </a:pPr>
            <a:r>
              <a:rPr lang="fr-FR" b="1" dirty="0">
                <a:solidFill>
                  <a:schemeClr val="tx2"/>
                </a:solidFill>
              </a:rPr>
              <a:t>60 femmes </a:t>
            </a:r>
            <a:r>
              <a:rPr lang="fr-FR" dirty="0">
                <a:solidFill>
                  <a:schemeClr val="tx2"/>
                </a:solidFill>
              </a:rPr>
              <a:t>par région (n=</a:t>
            </a:r>
            <a:r>
              <a:rPr lang="fr-FR" b="1" dirty="0">
                <a:solidFill>
                  <a:schemeClr val="tx2"/>
                </a:solidFill>
              </a:rPr>
              <a:t>240</a:t>
            </a:r>
            <a:r>
              <a:rPr lang="fr-FR" dirty="0">
                <a:solidFill>
                  <a:schemeClr val="tx2"/>
                </a:solidFill>
              </a:rPr>
              <a:t>) :</a:t>
            </a:r>
          </a:p>
          <a:p>
            <a:pPr marL="571500" lvl="1" indent="-342900">
              <a:buClr>
                <a:schemeClr val="accent1"/>
              </a:buClr>
              <a:buFont typeface="Arial" panose="020B0604020202020204" pitchFamily="34" charset="0"/>
              <a:buChar char="•"/>
            </a:pPr>
            <a:r>
              <a:rPr lang="fr-FR" dirty="0">
                <a:solidFill>
                  <a:schemeClr val="tx2"/>
                </a:solidFill>
              </a:rPr>
              <a:t>30 suivies en microstructures ;</a:t>
            </a:r>
          </a:p>
          <a:p>
            <a:pPr marL="571500" lvl="1" indent="-342900">
              <a:buClr>
                <a:schemeClr val="accent1"/>
              </a:buClr>
              <a:buFont typeface="Arial" panose="020B0604020202020204" pitchFamily="34" charset="0"/>
              <a:buChar char="•"/>
            </a:pPr>
            <a:r>
              <a:rPr lang="fr-FR" dirty="0">
                <a:solidFill>
                  <a:schemeClr val="tx2"/>
                </a:solidFill>
              </a:rPr>
              <a:t>30 suivies en CSAPA ou à l’hôpital ;</a:t>
            </a:r>
          </a:p>
        </p:txBody>
      </p:sp>
      <p:sp>
        <p:nvSpPr>
          <p:cNvPr id="4" name="Rectangle : coins arrondis 3">
            <a:extLst>
              <a:ext uri="{FF2B5EF4-FFF2-40B4-BE49-F238E27FC236}">
                <a16:creationId xmlns:a16="http://schemas.microsoft.com/office/drawing/2014/main" id="{0388EEEA-7F6E-B9B1-8CC9-9C8517F1F1A1}"/>
              </a:ext>
            </a:extLst>
          </p:cNvPr>
          <p:cNvSpPr/>
          <p:nvPr/>
        </p:nvSpPr>
        <p:spPr>
          <a:xfrm>
            <a:off x="7534137" y="2738651"/>
            <a:ext cx="4317248" cy="292911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b="1" dirty="0"/>
              <a:t>Critères d’éligibilité</a:t>
            </a:r>
          </a:p>
          <a:p>
            <a:pPr marL="285750" indent="-285750" algn="just">
              <a:lnSpc>
                <a:spcPct val="150000"/>
              </a:lnSpc>
              <a:buFont typeface="Wingdings" panose="05000000000000000000" pitchFamily="2" charset="2"/>
              <a:buChar char="ü"/>
            </a:pPr>
            <a:r>
              <a:rPr lang="fr-FR" dirty="0"/>
              <a:t>Femmes (cisgenres, transgenres)</a:t>
            </a:r>
          </a:p>
          <a:p>
            <a:pPr marL="285750" indent="-285750" algn="just">
              <a:lnSpc>
                <a:spcPct val="150000"/>
              </a:lnSpc>
              <a:buFont typeface="Wingdings" panose="05000000000000000000" pitchFamily="2" charset="2"/>
              <a:buChar char="ü"/>
            </a:pPr>
            <a:r>
              <a:rPr lang="fr-FR" dirty="0"/>
              <a:t>≥18 ans</a:t>
            </a:r>
          </a:p>
          <a:p>
            <a:pPr marL="285750" indent="-285750" algn="just">
              <a:lnSpc>
                <a:spcPct val="150000"/>
              </a:lnSpc>
              <a:buFont typeface="Wingdings" panose="05000000000000000000" pitchFamily="2" charset="2"/>
              <a:buChar char="ü"/>
            </a:pPr>
            <a:r>
              <a:rPr lang="fr-FR" dirty="0"/>
              <a:t>Suivies depuis au moins 6 mois pour leurs conduites addictives</a:t>
            </a:r>
          </a:p>
          <a:p>
            <a:pPr marL="285750" indent="-285750" algn="just">
              <a:lnSpc>
                <a:spcPct val="150000"/>
              </a:lnSpc>
              <a:buFont typeface="Wingdings" panose="05000000000000000000" pitchFamily="2" charset="2"/>
              <a:buChar char="ü"/>
            </a:pPr>
            <a:r>
              <a:rPr lang="fr-FR" dirty="0"/>
              <a:t>Français, lu, parlé, écrit</a:t>
            </a:r>
          </a:p>
        </p:txBody>
      </p:sp>
    </p:spTree>
    <p:extLst>
      <p:ext uri="{BB962C8B-B14F-4D97-AF65-F5344CB8AC3E}">
        <p14:creationId xmlns:p14="http://schemas.microsoft.com/office/powerpoint/2010/main" val="1983738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ED52-6CA2-7FDE-93BC-CAC1BA02ABF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CCEB62-384F-65C9-C241-EC30D10D634E}"/>
              </a:ext>
            </a:extLst>
          </p:cNvPr>
          <p:cNvSpPr>
            <a:spLocks noGrp="1"/>
          </p:cNvSpPr>
          <p:nvPr>
            <p:ph type="title"/>
          </p:nvPr>
        </p:nvSpPr>
        <p:spPr/>
        <p:txBody>
          <a:bodyPr/>
          <a:lstStyle/>
          <a:p>
            <a:r>
              <a:rPr lang="fr-FR" dirty="0"/>
              <a:t>Population et méthodes</a:t>
            </a:r>
          </a:p>
        </p:txBody>
      </p:sp>
      <p:sp>
        <p:nvSpPr>
          <p:cNvPr id="3" name="Espace réservé du contenu 2">
            <a:extLst>
              <a:ext uri="{FF2B5EF4-FFF2-40B4-BE49-F238E27FC236}">
                <a16:creationId xmlns:a16="http://schemas.microsoft.com/office/drawing/2014/main" id="{A7BB9301-0EEE-5FCC-0491-22EDD53E2765}"/>
              </a:ext>
            </a:extLst>
          </p:cNvPr>
          <p:cNvSpPr>
            <a:spLocks noGrp="1"/>
          </p:cNvSpPr>
          <p:nvPr>
            <p:ph idx="1"/>
          </p:nvPr>
        </p:nvSpPr>
        <p:spPr>
          <a:xfrm>
            <a:off x="609600" y="2106204"/>
            <a:ext cx="10972800" cy="2079716"/>
          </a:xfrm>
        </p:spPr>
        <p:txBody>
          <a:bodyPr>
            <a:normAutofit lnSpcReduction="10000"/>
          </a:bodyPr>
          <a:lstStyle/>
          <a:p>
            <a:r>
              <a:rPr lang="fr-FR" sz="2400" b="1" dirty="0">
                <a:solidFill>
                  <a:schemeClr val="accent1"/>
                </a:solidFill>
              </a:rPr>
              <a:t>Population</a:t>
            </a:r>
            <a:endParaRPr lang="fr-FR" b="1" dirty="0">
              <a:solidFill>
                <a:schemeClr val="accent1"/>
              </a:solidFill>
            </a:endParaRPr>
          </a:p>
          <a:p>
            <a:pPr>
              <a:buClr>
                <a:schemeClr val="accent1"/>
              </a:buClr>
            </a:pPr>
            <a:r>
              <a:rPr lang="fr-FR" b="1" dirty="0">
                <a:solidFill>
                  <a:schemeClr val="tx2"/>
                </a:solidFill>
              </a:rPr>
              <a:t>Lettre d’information </a:t>
            </a:r>
            <a:r>
              <a:rPr lang="fr-FR" dirty="0">
                <a:solidFill>
                  <a:schemeClr val="tx2"/>
                </a:solidFill>
              </a:rPr>
              <a:t>à remettre aux femmes</a:t>
            </a:r>
          </a:p>
          <a:p>
            <a:pPr marL="285750" indent="-285750">
              <a:buClr>
                <a:schemeClr val="accent1"/>
              </a:buClr>
              <a:buFont typeface="Wingdings" panose="05000000000000000000" pitchFamily="2" charset="2"/>
              <a:buChar char="ü"/>
            </a:pPr>
            <a:r>
              <a:rPr lang="fr-FR" sz="1800" dirty="0">
                <a:solidFill>
                  <a:schemeClr val="tx2"/>
                </a:solidFill>
              </a:rPr>
              <a:t>Récupération consentement à participer à l’étude</a:t>
            </a:r>
          </a:p>
          <a:p>
            <a:pPr marL="285750" indent="-285750">
              <a:buClr>
                <a:schemeClr val="accent1"/>
              </a:buClr>
              <a:buFont typeface="Wingdings" panose="05000000000000000000" pitchFamily="2" charset="2"/>
              <a:buChar char="ü"/>
            </a:pPr>
            <a:r>
              <a:rPr lang="fr-FR" sz="1800" dirty="0">
                <a:solidFill>
                  <a:schemeClr val="tx2"/>
                </a:solidFill>
              </a:rPr>
              <a:t>Organisation des RDV pour la passation des questionnaires selon les disponibilités des femmes et équipes</a:t>
            </a:r>
          </a:p>
        </p:txBody>
      </p:sp>
    </p:spTree>
    <p:extLst>
      <p:ext uri="{BB962C8B-B14F-4D97-AF65-F5344CB8AC3E}">
        <p14:creationId xmlns:p14="http://schemas.microsoft.com/office/powerpoint/2010/main" val="3171992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FB6E776-CC9A-5666-53BC-C63118AE6467}"/>
            </a:ext>
          </a:extLst>
        </p:cNvPr>
        <p:cNvGrpSpPr/>
        <p:nvPr/>
      </p:nvGrpSpPr>
      <p:grpSpPr>
        <a:xfrm>
          <a:off x="0" y="0"/>
          <a:ext cx="0" cy="0"/>
          <a:chOff x="0" y="0"/>
          <a:chExt cx="0" cy="0"/>
        </a:xfrm>
      </p:grpSpPr>
      <p:sp useBgFill="1">
        <p:nvSpPr>
          <p:cNvPr id="12"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re 1">
            <a:extLst>
              <a:ext uri="{FF2B5EF4-FFF2-40B4-BE49-F238E27FC236}">
                <a16:creationId xmlns:a16="http://schemas.microsoft.com/office/drawing/2014/main" id="{C560642A-6F40-B651-6851-962C68335A84}"/>
              </a:ext>
            </a:extLst>
          </p:cNvPr>
          <p:cNvSpPr>
            <a:spLocks noGrp="1"/>
          </p:cNvSpPr>
          <p:nvPr>
            <p:ph type="title"/>
          </p:nvPr>
        </p:nvSpPr>
        <p:spPr>
          <a:xfrm>
            <a:off x="609600" y="552782"/>
            <a:ext cx="11043920" cy="1575276"/>
          </a:xfrm>
        </p:spPr>
        <p:txBody>
          <a:bodyPr>
            <a:normAutofit/>
          </a:bodyPr>
          <a:lstStyle/>
          <a:p>
            <a:r>
              <a:rPr lang="fr-FR" dirty="0"/>
              <a:t>Population et méthodes</a:t>
            </a:r>
          </a:p>
        </p:txBody>
      </p:sp>
      <p:sp>
        <p:nvSpPr>
          <p:cNvPr id="3" name="Espace réservé du contenu 2">
            <a:extLst>
              <a:ext uri="{FF2B5EF4-FFF2-40B4-BE49-F238E27FC236}">
                <a16:creationId xmlns:a16="http://schemas.microsoft.com/office/drawing/2014/main" id="{DE6E3BAC-A1F2-92D5-F298-FB11176F4604}"/>
              </a:ext>
            </a:extLst>
          </p:cNvPr>
          <p:cNvSpPr>
            <a:spLocks noGrp="1"/>
          </p:cNvSpPr>
          <p:nvPr>
            <p:ph idx="1"/>
          </p:nvPr>
        </p:nvSpPr>
        <p:spPr>
          <a:xfrm>
            <a:off x="609600" y="2295586"/>
            <a:ext cx="8676042" cy="4394886"/>
          </a:xfrm>
        </p:spPr>
        <p:txBody>
          <a:bodyPr anchor="t">
            <a:normAutofit lnSpcReduction="10000"/>
          </a:bodyPr>
          <a:lstStyle/>
          <a:p>
            <a:pPr>
              <a:lnSpc>
                <a:spcPct val="100000"/>
              </a:lnSpc>
            </a:pPr>
            <a:r>
              <a:rPr lang="fr-FR" sz="2400" b="1" dirty="0">
                <a:solidFill>
                  <a:schemeClr val="accent1"/>
                </a:solidFill>
              </a:rPr>
              <a:t>Méthodes</a:t>
            </a:r>
            <a:endParaRPr lang="fr-FR" sz="1600" b="1" dirty="0">
              <a:solidFill>
                <a:schemeClr val="accent1"/>
              </a:solidFill>
            </a:endParaRPr>
          </a:p>
          <a:p>
            <a:pPr>
              <a:lnSpc>
                <a:spcPct val="100000"/>
              </a:lnSpc>
              <a:buClr>
                <a:schemeClr val="accent1"/>
              </a:buClr>
            </a:pPr>
            <a:r>
              <a:rPr lang="fr-FR" sz="1800" dirty="0"/>
              <a:t>Recueil de données via un questionnaire regroupant 10 thématiques :</a:t>
            </a:r>
          </a:p>
          <a:p>
            <a:pPr marL="457200" indent="-457200">
              <a:lnSpc>
                <a:spcPct val="100000"/>
              </a:lnSpc>
              <a:buClr>
                <a:schemeClr val="accent1"/>
              </a:buClr>
              <a:buFont typeface="+mj-lt"/>
              <a:buAutoNum type="arabicPeriod"/>
            </a:pPr>
            <a:r>
              <a:rPr lang="fr-FR" sz="1600" dirty="0">
                <a:ea typeface="SimSun" panose="02010600030101010101" pitchFamily="2" charset="-122"/>
                <a:cs typeface="Calibri" panose="020F0502020204030204" pitchFamily="34" charset="0"/>
              </a:rPr>
              <a:t>C</a:t>
            </a:r>
            <a:r>
              <a:rPr lang="fr-FR" sz="1600" dirty="0">
                <a:effectLst/>
                <a:ea typeface="SimSun" panose="02010600030101010101" pitchFamily="2" charset="-122"/>
                <a:cs typeface="Calibri" panose="020F0502020204030204" pitchFamily="34" charset="0"/>
              </a:rPr>
              <a:t>aractéristiques sociales</a:t>
            </a:r>
            <a:r>
              <a:rPr lang="fr-FR" sz="1600" dirty="0">
                <a:ea typeface="SimSun" panose="02010600030101010101" pitchFamily="2" charset="-122"/>
                <a:cs typeface="Calibri" panose="020F0502020204030204" pitchFamily="34" charset="0"/>
              </a:rPr>
              <a:t> ;</a:t>
            </a:r>
            <a:endParaRPr lang="fr-FR" sz="1600" dirty="0">
              <a:effectLst/>
              <a:ea typeface="SimSun" panose="02010600030101010101" pitchFamily="2" charset="-122"/>
              <a:cs typeface="Calibri" panose="020F0502020204030204" pitchFamily="34" charset="0"/>
            </a:endParaRP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Caractéristiques démographiques et économiques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Consommations de substances psychoactives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Antécédents de violences conjugales et dans l’enfance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Problèmes de santé et recours aux soins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Satisfaction vis-à-vis des soins en addictologie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Qualité de vie ;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Santé sexuelle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Evènements de vie négatifs ;</a:t>
            </a:r>
          </a:p>
          <a:p>
            <a:pPr marL="457200" indent="-457200">
              <a:lnSpc>
                <a:spcPct val="100000"/>
              </a:lnSpc>
              <a:buClr>
                <a:schemeClr val="accent1"/>
              </a:buClr>
              <a:buFont typeface="+mj-lt"/>
              <a:buAutoNum type="arabicPeriod"/>
            </a:pPr>
            <a:r>
              <a:rPr lang="fr-FR" sz="1600" dirty="0">
                <a:effectLst/>
                <a:ea typeface="SimSun" panose="02010600030101010101" pitchFamily="2" charset="-122"/>
                <a:cs typeface="Calibri" panose="020F0502020204030204" pitchFamily="34" charset="0"/>
              </a:rPr>
              <a:t>Bénéfices liés aux consommations</a:t>
            </a:r>
          </a:p>
        </p:txBody>
      </p:sp>
      <p:pic>
        <p:nvPicPr>
          <p:cNvPr id="7" name="Image 6">
            <a:extLst>
              <a:ext uri="{FF2B5EF4-FFF2-40B4-BE49-F238E27FC236}">
                <a16:creationId xmlns:a16="http://schemas.microsoft.com/office/drawing/2014/main" id="{FB78E860-955C-D22E-7168-D7DB17756289}"/>
              </a:ext>
            </a:extLst>
          </p:cNvPr>
          <p:cNvPicPr>
            <a:picLocks noChangeAspect="1"/>
          </p:cNvPicPr>
          <p:nvPr/>
        </p:nvPicPr>
        <p:blipFill>
          <a:blip r:embed="rId2">
            <a:extLst>
              <a:ext uri="{28A0092B-C50C-407E-A947-70E740481C1C}">
                <a14:useLocalDpi xmlns:a14="http://schemas.microsoft.com/office/drawing/2010/main" val="0"/>
              </a:ext>
            </a:extLst>
          </a:blip>
          <a:srcRect l="14027" r="14027"/>
          <a:stretch/>
        </p:blipFill>
        <p:spPr>
          <a:xfrm>
            <a:off x="8951366" y="0"/>
            <a:ext cx="3237586" cy="3600000"/>
          </a:xfrm>
          <a:custGeom>
            <a:avLst/>
            <a:gdLst/>
            <a:ahLst/>
            <a:cxnLst/>
            <a:rect l="l" t="t" r="r" b="b"/>
            <a:pathLst>
              <a:path w="5592502" h="6218525">
                <a:moveTo>
                  <a:pt x="2549391" y="5657612"/>
                </a:moveTo>
                <a:cubicBezTo>
                  <a:pt x="2568895" y="5660359"/>
                  <a:pt x="2588012" y="5665853"/>
                  <a:pt x="2606158" y="5674005"/>
                </a:cubicBezTo>
                <a:cubicBezTo>
                  <a:pt x="2690694" y="5711355"/>
                  <a:pt x="2743699" y="5803287"/>
                  <a:pt x="2734722" y="5897877"/>
                </a:cubicBezTo>
                <a:cubicBezTo>
                  <a:pt x="2720716" y="6045476"/>
                  <a:pt x="2578003" y="6136188"/>
                  <a:pt x="2445921" y="6086557"/>
                </a:cubicBezTo>
                <a:cubicBezTo>
                  <a:pt x="2352551" y="6051652"/>
                  <a:pt x="2293727" y="5951889"/>
                  <a:pt x="2306440" y="5850621"/>
                </a:cubicBezTo>
                <a:cubicBezTo>
                  <a:pt x="2319512" y="5745685"/>
                  <a:pt x="2398158" y="5671063"/>
                  <a:pt x="2490307" y="5657701"/>
                </a:cubicBezTo>
                <a:cubicBezTo>
                  <a:pt x="2509998" y="5654864"/>
                  <a:pt x="2529887" y="5654864"/>
                  <a:pt x="2549391" y="5657612"/>
                </a:cubicBezTo>
                <a:close/>
                <a:moveTo>
                  <a:pt x="708303" y="494981"/>
                </a:moveTo>
                <a:cubicBezTo>
                  <a:pt x="758766" y="498141"/>
                  <a:pt x="808381" y="509490"/>
                  <a:pt x="855181" y="528594"/>
                </a:cubicBezTo>
                <a:cubicBezTo>
                  <a:pt x="1052623" y="608676"/>
                  <a:pt x="1174866" y="823069"/>
                  <a:pt x="1146999" y="1039903"/>
                </a:cubicBezTo>
                <a:cubicBezTo>
                  <a:pt x="1106562" y="1357577"/>
                  <a:pt x="789750" y="1547407"/>
                  <a:pt x="502601" y="1427029"/>
                </a:cubicBezTo>
                <a:cubicBezTo>
                  <a:pt x="303292" y="1343573"/>
                  <a:pt x="183634" y="1123578"/>
                  <a:pt x="217535" y="904373"/>
                </a:cubicBezTo>
                <a:cubicBezTo>
                  <a:pt x="256894" y="649831"/>
                  <a:pt x="474662" y="481046"/>
                  <a:pt x="708303" y="494981"/>
                </a:cubicBezTo>
                <a:close/>
                <a:moveTo>
                  <a:pt x="2580518" y="186644"/>
                </a:moveTo>
                <a:cubicBezTo>
                  <a:pt x="2602438" y="187938"/>
                  <a:pt x="2623999" y="192821"/>
                  <a:pt x="2644369" y="201008"/>
                </a:cubicBezTo>
                <a:cubicBezTo>
                  <a:pt x="2730556" y="235843"/>
                  <a:pt x="2783562" y="328998"/>
                  <a:pt x="2771424" y="423660"/>
                </a:cubicBezTo>
                <a:cubicBezTo>
                  <a:pt x="2753683" y="561920"/>
                  <a:pt x="2615927" y="644516"/>
                  <a:pt x="2491026" y="592159"/>
                </a:cubicBezTo>
                <a:cubicBezTo>
                  <a:pt x="2404264" y="555816"/>
                  <a:pt x="2352192" y="460147"/>
                  <a:pt x="2366987" y="364694"/>
                </a:cubicBezTo>
                <a:cubicBezTo>
                  <a:pt x="2384081" y="253943"/>
                  <a:pt x="2478888" y="180540"/>
                  <a:pt x="2580518" y="186644"/>
                </a:cubicBezTo>
                <a:close/>
                <a:moveTo>
                  <a:pt x="3406298" y="0"/>
                </a:moveTo>
                <a:lnTo>
                  <a:pt x="4023898" y="0"/>
                </a:lnTo>
                <a:lnTo>
                  <a:pt x="4039485" y="16440"/>
                </a:lnTo>
                <a:cubicBezTo>
                  <a:pt x="4112899" y="107670"/>
                  <a:pt x="4150006" y="228832"/>
                  <a:pt x="4134340" y="350976"/>
                </a:cubicBezTo>
                <a:cubicBezTo>
                  <a:pt x="4097638" y="636402"/>
                  <a:pt x="3812859" y="806910"/>
                  <a:pt x="3554440" y="699175"/>
                </a:cubicBezTo>
                <a:cubicBezTo>
                  <a:pt x="3374882" y="624048"/>
                  <a:pt x="3267147" y="426247"/>
                  <a:pt x="3297887" y="228805"/>
                </a:cubicBezTo>
                <a:cubicBezTo>
                  <a:pt x="3311165" y="142914"/>
                  <a:pt x="3347028" y="67910"/>
                  <a:pt x="3397755" y="8363"/>
                </a:cubicBezTo>
                <a:close/>
                <a:moveTo>
                  <a:pt x="1503015" y="0"/>
                </a:moveTo>
                <a:lnTo>
                  <a:pt x="1857869" y="0"/>
                </a:lnTo>
                <a:lnTo>
                  <a:pt x="1875734" y="7199"/>
                </a:lnTo>
                <a:cubicBezTo>
                  <a:pt x="1972792" y="53203"/>
                  <a:pt x="2044088" y="119768"/>
                  <a:pt x="2073805" y="147644"/>
                </a:cubicBezTo>
                <a:cubicBezTo>
                  <a:pt x="2298899" y="357871"/>
                  <a:pt x="2120777" y="615502"/>
                  <a:pt x="2304070" y="931092"/>
                </a:cubicBezTo>
                <a:cubicBezTo>
                  <a:pt x="2332548" y="977849"/>
                  <a:pt x="2365220" y="1021948"/>
                  <a:pt x="2401678" y="1062815"/>
                </a:cubicBezTo>
                <a:cubicBezTo>
                  <a:pt x="2473501" y="1144478"/>
                  <a:pt x="2607307" y="1130114"/>
                  <a:pt x="2658732" y="1035092"/>
                </a:cubicBezTo>
                <a:cubicBezTo>
                  <a:pt x="2743699" y="878014"/>
                  <a:pt x="2824931" y="701903"/>
                  <a:pt x="2989622" y="656081"/>
                </a:cubicBezTo>
                <a:cubicBezTo>
                  <a:pt x="3309810" y="566949"/>
                  <a:pt x="3500428" y="1096285"/>
                  <a:pt x="3832251" y="1033009"/>
                </a:cubicBezTo>
                <a:cubicBezTo>
                  <a:pt x="3970008" y="1006722"/>
                  <a:pt x="4049875" y="893816"/>
                  <a:pt x="4122489" y="753905"/>
                </a:cubicBezTo>
                <a:cubicBezTo>
                  <a:pt x="4142671" y="714904"/>
                  <a:pt x="4162351" y="673821"/>
                  <a:pt x="4182533" y="631806"/>
                </a:cubicBezTo>
                <a:cubicBezTo>
                  <a:pt x="4229290" y="465301"/>
                  <a:pt x="4292692" y="172828"/>
                  <a:pt x="4600355" y="8334"/>
                </a:cubicBezTo>
                <a:lnTo>
                  <a:pt x="4621097" y="0"/>
                </a:lnTo>
                <a:lnTo>
                  <a:pt x="5592502" y="0"/>
                </a:lnTo>
                <a:lnTo>
                  <a:pt x="5592502" y="6214998"/>
                </a:lnTo>
                <a:lnTo>
                  <a:pt x="5570190" y="6214772"/>
                </a:lnTo>
                <a:cubicBezTo>
                  <a:pt x="5484588" y="6205588"/>
                  <a:pt x="5403563" y="6179480"/>
                  <a:pt x="5336013" y="6134537"/>
                </a:cubicBezTo>
                <a:cubicBezTo>
                  <a:pt x="5329154" y="6129869"/>
                  <a:pt x="5322654" y="6124696"/>
                  <a:pt x="5316549" y="6119095"/>
                </a:cubicBezTo>
                <a:cubicBezTo>
                  <a:pt x="5197251" y="6026083"/>
                  <a:pt x="4557234" y="5546951"/>
                  <a:pt x="4161920" y="5655261"/>
                </a:cubicBezTo>
                <a:cubicBezTo>
                  <a:pt x="3724588" y="5774990"/>
                  <a:pt x="3364683" y="6051365"/>
                  <a:pt x="3163578" y="5852918"/>
                </a:cubicBezTo>
                <a:cubicBezTo>
                  <a:pt x="3116533" y="5806591"/>
                  <a:pt x="3049235" y="5739436"/>
                  <a:pt x="2973749" y="5663664"/>
                </a:cubicBezTo>
                <a:cubicBezTo>
                  <a:pt x="2851650" y="5565913"/>
                  <a:pt x="2725959" y="5472256"/>
                  <a:pt x="2569025" y="5499547"/>
                </a:cubicBezTo>
                <a:cubicBezTo>
                  <a:pt x="2209910" y="5562035"/>
                  <a:pt x="2237849" y="5993549"/>
                  <a:pt x="1769490" y="6169659"/>
                </a:cubicBezTo>
                <a:cubicBezTo>
                  <a:pt x="1527877" y="6260515"/>
                  <a:pt x="1178242" y="6229415"/>
                  <a:pt x="1004789" y="6036355"/>
                </a:cubicBezTo>
                <a:cubicBezTo>
                  <a:pt x="724104" y="5723780"/>
                  <a:pt x="1106993" y="5230642"/>
                  <a:pt x="804905" y="4851273"/>
                </a:cubicBezTo>
                <a:cubicBezTo>
                  <a:pt x="628292" y="4629698"/>
                  <a:pt x="441120" y="4729173"/>
                  <a:pt x="243535" y="4461846"/>
                </a:cubicBezTo>
                <a:cubicBezTo>
                  <a:pt x="97446" y="4264262"/>
                  <a:pt x="-23647" y="4082765"/>
                  <a:pt x="35822" y="3819891"/>
                </a:cubicBezTo>
                <a:cubicBezTo>
                  <a:pt x="115402" y="3468316"/>
                  <a:pt x="419645" y="3331136"/>
                  <a:pt x="416485" y="3077311"/>
                </a:cubicBezTo>
                <a:cubicBezTo>
                  <a:pt x="412894" y="2772206"/>
                  <a:pt x="39413" y="2711086"/>
                  <a:pt x="2855" y="2363246"/>
                </a:cubicBezTo>
                <a:cubicBezTo>
                  <a:pt x="-20990" y="2136357"/>
                  <a:pt x="106640" y="1864649"/>
                  <a:pt x="308319" y="1738959"/>
                </a:cubicBezTo>
                <a:cubicBezTo>
                  <a:pt x="680004" y="1507042"/>
                  <a:pt x="1099021" y="1898408"/>
                  <a:pt x="1384015" y="1665772"/>
                </a:cubicBezTo>
                <a:cubicBezTo>
                  <a:pt x="1554236" y="1526793"/>
                  <a:pt x="1581960" y="1242948"/>
                  <a:pt x="1548849" y="1064181"/>
                </a:cubicBezTo>
                <a:cubicBezTo>
                  <a:pt x="1485717" y="723810"/>
                  <a:pt x="1206612" y="668075"/>
                  <a:pt x="1216954" y="408794"/>
                </a:cubicBezTo>
                <a:cubicBezTo>
                  <a:pt x="1222664" y="264268"/>
                  <a:pt x="1316043" y="114328"/>
                  <a:pt x="1447763" y="29453"/>
                </a:cubicBezTo>
                <a:close/>
              </a:path>
            </a:pathLst>
          </a:custGeom>
        </p:spPr>
      </p:pic>
      <p:sp>
        <p:nvSpPr>
          <p:cNvPr id="9" name="Rectangle : coins arrondis 8">
            <a:extLst>
              <a:ext uri="{FF2B5EF4-FFF2-40B4-BE49-F238E27FC236}">
                <a16:creationId xmlns:a16="http://schemas.microsoft.com/office/drawing/2014/main" id="{234370D2-65AF-06D1-AFD1-D8448477A6A0}"/>
              </a:ext>
            </a:extLst>
          </p:cNvPr>
          <p:cNvSpPr/>
          <p:nvPr/>
        </p:nvSpPr>
        <p:spPr>
          <a:xfrm>
            <a:off x="6756400" y="4226561"/>
            <a:ext cx="5303520" cy="249416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lnSpc>
                <a:spcPct val="150000"/>
              </a:lnSpc>
              <a:buFont typeface="Arial" panose="020B0604020202020204" pitchFamily="34" charset="0"/>
              <a:buChar char="•"/>
            </a:pPr>
            <a:r>
              <a:rPr lang="fr-FR" sz="2000" dirty="0"/>
              <a:t>Données </a:t>
            </a:r>
            <a:r>
              <a:rPr lang="fr-FR" sz="2000" b="1" dirty="0"/>
              <a:t>anonymisées</a:t>
            </a:r>
            <a:r>
              <a:rPr lang="fr-FR" sz="2000" dirty="0"/>
              <a:t> enregistrées sur tablette</a:t>
            </a:r>
          </a:p>
          <a:p>
            <a:pPr marL="285750" indent="-285750" algn="just">
              <a:lnSpc>
                <a:spcPct val="150000"/>
              </a:lnSpc>
              <a:buFont typeface="Arial" panose="020B0604020202020204" pitchFamily="34" charset="0"/>
              <a:buChar char="•"/>
            </a:pPr>
            <a:r>
              <a:rPr lang="fr-FR" sz="2000" dirty="0"/>
              <a:t>Durée ~60 min</a:t>
            </a:r>
          </a:p>
          <a:p>
            <a:pPr marL="285750" indent="-285750" algn="just">
              <a:lnSpc>
                <a:spcPct val="150000"/>
              </a:lnSpc>
              <a:buFont typeface="Arial" panose="020B0604020202020204" pitchFamily="34" charset="0"/>
              <a:buChar char="•"/>
            </a:pPr>
            <a:r>
              <a:rPr lang="fr-FR" sz="2000" dirty="0"/>
              <a:t>Indemnisation des participantes : </a:t>
            </a:r>
            <a:r>
              <a:rPr lang="fr-FR" sz="2000" b="1" dirty="0"/>
              <a:t>15€</a:t>
            </a:r>
            <a:r>
              <a:rPr lang="fr-FR" sz="2000" dirty="0"/>
              <a:t>/questionnaire </a:t>
            </a:r>
          </a:p>
        </p:txBody>
      </p:sp>
    </p:spTree>
    <p:extLst>
      <p:ext uri="{BB962C8B-B14F-4D97-AF65-F5344CB8AC3E}">
        <p14:creationId xmlns:p14="http://schemas.microsoft.com/office/powerpoint/2010/main" val="2440076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B302B-81FE-D3E0-5E60-B5E3F9C6F65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C86471-1408-9817-78DF-D10B834A233E}"/>
              </a:ext>
            </a:extLst>
          </p:cNvPr>
          <p:cNvSpPr>
            <a:spLocks noGrp="1"/>
          </p:cNvSpPr>
          <p:nvPr>
            <p:ph type="title"/>
          </p:nvPr>
        </p:nvSpPr>
        <p:spPr>
          <a:xfrm>
            <a:off x="609600" y="552782"/>
            <a:ext cx="11043920" cy="1575276"/>
          </a:xfrm>
        </p:spPr>
        <p:txBody>
          <a:bodyPr>
            <a:normAutofit/>
          </a:bodyPr>
          <a:lstStyle/>
          <a:p>
            <a:r>
              <a:rPr lang="fr-FR" dirty="0"/>
              <a:t>Population et méthodes</a:t>
            </a:r>
          </a:p>
        </p:txBody>
      </p:sp>
      <p:sp>
        <p:nvSpPr>
          <p:cNvPr id="3" name="Espace réservé du contenu 2">
            <a:extLst>
              <a:ext uri="{FF2B5EF4-FFF2-40B4-BE49-F238E27FC236}">
                <a16:creationId xmlns:a16="http://schemas.microsoft.com/office/drawing/2014/main" id="{BC10465B-B469-894D-9BB5-04AC6C04D630}"/>
              </a:ext>
            </a:extLst>
          </p:cNvPr>
          <p:cNvSpPr>
            <a:spLocks noGrp="1"/>
          </p:cNvSpPr>
          <p:nvPr>
            <p:ph idx="1"/>
          </p:nvPr>
        </p:nvSpPr>
        <p:spPr>
          <a:xfrm>
            <a:off x="610198" y="2391994"/>
            <a:ext cx="11327802" cy="4394886"/>
          </a:xfrm>
        </p:spPr>
        <p:txBody>
          <a:bodyPr anchor="t">
            <a:normAutofit/>
          </a:bodyPr>
          <a:lstStyle/>
          <a:p>
            <a:pPr>
              <a:lnSpc>
                <a:spcPct val="100000"/>
              </a:lnSpc>
            </a:pPr>
            <a:r>
              <a:rPr lang="fr-FR" sz="2400" b="1" dirty="0">
                <a:solidFill>
                  <a:schemeClr val="accent1"/>
                </a:solidFill>
              </a:rPr>
              <a:t>Méthodes</a:t>
            </a:r>
            <a:endParaRPr lang="fr-FR" sz="1600" b="1" dirty="0">
              <a:solidFill>
                <a:schemeClr val="accent1"/>
              </a:solidFill>
            </a:endParaRPr>
          </a:p>
          <a:p>
            <a:pPr>
              <a:lnSpc>
                <a:spcPct val="100000"/>
              </a:lnSpc>
              <a:buClr>
                <a:schemeClr val="accent1"/>
              </a:buClr>
            </a:pPr>
            <a:r>
              <a:rPr lang="fr-FR" dirty="0"/>
              <a:t>Analyses statistiques des données</a:t>
            </a:r>
          </a:p>
          <a:p>
            <a:pPr marL="285750" indent="-285750">
              <a:lnSpc>
                <a:spcPct val="100000"/>
              </a:lnSpc>
              <a:buClr>
                <a:schemeClr val="accent1"/>
              </a:buClr>
              <a:buFont typeface="Arial" panose="020B0604020202020204" pitchFamily="34" charset="0"/>
              <a:buChar char="•"/>
            </a:pPr>
            <a:r>
              <a:rPr lang="fr-FR" sz="1800" dirty="0"/>
              <a:t>Analyse descriptive des caractéristiques</a:t>
            </a:r>
          </a:p>
          <a:p>
            <a:pPr marL="285750" indent="-285750">
              <a:lnSpc>
                <a:spcPct val="100000"/>
              </a:lnSpc>
              <a:buClr>
                <a:schemeClr val="accent1"/>
              </a:buClr>
              <a:buFont typeface="Arial" panose="020B0604020202020204" pitchFamily="34" charset="0"/>
              <a:buChar char="•"/>
            </a:pPr>
            <a:r>
              <a:rPr lang="fr-FR" sz="1800" dirty="0">
                <a:effectLst/>
                <a:ea typeface="SimSun" panose="02010600030101010101" pitchFamily="2" charset="-122"/>
                <a:cs typeface="Calibri" panose="020F0502020204030204" pitchFamily="34" charset="0"/>
              </a:rPr>
              <a:t>Comparaison des caractéristiques par modalité de prise en charge, région</a:t>
            </a:r>
          </a:p>
          <a:p>
            <a:pPr marL="285750" indent="-285750">
              <a:lnSpc>
                <a:spcPct val="100000"/>
              </a:lnSpc>
              <a:buClr>
                <a:schemeClr val="accent1"/>
              </a:buClr>
              <a:buFont typeface="Arial" panose="020B0604020202020204" pitchFamily="34" charset="0"/>
              <a:buChar char="•"/>
            </a:pPr>
            <a:endParaRPr lang="fr-FR" sz="1800" dirty="0">
              <a:ea typeface="SimSun" panose="02010600030101010101" pitchFamily="2" charset="-122"/>
              <a:cs typeface="Calibri" panose="020F0502020204030204" pitchFamily="34" charset="0"/>
            </a:endParaRPr>
          </a:p>
          <a:p>
            <a:pPr marL="285750" indent="-285750">
              <a:lnSpc>
                <a:spcPct val="100000"/>
              </a:lnSpc>
              <a:buClr>
                <a:schemeClr val="accent1"/>
              </a:buClr>
              <a:buFont typeface="Arial" panose="020B0604020202020204" pitchFamily="34" charset="0"/>
              <a:buChar char="•"/>
            </a:pPr>
            <a:r>
              <a:rPr lang="fr-FR" dirty="0">
                <a:effectLst/>
                <a:ea typeface="SimSun" panose="02010600030101010101" pitchFamily="2" charset="-122"/>
                <a:cs typeface="Calibri" panose="020F0502020204030204" pitchFamily="34" charset="0"/>
              </a:rPr>
              <a:t>Analyses univariés et </a:t>
            </a:r>
            <a:r>
              <a:rPr lang="fr-FR" dirty="0" err="1">
                <a:effectLst/>
                <a:ea typeface="SimSun" panose="02010600030101010101" pitchFamily="2" charset="-122"/>
                <a:cs typeface="Calibri" panose="020F0502020204030204" pitchFamily="34" charset="0"/>
              </a:rPr>
              <a:t>mutlivariées</a:t>
            </a:r>
            <a:r>
              <a:rPr lang="fr-FR" dirty="0">
                <a:effectLst/>
                <a:ea typeface="SimSun" panose="02010600030101010101" pitchFamily="2" charset="-122"/>
                <a:cs typeface="Calibri" panose="020F0502020204030204" pitchFamily="34" charset="0"/>
              </a:rPr>
              <a:t> pour étudier la satisfaction des femmes vis-à-vis des soins (au regard de leurs caractéristiques, consommations, qualité de vie, modalité de prise en charge…)</a:t>
            </a:r>
          </a:p>
        </p:txBody>
      </p:sp>
    </p:spTree>
    <p:extLst>
      <p:ext uri="{BB962C8B-B14F-4D97-AF65-F5344CB8AC3E}">
        <p14:creationId xmlns:p14="http://schemas.microsoft.com/office/powerpoint/2010/main" val="4100023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0D1B-AB32-B49E-796F-FFDFB40F82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F2FD7B-D502-AA69-2302-047DA6CFD925}"/>
              </a:ext>
            </a:extLst>
          </p:cNvPr>
          <p:cNvSpPr>
            <a:spLocks noGrp="1"/>
          </p:cNvSpPr>
          <p:nvPr>
            <p:ph type="title"/>
          </p:nvPr>
        </p:nvSpPr>
        <p:spPr/>
        <p:txBody>
          <a:bodyPr/>
          <a:lstStyle/>
          <a:p>
            <a:pPr algn="ctr"/>
            <a:r>
              <a:rPr lang="fr-FR" dirty="0"/>
              <a:t>Etude qualitative</a:t>
            </a:r>
          </a:p>
        </p:txBody>
      </p:sp>
      <p:sp>
        <p:nvSpPr>
          <p:cNvPr id="3" name="Espace réservé du texte 2">
            <a:extLst>
              <a:ext uri="{FF2B5EF4-FFF2-40B4-BE49-F238E27FC236}">
                <a16:creationId xmlns:a16="http://schemas.microsoft.com/office/drawing/2014/main" id="{BDD68998-5BF9-6BC7-2301-090690CC557D}"/>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807337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608F-3CE7-A863-EFBF-AF994A568DB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D7E0E7-D520-1E66-EFDA-28637856E1BA}"/>
              </a:ext>
            </a:extLst>
          </p:cNvPr>
          <p:cNvSpPr>
            <a:spLocks noGrp="1"/>
          </p:cNvSpPr>
          <p:nvPr>
            <p:ph type="title"/>
          </p:nvPr>
        </p:nvSpPr>
        <p:spPr/>
        <p:txBody>
          <a:bodyPr/>
          <a:lstStyle/>
          <a:p>
            <a:pPr marL="742950" indent="-742950">
              <a:buFont typeface="+mj-lt"/>
              <a:buAutoNum type="arabicPeriod"/>
            </a:pPr>
            <a:r>
              <a:rPr lang="fr-FR" dirty="0"/>
              <a:t>Entretiens semi-directifs</a:t>
            </a:r>
          </a:p>
        </p:txBody>
      </p:sp>
      <p:sp>
        <p:nvSpPr>
          <p:cNvPr id="3" name="Espace réservé du contenu 2">
            <a:extLst>
              <a:ext uri="{FF2B5EF4-FFF2-40B4-BE49-F238E27FC236}">
                <a16:creationId xmlns:a16="http://schemas.microsoft.com/office/drawing/2014/main" id="{AFA94537-9D85-614A-044C-B405024F0632}"/>
              </a:ext>
            </a:extLst>
          </p:cNvPr>
          <p:cNvSpPr>
            <a:spLocks noGrp="1"/>
          </p:cNvSpPr>
          <p:nvPr>
            <p:ph idx="1"/>
          </p:nvPr>
        </p:nvSpPr>
        <p:spPr>
          <a:xfrm>
            <a:off x="609600" y="2106204"/>
            <a:ext cx="10972800" cy="4194012"/>
          </a:xfrm>
        </p:spPr>
        <p:txBody>
          <a:bodyPr>
            <a:normAutofit/>
          </a:bodyPr>
          <a:lstStyle/>
          <a:p>
            <a:r>
              <a:rPr lang="fr-FR" sz="2400" b="1" dirty="0">
                <a:solidFill>
                  <a:schemeClr val="accent1"/>
                </a:solidFill>
              </a:rPr>
              <a:t>Population et méthodes</a:t>
            </a:r>
            <a:endParaRPr lang="fr-FR" b="1" dirty="0">
              <a:solidFill>
                <a:schemeClr val="accent1"/>
              </a:solidFill>
            </a:endParaRPr>
          </a:p>
          <a:p>
            <a:pPr>
              <a:buClr>
                <a:schemeClr val="accent1"/>
              </a:buClr>
            </a:pPr>
            <a:r>
              <a:rPr lang="fr-FR" b="1" dirty="0">
                <a:solidFill>
                  <a:schemeClr val="tx2"/>
                </a:solidFill>
              </a:rPr>
              <a:t>Population</a:t>
            </a:r>
          </a:p>
          <a:p>
            <a:pPr marL="342900" indent="-342900">
              <a:buClr>
                <a:schemeClr val="accent1"/>
              </a:buClr>
              <a:buFont typeface="Arial" panose="020B0604020202020204" pitchFamily="34" charset="0"/>
              <a:buChar char="•"/>
            </a:pPr>
            <a:r>
              <a:rPr lang="fr-FR" dirty="0">
                <a:solidFill>
                  <a:schemeClr val="tx2"/>
                </a:solidFill>
              </a:rPr>
              <a:t>Echantillonnage dans 4 régions :</a:t>
            </a:r>
          </a:p>
          <a:p>
            <a:pPr marL="571500" lvl="1" indent="-342900">
              <a:buClr>
                <a:schemeClr val="accent1"/>
              </a:buClr>
              <a:buFont typeface="Arial" panose="020B0604020202020204" pitchFamily="34" charset="0"/>
              <a:buChar char="•"/>
            </a:pPr>
            <a:r>
              <a:rPr lang="fr-FR" sz="2000" b="1" dirty="0">
                <a:solidFill>
                  <a:schemeClr val="tx2"/>
                </a:solidFill>
              </a:rPr>
              <a:t>10 femmes </a:t>
            </a:r>
            <a:r>
              <a:rPr lang="fr-FR" sz="2000" dirty="0">
                <a:solidFill>
                  <a:schemeClr val="tx2"/>
                </a:solidFill>
              </a:rPr>
              <a:t>par région (n=40) :</a:t>
            </a:r>
          </a:p>
          <a:p>
            <a:pPr marL="800100" lvl="2" indent="-342900">
              <a:buClr>
                <a:schemeClr val="accent1"/>
              </a:buClr>
              <a:buFont typeface="Arial" panose="020B0604020202020204" pitchFamily="34" charset="0"/>
              <a:buChar char="•"/>
            </a:pPr>
            <a:r>
              <a:rPr lang="fr-FR" sz="1800" dirty="0">
                <a:solidFill>
                  <a:schemeClr val="tx2"/>
                </a:solidFill>
              </a:rPr>
              <a:t>5 suivies en microstructures ;</a:t>
            </a:r>
          </a:p>
          <a:p>
            <a:pPr marL="800100" lvl="2" indent="-342900">
              <a:buClr>
                <a:schemeClr val="accent1"/>
              </a:buClr>
              <a:buFont typeface="Arial" panose="020B0604020202020204" pitchFamily="34" charset="0"/>
              <a:buChar char="•"/>
            </a:pPr>
            <a:r>
              <a:rPr lang="fr-FR" sz="1800" dirty="0">
                <a:solidFill>
                  <a:schemeClr val="tx2"/>
                </a:solidFill>
              </a:rPr>
              <a:t>5 suivies en CSAPA ou à l’hôpital ;</a:t>
            </a:r>
          </a:p>
          <a:p>
            <a:pPr marL="342900" indent="-342900">
              <a:buClr>
                <a:schemeClr val="accent1"/>
              </a:buClr>
              <a:buFont typeface="Arial" panose="020B0604020202020204" pitchFamily="34" charset="0"/>
              <a:buChar char="•"/>
            </a:pPr>
            <a:endParaRPr lang="fr-FR" sz="1800" dirty="0">
              <a:solidFill>
                <a:schemeClr val="tx2"/>
              </a:solidFill>
            </a:endParaRPr>
          </a:p>
          <a:p>
            <a:pPr marL="285750" indent="-285750">
              <a:buClr>
                <a:schemeClr val="accent1"/>
              </a:buClr>
              <a:buFont typeface="Wingdings" panose="05000000000000000000" pitchFamily="2" charset="2"/>
              <a:buChar char="ü"/>
            </a:pPr>
            <a:r>
              <a:rPr lang="fr-FR" sz="1800" dirty="0">
                <a:solidFill>
                  <a:schemeClr val="tx2"/>
                </a:solidFill>
              </a:rPr>
              <a:t>Proposition aux femmes échantillonnées à l’étude quantitative de participer aux entretiens</a:t>
            </a:r>
          </a:p>
          <a:p>
            <a:pPr marL="285750" indent="-285750">
              <a:buClr>
                <a:schemeClr val="accent1"/>
              </a:buClr>
              <a:buFont typeface="Wingdings" panose="05000000000000000000" pitchFamily="2" charset="2"/>
              <a:buChar char="ü"/>
            </a:pPr>
            <a:r>
              <a:rPr lang="fr-FR" sz="1800" dirty="0">
                <a:solidFill>
                  <a:schemeClr val="tx2"/>
                </a:solidFill>
              </a:rPr>
              <a:t>Lettre d’information à remettre aux femmes</a:t>
            </a:r>
          </a:p>
        </p:txBody>
      </p:sp>
      <p:sp>
        <p:nvSpPr>
          <p:cNvPr id="9" name="Rectangle : coins arrondis 8">
            <a:extLst>
              <a:ext uri="{FF2B5EF4-FFF2-40B4-BE49-F238E27FC236}">
                <a16:creationId xmlns:a16="http://schemas.microsoft.com/office/drawing/2014/main" id="{0B401D5B-48E3-FE5B-98EB-B07DD64238C0}"/>
              </a:ext>
            </a:extLst>
          </p:cNvPr>
          <p:cNvSpPr/>
          <p:nvPr/>
        </p:nvSpPr>
        <p:spPr>
          <a:xfrm>
            <a:off x="6471920" y="2987703"/>
            <a:ext cx="4480560" cy="98552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Participation de femmes volontaires, incluses dans l’étude quantitative</a:t>
            </a:r>
          </a:p>
        </p:txBody>
      </p:sp>
    </p:spTree>
    <p:extLst>
      <p:ext uri="{BB962C8B-B14F-4D97-AF65-F5344CB8AC3E}">
        <p14:creationId xmlns:p14="http://schemas.microsoft.com/office/powerpoint/2010/main" val="3935034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2656B96D-6433-E179-E427-B233169CF41E}"/>
            </a:ext>
          </a:extLst>
        </p:cNvPr>
        <p:cNvGrpSpPr/>
        <p:nvPr/>
      </p:nvGrpSpPr>
      <p:grpSpPr>
        <a:xfrm>
          <a:off x="0" y="0"/>
          <a:ext cx="0" cy="0"/>
          <a:chOff x="0" y="0"/>
          <a:chExt cx="0" cy="0"/>
        </a:xfrm>
      </p:grpSpPr>
      <p:sp useBgFill="1">
        <p:nvSpPr>
          <p:cNvPr id="2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3" name="Espace réservé du contenu 2">
            <a:extLst>
              <a:ext uri="{FF2B5EF4-FFF2-40B4-BE49-F238E27FC236}">
                <a16:creationId xmlns:a16="http://schemas.microsoft.com/office/drawing/2014/main" id="{44975AA4-705B-C538-5DEF-A70F2B4874DB}"/>
              </a:ext>
            </a:extLst>
          </p:cNvPr>
          <p:cNvSpPr>
            <a:spLocks noGrp="1"/>
          </p:cNvSpPr>
          <p:nvPr>
            <p:ph idx="1"/>
          </p:nvPr>
        </p:nvSpPr>
        <p:spPr>
          <a:xfrm>
            <a:off x="610198" y="2391995"/>
            <a:ext cx="7213002" cy="4384786"/>
          </a:xfrm>
        </p:spPr>
        <p:txBody>
          <a:bodyPr anchor="t">
            <a:normAutofit/>
          </a:bodyPr>
          <a:lstStyle/>
          <a:p>
            <a:pPr algn="just">
              <a:lnSpc>
                <a:spcPct val="100000"/>
              </a:lnSpc>
            </a:pPr>
            <a:r>
              <a:rPr lang="fr-FR" sz="2400" b="1" dirty="0">
                <a:solidFill>
                  <a:schemeClr val="accent1"/>
                </a:solidFill>
              </a:rPr>
              <a:t>Méthodes</a:t>
            </a:r>
            <a:endParaRPr lang="fr-FR" b="1" dirty="0">
              <a:solidFill>
                <a:schemeClr val="accent1"/>
              </a:solidFill>
            </a:endParaRPr>
          </a:p>
          <a:p>
            <a:pPr algn="just">
              <a:lnSpc>
                <a:spcPct val="100000"/>
              </a:lnSpc>
              <a:buClr>
                <a:schemeClr val="accent1"/>
              </a:buClr>
            </a:pPr>
            <a:r>
              <a:rPr lang="fr-FR" sz="1800" dirty="0"/>
              <a:t>Entretiens semi-directifs selon une grille de questions ouvertes (pour approfondir les thèmes abordés dans le questionnaire quanti) :</a:t>
            </a:r>
          </a:p>
          <a:p>
            <a:pPr marL="342900" indent="-342900" algn="just">
              <a:lnSpc>
                <a:spcPct val="100000"/>
              </a:lnSpc>
              <a:buClr>
                <a:schemeClr val="accent1"/>
              </a:buClr>
              <a:buFont typeface="Arial" panose="020B0604020202020204" pitchFamily="34" charset="0"/>
              <a:buChar char="•"/>
            </a:pPr>
            <a:r>
              <a:rPr lang="fr-FR" sz="1600" dirty="0"/>
              <a:t>La rencontre avec les substances ;</a:t>
            </a:r>
          </a:p>
          <a:p>
            <a:pPr marL="342900" indent="-342900" algn="just">
              <a:lnSpc>
                <a:spcPct val="100000"/>
              </a:lnSpc>
              <a:buClr>
                <a:schemeClr val="accent1"/>
              </a:buClr>
              <a:buFont typeface="Arial" panose="020B0604020202020204" pitchFamily="34" charset="0"/>
              <a:buChar char="•"/>
            </a:pPr>
            <a:r>
              <a:rPr lang="fr-FR" sz="1600" dirty="0"/>
              <a:t>La consommation en elle-même ;</a:t>
            </a:r>
          </a:p>
          <a:p>
            <a:pPr marL="342900" indent="-342900" algn="just">
              <a:lnSpc>
                <a:spcPct val="100000"/>
              </a:lnSpc>
              <a:buClr>
                <a:schemeClr val="accent1"/>
              </a:buClr>
              <a:buFont typeface="Arial" panose="020B0604020202020204" pitchFamily="34" charset="0"/>
              <a:buChar char="•"/>
            </a:pPr>
            <a:r>
              <a:rPr lang="fr-FR" sz="1600" dirty="0"/>
              <a:t>Le rapport avec la structure de santé ;</a:t>
            </a:r>
          </a:p>
          <a:p>
            <a:pPr marL="342900" indent="-342900" algn="just">
              <a:lnSpc>
                <a:spcPct val="100000"/>
              </a:lnSpc>
              <a:buClr>
                <a:schemeClr val="accent1"/>
              </a:buClr>
              <a:buFont typeface="Arial" panose="020B0604020202020204" pitchFamily="34" charset="0"/>
              <a:buChar char="•"/>
            </a:pPr>
            <a:r>
              <a:rPr lang="fr-FR" sz="1600" dirty="0"/>
              <a:t>L’environnement social ;</a:t>
            </a:r>
          </a:p>
          <a:p>
            <a:pPr marL="342900" indent="-342900" algn="just">
              <a:lnSpc>
                <a:spcPct val="100000"/>
              </a:lnSpc>
              <a:buClr>
                <a:schemeClr val="accent1"/>
              </a:buClr>
              <a:buFont typeface="Arial" panose="020B0604020202020204" pitchFamily="34" charset="0"/>
              <a:buChar char="•"/>
            </a:pPr>
            <a:r>
              <a:rPr lang="fr-FR" sz="1600" dirty="0"/>
              <a:t>La vie sexuelle et le rapport au corps ;</a:t>
            </a:r>
          </a:p>
          <a:p>
            <a:pPr marL="342900" indent="-342900" algn="just">
              <a:lnSpc>
                <a:spcPct val="100000"/>
              </a:lnSpc>
              <a:buClr>
                <a:schemeClr val="accent1"/>
              </a:buClr>
              <a:buFont typeface="Arial" panose="020B0604020202020204" pitchFamily="34" charset="0"/>
              <a:buChar char="•"/>
            </a:pPr>
            <a:r>
              <a:rPr lang="fr-FR" sz="1600" dirty="0"/>
              <a:t>Les violences et maltraitances subies ;</a:t>
            </a:r>
          </a:p>
          <a:p>
            <a:pPr marL="342900" indent="-342900" algn="just">
              <a:lnSpc>
                <a:spcPct val="100000"/>
              </a:lnSpc>
              <a:buClr>
                <a:schemeClr val="accent1"/>
              </a:buClr>
              <a:buFont typeface="Arial" panose="020B0604020202020204" pitchFamily="34" charset="0"/>
              <a:buChar char="•"/>
            </a:pPr>
            <a:r>
              <a:rPr lang="fr-FR" sz="1600" dirty="0"/>
              <a:t>Les attentes existentielles ;</a:t>
            </a:r>
          </a:p>
          <a:p>
            <a:pPr marL="342900" indent="-342900" algn="just">
              <a:lnSpc>
                <a:spcPct val="100000"/>
              </a:lnSpc>
              <a:buClr>
                <a:schemeClr val="accent1"/>
              </a:buClr>
              <a:buFont typeface="Arial" panose="020B0604020202020204" pitchFamily="34" charset="0"/>
              <a:buChar char="•"/>
            </a:pPr>
            <a:endParaRPr lang="fr-FR" sz="1100" dirty="0"/>
          </a:p>
        </p:txBody>
      </p:sp>
      <p:pic>
        <p:nvPicPr>
          <p:cNvPr id="13" name="Image 12">
            <a:extLst>
              <a:ext uri="{FF2B5EF4-FFF2-40B4-BE49-F238E27FC236}">
                <a16:creationId xmlns:a16="http://schemas.microsoft.com/office/drawing/2014/main" id="{E8EC61A9-E578-F1A6-69B4-2D70232F625D}"/>
              </a:ext>
            </a:extLst>
          </p:cNvPr>
          <p:cNvPicPr>
            <a:picLocks noChangeAspect="1"/>
          </p:cNvPicPr>
          <p:nvPr/>
        </p:nvPicPr>
        <p:blipFill>
          <a:blip r:embed="rId2">
            <a:extLst>
              <a:ext uri="{28A0092B-C50C-407E-A947-70E740481C1C}">
                <a14:useLocalDpi xmlns:a14="http://schemas.microsoft.com/office/drawing/2010/main" val="0"/>
              </a:ext>
            </a:extLst>
          </a:blip>
          <a:srcRect l="16677" r="16677"/>
          <a:stretch/>
        </p:blipFill>
        <p:spPr>
          <a:xfrm>
            <a:off x="8620006" y="58779"/>
            <a:ext cx="3568946" cy="3600000"/>
          </a:xfrm>
          <a:custGeom>
            <a:avLst/>
            <a:gdLst/>
            <a:ahLst/>
            <a:cxnLst/>
            <a:rect l="l" t="t" r="r" b="b"/>
            <a:pathLst>
              <a:path w="6312802" h="6367736">
                <a:moveTo>
                  <a:pt x="789715" y="708127"/>
                </a:moveTo>
                <a:cubicBezTo>
                  <a:pt x="845978" y="711650"/>
                  <a:pt x="901296" y="724302"/>
                  <a:pt x="953475" y="745602"/>
                </a:cubicBezTo>
                <a:cubicBezTo>
                  <a:pt x="1173612" y="834890"/>
                  <a:pt x="1309905" y="1073925"/>
                  <a:pt x="1278834" y="1315681"/>
                </a:cubicBezTo>
                <a:cubicBezTo>
                  <a:pt x="1233750" y="1669869"/>
                  <a:pt x="880524" y="1881517"/>
                  <a:pt x="560369" y="1747304"/>
                </a:cubicBezTo>
                <a:cubicBezTo>
                  <a:pt x="338151" y="1654256"/>
                  <a:pt x="204742" y="1408974"/>
                  <a:pt x="242538" y="1164574"/>
                </a:cubicBezTo>
                <a:cubicBezTo>
                  <a:pt x="286421" y="880774"/>
                  <a:pt x="529219" y="692590"/>
                  <a:pt x="789715" y="708127"/>
                </a:cubicBezTo>
                <a:close/>
                <a:moveTo>
                  <a:pt x="2877121" y="364348"/>
                </a:moveTo>
                <a:cubicBezTo>
                  <a:pt x="2901561" y="365790"/>
                  <a:pt x="2925601" y="371235"/>
                  <a:pt x="2948310" y="380363"/>
                </a:cubicBezTo>
                <a:cubicBezTo>
                  <a:pt x="3044405" y="419202"/>
                  <a:pt x="3103503" y="523063"/>
                  <a:pt x="3089970" y="628607"/>
                </a:cubicBezTo>
                <a:cubicBezTo>
                  <a:pt x="3070190" y="782758"/>
                  <a:pt x="2916600" y="874848"/>
                  <a:pt x="2777343" y="816472"/>
                </a:cubicBezTo>
                <a:cubicBezTo>
                  <a:pt x="2680608" y="775952"/>
                  <a:pt x="2622552" y="669287"/>
                  <a:pt x="2639048" y="562863"/>
                </a:cubicBezTo>
                <a:cubicBezTo>
                  <a:pt x="2658106" y="439382"/>
                  <a:pt x="2763810" y="357542"/>
                  <a:pt x="2877121" y="364348"/>
                </a:cubicBezTo>
                <a:close/>
                <a:moveTo>
                  <a:pt x="5725514" y="29060"/>
                </a:moveTo>
                <a:lnTo>
                  <a:pt x="5748657" y="29701"/>
                </a:lnTo>
                <a:cubicBezTo>
                  <a:pt x="5935681" y="36387"/>
                  <a:pt x="6081789" y="65616"/>
                  <a:pt x="6194082" y="113315"/>
                </a:cubicBezTo>
                <a:lnTo>
                  <a:pt x="6312802" y="183322"/>
                </a:lnTo>
                <a:lnTo>
                  <a:pt x="6312802" y="6367736"/>
                </a:lnTo>
                <a:lnTo>
                  <a:pt x="3171877" y="6367736"/>
                </a:lnTo>
                <a:lnTo>
                  <a:pt x="3171635" y="6367591"/>
                </a:lnTo>
                <a:lnTo>
                  <a:pt x="2683232" y="6367591"/>
                </a:lnTo>
                <a:lnTo>
                  <a:pt x="2683031" y="6367736"/>
                </a:lnTo>
                <a:lnTo>
                  <a:pt x="1006759" y="6367736"/>
                </a:lnTo>
                <a:lnTo>
                  <a:pt x="1017798" y="6253705"/>
                </a:lnTo>
                <a:cubicBezTo>
                  <a:pt x="1043303" y="6019815"/>
                  <a:pt x="1065826" y="5776617"/>
                  <a:pt x="897420" y="5565130"/>
                </a:cubicBezTo>
                <a:cubicBezTo>
                  <a:pt x="700507" y="5318087"/>
                  <a:pt x="491822" y="5428997"/>
                  <a:pt x="271526" y="5130943"/>
                </a:cubicBezTo>
                <a:cubicBezTo>
                  <a:pt x="108646" y="4910648"/>
                  <a:pt x="-26366" y="4708290"/>
                  <a:pt x="39940" y="4415201"/>
                </a:cubicBezTo>
                <a:cubicBezTo>
                  <a:pt x="128666" y="4023216"/>
                  <a:pt x="467878" y="3870268"/>
                  <a:pt x="464356" y="3587268"/>
                </a:cubicBezTo>
                <a:cubicBezTo>
                  <a:pt x="460351" y="3247094"/>
                  <a:pt x="43943" y="3178950"/>
                  <a:pt x="3183" y="2791128"/>
                </a:cubicBezTo>
                <a:cubicBezTo>
                  <a:pt x="-23403" y="2538162"/>
                  <a:pt x="118896" y="2235225"/>
                  <a:pt x="343758" y="2095087"/>
                </a:cubicBezTo>
                <a:cubicBezTo>
                  <a:pt x="758163" y="1836512"/>
                  <a:pt x="1225342" y="2272862"/>
                  <a:pt x="1543093" y="2013487"/>
                </a:cubicBezTo>
                <a:cubicBezTo>
                  <a:pt x="1732879" y="1858534"/>
                  <a:pt x="1763790" y="1542064"/>
                  <a:pt x="1726873" y="1342749"/>
                </a:cubicBezTo>
                <a:cubicBezTo>
                  <a:pt x="1656484" y="963255"/>
                  <a:pt x="1345299" y="901114"/>
                  <a:pt x="1356831" y="612032"/>
                </a:cubicBezTo>
                <a:cubicBezTo>
                  <a:pt x="1365319" y="397180"/>
                  <a:pt x="1547578" y="171600"/>
                  <a:pt x="1773239" y="121551"/>
                </a:cubicBezTo>
                <a:cubicBezTo>
                  <a:pt x="1804789" y="114503"/>
                  <a:pt x="1837013" y="110980"/>
                  <a:pt x="1869333" y="110980"/>
                </a:cubicBezTo>
                <a:cubicBezTo>
                  <a:pt x="2087466" y="110980"/>
                  <a:pt x="2259155" y="271137"/>
                  <a:pt x="2312167" y="320866"/>
                </a:cubicBezTo>
                <a:cubicBezTo>
                  <a:pt x="2563133" y="555255"/>
                  <a:pt x="2364538" y="842498"/>
                  <a:pt x="2568899" y="1194363"/>
                </a:cubicBezTo>
                <a:cubicBezTo>
                  <a:pt x="2600650" y="1246494"/>
                  <a:pt x="2637078" y="1295662"/>
                  <a:pt x="2677726" y="1341226"/>
                </a:cubicBezTo>
                <a:cubicBezTo>
                  <a:pt x="2757804" y="1432276"/>
                  <a:pt x="2906990" y="1416261"/>
                  <a:pt x="2964327" y="1310316"/>
                </a:cubicBezTo>
                <a:cubicBezTo>
                  <a:pt x="3059059" y="1135183"/>
                  <a:pt x="3149628" y="938831"/>
                  <a:pt x="3333248" y="887741"/>
                </a:cubicBezTo>
                <a:cubicBezTo>
                  <a:pt x="3690239" y="788365"/>
                  <a:pt x="3902767" y="1378543"/>
                  <a:pt x="4272730" y="1307994"/>
                </a:cubicBezTo>
                <a:cubicBezTo>
                  <a:pt x="4426320" y="1278686"/>
                  <a:pt x="4515368" y="1152802"/>
                  <a:pt x="4596327" y="996810"/>
                </a:cubicBezTo>
                <a:cubicBezTo>
                  <a:pt x="4618829" y="953326"/>
                  <a:pt x="4640770" y="907521"/>
                  <a:pt x="4663272" y="860676"/>
                </a:cubicBezTo>
                <a:cubicBezTo>
                  <a:pt x="4732781" y="613153"/>
                  <a:pt x="4835282" y="115946"/>
                  <a:pt x="5572324" y="40189"/>
                </a:cubicBezTo>
                <a:cubicBezTo>
                  <a:pt x="5622910" y="31543"/>
                  <a:pt x="5674208" y="27859"/>
                  <a:pt x="5725514" y="29060"/>
                </a:cubicBezTo>
                <a:close/>
                <a:moveTo>
                  <a:pt x="4169348" y="793"/>
                </a:moveTo>
                <a:cubicBezTo>
                  <a:pt x="4219966" y="3995"/>
                  <a:pt x="4269734" y="15368"/>
                  <a:pt x="4316693" y="34505"/>
                </a:cubicBezTo>
                <a:cubicBezTo>
                  <a:pt x="4514808" y="114584"/>
                  <a:pt x="4637488" y="329676"/>
                  <a:pt x="4609540" y="547569"/>
                </a:cubicBezTo>
                <a:cubicBezTo>
                  <a:pt x="4568620" y="865801"/>
                  <a:pt x="4251108" y="1055907"/>
                  <a:pt x="3962986" y="935790"/>
                </a:cubicBezTo>
                <a:cubicBezTo>
                  <a:pt x="3762790" y="852028"/>
                  <a:pt x="3642672" y="631491"/>
                  <a:pt x="3676946" y="411355"/>
                </a:cubicBezTo>
                <a:cubicBezTo>
                  <a:pt x="3716424" y="155985"/>
                  <a:pt x="3934959" y="-13061"/>
                  <a:pt x="4169348" y="793"/>
                </a:cubicBezTo>
                <a:close/>
              </a:path>
            </a:pathLst>
          </a:custGeom>
        </p:spPr>
      </p:pic>
      <p:sp>
        <p:nvSpPr>
          <p:cNvPr id="10" name="Rectangle : coins arrondis 9">
            <a:extLst>
              <a:ext uri="{FF2B5EF4-FFF2-40B4-BE49-F238E27FC236}">
                <a16:creationId xmlns:a16="http://schemas.microsoft.com/office/drawing/2014/main" id="{ED6FF14E-E9D5-0866-4C86-30E0455F33BA}"/>
              </a:ext>
            </a:extLst>
          </p:cNvPr>
          <p:cNvSpPr/>
          <p:nvPr/>
        </p:nvSpPr>
        <p:spPr>
          <a:xfrm>
            <a:off x="7049515" y="3969129"/>
            <a:ext cx="4775200" cy="256038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spcBef>
                <a:spcPts val="600"/>
              </a:spcBef>
              <a:spcAft>
                <a:spcPts val="600"/>
              </a:spcAft>
              <a:buFont typeface="Arial" panose="020B0604020202020204" pitchFamily="34" charset="0"/>
              <a:buChar char="•"/>
            </a:pPr>
            <a:r>
              <a:rPr lang="fr-FR" dirty="0"/>
              <a:t>Enregistrement des entretiens avec l’</a:t>
            </a:r>
            <a:r>
              <a:rPr lang="fr-FR" dirty="0" err="1"/>
              <a:t>enquêteur·ice</a:t>
            </a:r>
            <a:r>
              <a:rPr lang="fr-FR" dirty="0"/>
              <a:t> via un dictaphone</a:t>
            </a:r>
          </a:p>
          <a:p>
            <a:pPr marL="285750" indent="-285750" algn="just">
              <a:spcBef>
                <a:spcPts val="600"/>
              </a:spcBef>
              <a:spcAft>
                <a:spcPts val="600"/>
              </a:spcAft>
              <a:buFont typeface="Arial" panose="020B0604020202020204" pitchFamily="34" charset="0"/>
              <a:buChar char="•"/>
            </a:pPr>
            <a:r>
              <a:rPr lang="fr-FR" dirty="0"/>
              <a:t>Données sensibles supprimées lors de la retranscription</a:t>
            </a:r>
          </a:p>
          <a:p>
            <a:pPr marL="285750" indent="-285750" algn="just">
              <a:spcBef>
                <a:spcPts val="600"/>
              </a:spcBef>
              <a:spcAft>
                <a:spcPts val="600"/>
              </a:spcAft>
              <a:buFont typeface="Arial" panose="020B0604020202020204" pitchFamily="34" charset="0"/>
              <a:buChar char="•"/>
            </a:pPr>
            <a:r>
              <a:rPr lang="fr-FR" dirty="0"/>
              <a:t>Durée ~90 min</a:t>
            </a:r>
          </a:p>
          <a:p>
            <a:pPr marL="285750" indent="-285750" algn="just">
              <a:spcBef>
                <a:spcPts val="600"/>
              </a:spcBef>
              <a:spcAft>
                <a:spcPts val="600"/>
              </a:spcAft>
              <a:buFont typeface="Arial" panose="020B0604020202020204" pitchFamily="34" charset="0"/>
              <a:buChar char="•"/>
            </a:pPr>
            <a:r>
              <a:rPr lang="fr-FR" dirty="0"/>
              <a:t>Indemnisation des participantes : 15€/entretien</a:t>
            </a:r>
          </a:p>
        </p:txBody>
      </p:sp>
      <p:sp>
        <p:nvSpPr>
          <p:cNvPr id="6" name="Titre 1">
            <a:extLst>
              <a:ext uri="{FF2B5EF4-FFF2-40B4-BE49-F238E27FC236}">
                <a16:creationId xmlns:a16="http://schemas.microsoft.com/office/drawing/2014/main" id="{635DB0C8-0A74-B91B-70E9-608FF32FD877}"/>
              </a:ext>
            </a:extLst>
          </p:cNvPr>
          <p:cNvSpPr txBox="1">
            <a:spLocks/>
          </p:cNvSpPr>
          <p:nvPr/>
        </p:nvSpPr>
        <p:spPr>
          <a:xfrm>
            <a:off x="550764" y="533216"/>
            <a:ext cx="10972800" cy="132556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marL="742950" indent="-742950">
              <a:buFont typeface="+mj-lt"/>
              <a:buAutoNum type="arabicPeriod"/>
            </a:pPr>
            <a:r>
              <a:rPr lang="fr-FR" dirty="0"/>
              <a:t>Entretiens semi-directifs</a:t>
            </a:r>
          </a:p>
        </p:txBody>
      </p:sp>
    </p:spTree>
    <p:extLst>
      <p:ext uri="{BB962C8B-B14F-4D97-AF65-F5344CB8AC3E}">
        <p14:creationId xmlns:p14="http://schemas.microsoft.com/office/powerpoint/2010/main" val="948912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608F-3CE7-A863-EFBF-AF994A568DB2}"/>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FA94537-9D85-614A-044C-B405024F0632}"/>
              </a:ext>
            </a:extLst>
          </p:cNvPr>
          <p:cNvSpPr>
            <a:spLocks noGrp="1"/>
          </p:cNvSpPr>
          <p:nvPr>
            <p:ph idx="1"/>
          </p:nvPr>
        </p:nvSpPr>
        <p:spPr>
          <a:xfrm>
            <a:off x="609600" y="2106204"/>
            <a:ext cx="10972800" cy="4194012"/>
          </a:xfrm>
        </p:spPr>
        <p:txBody>
          <a:bodyPr>
            <a:normAutofit/>
          </a:bodyPr>
          <a:lstStyle/>
          <a:p>
            <a:r>
              <a:rPr lang="fr-FR" sz="2400" b="1" dirty="0">
                <a:solidFill>
                  <a:schemeClr val="accent1"/>
                </a:solidFill>
              </a:rPr>
              <a:t>Population et méthodes</a:t>
            </a:r>
            <a:endParaRPr lang="fr-FR" b="1" dirty="0">
              <a:solidFill>
                <a:schemeClr val="accent1"/>
              </a:solidFill>
            </a:endParaRPr>
          </a:p>
          <a:p>
            <a:pPr>
              <a:buClr>
                <a:schemeClr val="accent1"/>
              </a:buClr>
            </a:pPr>
            <a:r>
              <a:rPr lang="fr-FR" b="1" dirty="0">
                <a:solidFill>
                  <a:schemeClr val="tx2"/>
                </a:solidFill>
              </a:rPr>
              <a:t>Population</a:t>
            </a:r>
          </a:p>
          <a:p>
            <a:pPr marL="342900" indent="-342900">
              <a:buClr>
                <a:schemeClr val="accent1"/>
              </a:buClr>
              <a:buFont typeface="Arial" panose="020B0604020202020204" pitchFamily="34" charset="0"/>
              <a:buChar char="•"/>
            </a:pPr>
            <a:r>
              <a:rPr lang="fr-FR" sz="1800" b="1" dirty="0">
                <a:solidFill>
                  <a:schemeClr val="tx2"/>
                </a:solidFill>
              </a:rPr>
              <a:t>2 focus group par région </a:t>
            </a:r>
            <a:r>
              <a:rPr lang="fr-FR" sz="1800" dirty="0">
                <a:solidFill>
                  <a:schemeClr val="tx2"/>
                </a:solidFill>
              </a:rPr>
              <a:t>(n=8) :</a:t>
            </a:r>
          </a:p>
          <a:p>
            <a:pPr marL="571500" lvl="1" indent="-342900" algn="just">
              <a:buClr>
                <a:schemeClr val="accent1"/>
              </a:buClr>
              <a:buFont typeface="Arial" panose="020B0604020202020204" pitchFamily="34" charset="0"/>
              <a:buChar char="•"/>
            </a:pPr>
            <a:r>
              <a:rPr lang="fr-FR" dirty="0">
                <a:solidFill>
                  <a:schemeClr val="tx2"/>
                </a:solidFill>
              </a:rPr>
              <a:t>1 en microstructure (équipe formée </a:t>
            </a:r>
            <a:r>
              <a:rPr lang="fr-FR" dirty="0" err="1">
                <a:solidFill>
                  <a:schemeClr val="tx2"/>
                </a:solidFill>
              </a:rPr>
              <a:t>du</a:t>
            </a:r>
            <a:r>
              <a:rPr lang="fr-FR" dirty="0" err="1"/>
              <a:t>·de</a:t>
            </a:r>
            <a:r>
              <a:rPr lang="fr-FR" dirty="0"/>
              <a:t> la</a:t>
            </a:r>
            <a:r>
              <a:rPr lang="fr-FR" dirty="0">
                <a:solidFill>
                  <a:schemeClr val="tx2"/>
                </a:solidFill>
              </a:rPr>
              <a:t> </a:t>
            </a:r>
            <a:r>
              <a:rPr lang="fr-FR" dirty="0" err="1">
                <a:solidFill>
                  <a:schemeClr val="tx2"/>
                </a:solidFill>
              </a:rPr>
              <a:t>travailleur</a:t>
            </a:r>
            <a:r>
              <a:rPr lang="fr-FR" dirty="0" err="1"/>
              <a:t>·e</a:t>
            </a:r>
            <a:r>
              <a:rPr lang="fr-FR" dirty="0">
                <a:solidFill>
                  <a:schemeClr val="tx2"/>
                </a:solidFill>
              </a:rPr>
              <a:t> </a:t>
            </a:r>
            <a:r>
              <a:rPr lang="fr-FR" dirty="0" err="1">
                <a:solidFill>
                  <a:schemeClr val="tx2"/>
                </a:solidFill>
              </a:rPr>
              <a:t>social</a:t>
            </a:r>
            <a:r>
              <a:rPr lang="fr-FR" dirty="0" err="1"/>
              <a:t>·e</a:t>
            </a:r>
            <a:r>
              <a:rPr lang="fr-FR" dirty="0">
                <a:solidFill>
                  <a:schemeClr val="tx2"/>
                </a:solidFill>
              </a:rPr>
              <a:t>, </a:t>
            </a:r>
            <a:r>
              <a:rPr lang="fr-FR" dirty="0" err="1">
                <a:solidFill>
                  <a:schemeClr val="tx2"/>
                </a:solidFill>
              </a:rPr>
              <a:t>du</a:t>
            </a:r>
            <a:r>
              <a:rPr lang="fr-FR" dirty="0" err="1"/>
              <a:t>·de</a:t>
            </a:r>
            <a:r>
              <a:rPr lang="fr-FR" dirty="0"/>
              <a:t> la psychologue et du ou des médecins généralistes)</a:t>
            </a:r>
          </a:p>
          <a:p>
            <a:pPr marL="571500" lvl="1" indent="-342900">
              <a:buClr>
                <a:schemeClr val="accent1"/>
              </a:buClr>
              <a:buFont typeface="Arial" panose="020B0604020202020204" pitchFamily="34" charset="0"/>
              <a:buChar char="•"/>
            </a:pPr>
            <a:r>
              <a:rPr lang="fr-FR" dirty="0">
                <a:solidFill>
                  <a:schemeClr val="tx2"/>
                </a:solidFill>
              </a:rPr>
              <a:t>1 en CSAPA ou à l’hôpital</a:t>
            </a:r>
          </a:p>
        </p:txBody>
      </p:sp>
      <p:sp>
        <p:nvSpPr>
          <p:cNvPr id="8" name="Titre 1">
            <a:extLst>
              <a:ext uri="{FF2B5EF4-FFF2-40B4-BE49-F238E27FC236}">
                <a16:creationId xmlns:a16="http://schemas.microsoft.com/office/drawing/2014/main" id="{8D581542-121E-8E06-B93B-309B6417D3AF}"/>
              </a:ext>
            </a:extLst>
          </p:cNvPr>
          <p:cNvSpPr txBox="1">
            <a:spLocks/>
          </p:cNvSpPr>
          <p:nvPr/>
        </p:nvSpPr>
        <p:spPr>
          <a:xfrm>
            <a:off x="550764" y="533216"/>
            <a:ext cx="10972800" cy="1325563"/>
          </a:xfrm>
          <a:prstGeom prst="rect">
            <a:avLst/>
          </a:prstGeom>
        </p:spPr>
        <p:txBody>
          <a:bodyPr vert="horz" lIns="91440" tIns="45720" rIns="91440" bIns="45720" rtlCol="0" anchor="b">
            <a:normAutofit/>
          </a:bodyPr>
          <a:lst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a:lstStyle>
          <a:p>
            <a:pPr marL="742950" indent="-742950">
              <a:buFont typeface="+mj-lt"/>
              <a:buAutoNum type="arabicPeriod" startAt="2"/>
            </a:pPr>
            <a:r>
              <a:rPr lang="fr-FR" dirty="0"/>
              <a:t>Focus group</a:t>
            </a:r>
          </a:p>
        </p:txBody>
      </p:sp>
    </p:spTree>
    <p:extLst>
      <p:ext uri="{BB962C8B-B14F-4D97-AF65-F5344CB8AC3E}">
        <p14:creationId xmlns:p14="http://schemas.microsoft.com/office/powerpoint/2010/main" val="353580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638BA41-F54A-5F50-080F-8F74941B2017}"/>
            </a:ext>
          </a:extLst>
        </p:cNvPr>
        <p:cNvGrpSpPr/>
        <p:nvPr/>
      </p:nvGrpSpPr>
      <p:grpSpPr>
        <a:xfrm>
          <a:off x="0" y="0"/>
          <a:ext cx="0" cy="0"/>
          <a:chOff x="0" y="0"/>
          <a:chExt cx="0" cy="0"/>
        </a:xfrm>
      </p:grpSpPr>
      <p:sp useBgFill="1">
        <p:nvSpPr>
          <p:cNvPr id="7"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re 1">
            <a:extLst>
              <a:ext uri="{FF2B5EF4-FFF2-40B4-BE49-F238E27FC236}">
                <a16:creationId xmlns:a16="http://schemas.microsoft.com/office/drawing/2014/main" id="{A19FC799-D1D0-53D7-12EB-7D25AFFBF4DB}"/>
              </a:ext>
            </a:extLst>
          </p:cNvPr>
          <p:cNvSpPr>
            <a:spLocks noGrp="1"/>
          </p:cNvSpPr>
          <p:nvPr>
            <p:ph type="title"/>
          </p:nvPr>
        </p:nvSpPr>
        <p:spPr>
          <a:xfrm>
            <a:off x="609600" y="552782"/>
            <a:ext cx="7945120" cy="1575276"/>
          </a:xfrm>
        </p:spPr>
        <p:txBody>
          <a:bodyPr>
            <a:normAutofit/>
          </a:bodyPr>
          <a:lstStyle/>
          <a:p>
            <a:r>
              <a:rPr lang="fr-FR" dirty="0"/>
              <a:t>Population et méthodes</a:t>
            </a:r>
          </a:p>
        </p:txBody>
      </p:sp>
      <p:pic>
        <p:nvPicPr>
          <p:cNvPr id="5" name="Image 4">
            <a:extLst>
              <a:ext uri="{FF2B5EF4-FFF2-40B4-BE49-F238E27FC236}">
                <a16:creationId xmlns:a16="http://schemas.microsoft.com/office/drawing/2014/main" id="{4AB7CC7F-21D3-A3A7-CE68-FAB0C01BA083}"/>
              </a:ext>
            </a:extLst>
          </p:cNvPr>
          <p:cNvPicPr>
            <a:picLocks noChangeAspect="1"/>
          </p:cNvPicPr>
          <p:nvPr/>
        </p:nvPicPr>
        <p:blipFill>
          <a:blip r:embed="rId2">
            <a:extLst>
              <a:ext uri="{28A0092B-C50C-407E-A947-70E740481C1C}">
                <a14:useLocalDpi xmlns:a14="http://schemas.microsoft.com/office/drawing/2010/main" val="0"/>
              </a:ext>
            </a:extLst>
          </a:blip>
          <a:srcRect l="21823" r="21823"/>
          <a:stretch/>
        </p:blipFill>
        <p:spPr>
          <a:xfrm>
            <a:off x="8951369" y="0"/>
            <a:ext cx="3237583" cy="3600000"/>
          </a:xfrm>
          <a:custGeom>
            <a:avLst/>
            <a:gdLst/>
            <a:ahLst/>
            <a:cxnLst/>
            <a:rect l="l" t="t" r="r" b="b"/>
            <a:pathLst>
              <a:path w="5592502" h="6218525">
                <a:moveTo>
                  <a:pt x="2549391" y="5657612"/>
                </a:moveTo>
                <a:cubicBezTo>
                  <a:pt x="2568895" y="5660359"/>
                  <a:pt x="2588012" y="5665853"/>
                  <a:pt x="2606158" y="5674005"/>
                </a:cubicBezTo>
                <a:cubicBezTo>
                  <a:pt x="2690694" y="5711355"/>
                  <a:pt x="2743699" y="5803287"/>
                  <a:pt x="2734722" y="5897877"/>
                </a:cubicBezTo>
                <a:cubicBezTo>
                  <a:pt x="2720716" y="6045476"/>
                  <a:pt x="2578003" y="6136188"/>
                  <a:pt x="2445921" y="6086557"/>
                </a:cubicBezTo>
                <a:cubicBezTo>
                  <a:pt x="2352551" y="6051652"/>
                  <a:pt x="2293727" y="5951889"/>
                  <a:pt x="2306440" y="5850621"/>
                </a:cubicBezTo>
                <a:cubicBezTo>
                  <a:pt x="2319512" y="5745685"/>
                  <a:pt x="2398158" y="5671063"/>
                  <a:pt x="2490307" y="5657701"/>
                </a:cubicBezTo>
                <a:cubicBezTo>
                  <a:pt x="2509998" y="5654864"/>
                  <a:pt x="2529887" y="5654864"/>
                  <a:pt x="2549391" y="5657612"/>
                </a:cubicBezTo>
                <a:close/>
                <a:moveTo>
                  <a:pt x="708303" y="494981"/>
                </a:moveTo>
                <a:cubicBezTo>
                  <a:pt x="758766" y="498141"/>
                  <a:pt x="808381" y="509490"/>
                  <a:pt x="855181" y="528594"/>
                </a:cubicBezTo>
                <a:cubicBezTo>
                  <a:pt x="1052623" y="608676"/>
                  <a:pt x="1174866" y="823069"/>
                  <a:pt x="1146999" y="1039903"/>
                </a:cubicBezTo>
                <a:cubicBezTo>
                  <a:pt x="1106562" y="1357577"/>
                  <a:pt x="789750" y="1547407"/>
                  <a:pt x="502601" y="1427029"/>
                </a:cubicBezTo>
                <a:cubicBezTo>
                  <a:pt x="303292" y="1343573"/>
                  <a:pt x="183634" y="1123578"/>
                  <a:pt x="217535" y="904373"/>
                </a:cubicBezTo>
                <a:cubicBezTo>
                  <a:pt x="256894" y="649831"/>
                  <a:pt x="474662" y="481046"/>
                  <a:pt x="708303" y="494981"/>
                </a:cubicBezTo>
                <a:close/>
                <a:moveTo>
                  <a:pt x="2580518" y="186644"/>
                </a:moveTo>
                <a:cubicBezTo>
                  <a:pt x="2602438" y="187938"/>
                  <a:pt x="2623999" y="192821"/>
                  <a:pt x="2644369" y="201008"/>
                </a:cubicBezTo>
                <a:cubicBezTo>
                  <a:pt x="2730556" y="235843"/>
                  <a:pt x="2783562" y="328998"/>
                  <a:pt x="2771424" y="423660"/>
                </a:cubicBezTo>
                <a:cubicBezTo>
                  <a:pt x="2753683" y="561920"/>
                  <a:pt x="2615927" y="644516"/>
                  <a:pt x="2491026" y="592159"/>
                </a:cubicBezTo>
                <a:cubicBezTo>
                  <a:pt x="2404264" y="555816"/>
                  <a:pt x="2352192" y="460147"/>
                  <a:pt x="2366987" y="364694"/>
                </a:cubicBezTo>
                <a:cubicBezTo>
                  <a:pt x="2384081" y="253943"/>
                  <a:pt x="2478888" y="180540"/>
                  <a:pt x="2580518" y="186644"/>
                </a:cubicBezTo>
                <a:close/>
                <a:moveTo>
                  <a:pt x="3406298" y="0"/>
                </a:moveTo>
                <a:lnTo>
                  <a:pt x="4023898" y="0"/>
                </a:lnTo>
                <a:lnTo>
                  <a:pt x="4039485" y="16440"/>
                </a:lnTo>
                <a:cubicBezTo>
                  <a:pt x="4112899" y="107670"/>
                  <a:pt x="4150006" y="228832"/>
                  <a:pt x="4134340" y="350976"/>
                </a:cubicBezTo>
                <a:cubicBezTo>
                  <a:pt x="4097638" y="636402"/>
                  <a:pt x="3812859" y="806910"/>
                  <a:pt x="3554440" y="699175"/>
                </a:cubicBezTo>
                <a:cubicBezTo>
                  <a:pt x="3374882" y="624048"/>
                  <a:pt x="3267147" y="426247"/>
                  <a:pt x="3297887" y="228805"/>
                </a:cubicBezTo>
                <a:cubicBezTo>
                  <a:pt x="3311165" y="142914"/>
                  <a:pt x="3347028" y="67910"/>
                  <a:pt x="3397755" y="8363"/>
                </a:cubicBezTo>
                <a:close/>
                <a:moveTo>
                  <a:pt x="1503015" y="0"/>
                </a:moveTo>
                <a:lnTo>
                  <a:pt x="1857869" y="0"/>
                </a:lnTo>
                <a:lnTo>
                  <a:pt x="1875734" y="7199"/>
                </a:lnTo>
                <a:cubicBezTo>
                  <a:pt x="1972792" y="53203"/>
                  <a:pt x="2044088" y="119768"/>
                  <a:pt x="2073805" y="147644"/>
                </a:cubicBezTo>
                <a:cubicBezTo>
                  <a:pt x="2298899" y="357871"/>
                  <a:pt x="2120777" y="615502"/>
                  <a:pt x="2304070" y="931092"/>
                </a:cubicBezTo>
                <a:cubicBezTo>
                  <a:pt x="2332548" y="977849"/>
                  <a:pt x="2365220" y="1021948"/>
                  <a:pt x="2401678" y="1062815"/>
                </a:cubicBezTo>
                <a:cubicBezTo>
                  <a:pt x="2473501" y="1144478"/>
                  <a:pt x="2607307" y="1130114"/>
                  <a:pt x="2658732" y="1035092"/>
                </a:cubicBezTo>
                <a:cubicBezTo>
                  <a:pt x="2743699" y="878014"/>
                  <a:pt x="2824931" y="701903"/>
                  <a:pt x="2989622" y="656081"/>
                </a:cubicBezTo>
                <a:cubicBezTo>
                  <a:pt x="3309810" y="566949"/>
                  <a:pt x="3500428" y="1096285"/>
                  <a:pt x="3832251" y="1033009"/>
                </a:cubicBezTo>
                <a:cubicBezTo>
                  <a:pt x="3970008" y="1006722"/>
                  <a:pt x="4049875" y="893816"/>
                  <a:pt x="4122489" y="753905"/>
                </a:cubicBezTo>
                <a:cubicBezTo>
                  <a:pt x="4142671" y="714904"/>
                  <a:pt x="4162351" y="673821"/>
                  <a:pt x="4182533" y="631806"/>
                </a:cubicBezTo>
                <a:cubicBezTo>
                  <a:pt x="4229290" y="465301"/>
                  <a:pt x="4292692" y="172828"/>
                  <a:pt x="4600355" y="8334"/>
                </a:cubicBezTo>
                <a:lnTo>
                  <a:pt x="4621097" y="0"/>
                </a:lnTo>
                <a:lnTo>
                  <a:pt x="5592502" y="0"/>
                </a:lnTo>
                <a:lnTo>
                  <a:pt x="5592502" y="6214998"/>
                </a:lnTo>
                <a:lnTo>
                  <a:pt x="5570190" y="6214772"/>
                </a:lnTo>
                <a:cubicBezTo>
                  <a:pt x="5484588" y="6205588"/>
                  <a:pt x="5403563" y="6179480"/>
                  <a:pt x="5336013" y="6134537"/>
                </a:cubicBezTo>
                <a:cubicBezTo>
                  <a:pt x="5329154" y="6129869"/>
                  <a:pt x="5322654" y="6124696"/>
                  <a:pt x="5316549" y="6119095"/>
                </a:cubicBezTo>
                <a:cubicBezTo>
                  <a:pt x="5197251" y="6026083"/>
                  <a:pt x="4557234" y="5546951"/>
                  <a:pt x="4161920" y="5655261"/>
                </a:cubicBezTo>
                <a:cubicBezTo>
                  <a:pt x="3724588" y="5774990"/>
                  <a:pt x="3364683" y="6051365"/>
                  <a:pt x="3163578" y="5852918"/>
                </a:cubicBezTo>
                <a:cubicBezTo>
                  <a:pt x="3116533" y="5806591"/>
                  <a:pt x="3049235" y="5739436"/>
                  <a:pt x="2973749" y="5663664"/>
                </a:cubicBezTo>
                <a:cubicBezTo>
                  <a:pt x="2851650" y="5565913"/>
                  <a:pt x="2725959" y="5472256"/>
                  <a:pt x="2569025" y="5499547"/>
                </a:cubicBezTo>
                <a:cubicBezTo>
                  <a:pt x="2209910" y="5562035"/>
                  <a:pt x="2237849" y="5993549"/>
                  <a:pt x="1769490" y="6169659"/>
                </a:cubicBezTo>
                <a:cubicBezTo>
                  <a:pt x="1527877" y="6260515"/>
                  <a:pt x="1178242" y="6229415"/>
                  <a:pt x="1004789" y="6036355"/>
                </a:cubicBezTo>
                <a:cubicBezTo>
                  <a:pt x="724104" y="5723780"/>
                  <a:pt x="1106993" y="5230642"/>
                  <a:pt x="804905" y="4851273"/>
                </a:cubicBezTo>
                <a:cubicBezTo>
                  <a:pt x="628292" y="4629698"/>
                  <a:pt x="441120" y="4729173"/>
                  <a:pt x="243535" y="4461846"/>
                </a:cubicBezTo>
                <a:cubicBezTo>
                  <a:pt x="97446" y="4264262"/>
                  <a:pt x="-23647" y="4082765"/>
                  <a:pt x="35822" y="3819891"/>
                </a:cubicBezTo>
                <a:cubicBezTo>
                  <a:pt x="115402" y="3468316"/>
                  <a:pt x="419645" y="3331136"/>
                  <a:pt x="416485" y="3077311"/>
                </a:cubicBezTo>
                <a:cubicBezTo>
                  <a:pt x="412894" y="2772206"/>
                  <a:pt x="39413" y="2711086"/>
                  <a:pt x="2855" y="2363246"/>
                </a:cubicBezTo>
                <a:cubicBezTo>
                  <a:pt x="-20990" y="2136357"/>
                  <a:pt x="106640" y="1864649"/>
                  <a:pt x="308319" y="1738959"/>
                </a:cubicBezTo>
                <a:cubicBezTo>
                  <a:pt x="680004" y="1507042"/>
                  <a:pt x="1099021" y="1898408"/>
                  <a:pt x="1384015" y="1665772"/>
                </a:cubicBezTo>
                <a:cubicBezTo>
                  <a:pt x="1554236" y="1526793"/>
                  <a:pt x="1581960" y="1242948"/>
                  <a:pt x="1548849" y="1064181"/>
                </a:cubicBezTo>
                <a:cubicBezTo>
                  <a:pt x="1485717" y="723810"/>
                  <a:pt x="1206612" y="668075"/>
                  <a:pt x="1216954" y="408794"/>
                </a:cubicBezTo>
                <a:cubicBezTo>
                  <a:pt x="1222664" y="264268"/>
                  <a:pt x="1316043" y="114328"/>
                  <a:pt x="1447763" y="29453"/>
                </a:cubicBezTo>
                <a:close/>
              </a:path>
            </a:pathLst>
          </a:custGeom>
        </p:spPr>
      </p:pic>
      <p:sp>
        <p:nvSpPr>
          <p:cNvPr id="3" name="Espace réservé du contenu 2">
            <a:extLst>
              <a:ext uri="{FF2B5EF4-FFF2-40B4-BE49-F238E27FC236}">
                <a16:creationId xmlns:a16="http://schemas.microsoft.com/office/drawing/2014/main" id="{786E2E19-7740-B03F-8EFF-A33FA4A2924E}"/>
              </a:ext>
            </a:extLst>
          </p:cNvPr>
          <p:cNvSpPr>
            <a:spLocks noGrp="1"/>
          </p:cNvSpPr>
          <p:nvPr>
            <p:ph idx="1"/>
          </p:nvPr>
        </p:nvSpPr>
        <p:spPr>
          <a:xfrm>
            <a:off x="600459" y="2565387"/>
            <a:ext cx="9873577" cy="3360399"/>
          </a:xfrm>
        </p:spPr>
        <p:txBody>
          <a:bodyPr anchor="t">
            <a:normAutofit/>
          </a:bodyPr>
          <a:lstStyle/>
          <a:p>
            <a:r>
              <a:rPr lang="fr-FR" sz="2400" b="1" dirty="0">
                <a:solidFill>
                  <a:schemeClr val="accent1"/>
                </a:solidFill>
              </a:rPr>
              <a:t>Méthodes</a:t>
            </a:r>
            <a:endParaRPr lang="fr-FR" b="1" dirty="0">
              <a:solidFill>
                <a:schemeClr val="accent1"/>
              </a:solidFill>
            </a:endParaRPr>
          </a:p>
          <a:p>
            <a:pPr>
              <a:buClr>
                <a:schemeClr val="accent1"/>
              </a:buClr>
            </a:pPr>
            <a:r>
              <a:rPr lang="fr-FR" dirty="0"/>
              <a:t>Discussion en groupe (4-6 professionnels) autour de l’accompagnement des femmes qui ont des problématiques en lien avec la consommation de substances psychoactives</a:t>
            </a:r>
          </a:p>
          <a:p>
            <a:pPr>
              <a:buClr>
                <a:schemeClr val="accent1"/>
              </a:buClr>
            </a:pPr>
            <a:r>
              <a:rPr lang="fr-FR" dirty="0"/>
              <a:t>Relances thématiques par l’</a:t>
            </a:r>
            <a:r>
              <a:rPr lang="fr-FR" dirty="0" err="1"/>
              <a:t>enquêteur.ice</a:t>
            </a:r>
            <a:r>
              <a:rPr lang="fr-FR" dirty="0"/>
              <a:t> :</a:t>
            </a:r>
          </a:p>
          <a:p>
            <a:pPr marL="457200" indent="-457200">
              <a:buClr>
                <a:schemeClr val="accent1"/>
              </a:buClr>
              <a:buFont typeface="Arial" panose="020B0604020202020204" pitchFamily="34" charset="0"/>
              <a:buChar char="•"/>
            </a:pPr>
            <a:r>
              <a:rPr lang="fr-FR" sz="1800" dirty="0"/>
              <a:t>Les représentations des usagères</a:t>
            </a:r>
          </a:p>
          <a:p>
            <a:pPr marL="457200" indent="-457200">
              <a:buClr>
                <a:schemeClr val="accent1"/>
              </a:buClr>
              <a:buFont typeface="Arial" panose="020B0604020202020204" pitchFamily="34" charset="0"/>
              <a:buChar char="•"/>
            </a:pPr>
            <a:r>
              <a:rPr lang="fr-FR" sz="1800" dirty="0"/>
              <a:t>Représentations de l’accompagnement</a:t>
            </a:r>
          </a:p>
          <a:p>
            <a:pPr marL="457200" indent="-457200">
              <a:buClr>
                <a:schemeClr val="accent1"/>
              </a:buClr>
              <a:buFont typeface="Arial" panose="020B0604020202020204" pitchFamily="34" charset="0"/>
              <a:buChar char="•"/>
            </a:pPr>
            <a:r>
              <a:rPr lang="fr-FR" sz="1800" dirty="0"/>
              <a:t>Représentations des usagères selon les professionnels</a:t>
            </a:r>
          </a:p>
        </p:txBody>
      </p:sp>
      <p:sp>
        <p:nvSpPr>
          <p:cNvPr id="11" name="Rectangle : coins arrondis 10">
            <a:extLst>
              <a:ext uri="{FF2B5EF4-FFF2-40B4-BE49-F238E27FC236}">
                <a16:creationId xmlns:a16="http://schemas.microsoft.com/office/drawing/2014/main" id="{B438315C-0657-B79E-524E-99CB7F6C99B3}"/>
              </a:ext>
            </a:extLst>
          </p:cNvPr>
          <p:cNvSpPr/>
          <p:nvPr/>
        </p:nvSpPr>
        <p:spPr>
          <a:xfrm>
            <a:off x="7184571" y="4370580"/>
            <a:ext cx="4831528" cy="180405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panose="020B0604020202020204" pitchFamily="34" charset="0"/>
              <a:buChar char="•"/>
            </a:pPr>
            <a:r>
              <a:rPr lang="fr-FR" dirty="0"/>
              <a:t>Enregistrement via un dictaphone</a:t>
            </a:r>
          </a:p>
          <a:p>
            <a:pPr marL="285750" indent="-285750">
              <a:spcAft>
                <a:spcPts val="600"/>
              </a:spcAft>
              <a:buFont typeface="Arial" panose="020B0604020202020204" pitchFamily="34" charset="0"/>
              <a:buChar char="•"/>
            </a:pPr>
            <a:r>
              <a:rPr lang="fr-FR" dirty="0"/>
              <a:t>Données sensibles supprimées lors de la retranscription</a:t>
            </a:r>
          </a:p>
          <a:p>
            <a:pPr marL="285750" indent="-285750">
              <a:spcAft>
                <a:spcPts val="600"/>
              </a:spcAft>
              <a:buFont typeface="Arial" panose="020B0604020202020204" pitchFamily="34" charset="0"/>
              <a:buChar char="•"/>
            </a:pPr>
            <a:r>
              <a:rPr lang="fr-FR" dirty="0"/>
              <a:t>Durée ~120 min</a:t>
            </a:r>
          </a:p>
        </p:txBody>
      </p:sp>
    </p:spTree>
    <p:extLst>
      <p:ext uri="{BB962C8B-B14F-4D97-AF65-F5344CB8AC3E}">
        <p14:creationId xmlns:p14="http://schemas.microsoft.com/office/powerpoint/2010/main" val="1957309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8BA41-F54A-5F50-080F-8F74941B201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9FC799-D1D0-53D7-12EB-7D25AFFBF4DB}"/>
              </a:ext>
            </a:extLst>
          </p:cNvPr>
          <p:cNvSpPr>
            <a:spLocks noGrp="1"/>
          </p:cNvSpPr>
          <p:nvPr>
            <p:ph type="title"/>
          </p:nvPr>
        </p:nvSpPr>
        <p:spPr>
          <a:xfrm>
            <a:off x="3151319" y="148757"/>
            <a:ext cx="5494842" cy="912466"/>
          </a:xfrm>
        </p:spPr>
        <p:txBody>
          <a:bodyPr>
            <a:normAutofit/>
          </a:bodyPr>
          <a:lstStyle/>
          <a:p>
            <a:r>
              <a:rPr lang="fr-FR" dirty="0"/>
              <a:t>Circuit des données</a:t>
            </a:r>
          </a:p>
        </p:txBody>
      </p:sp>
      <p:sp>
        <p:nvSpPr>
          <p:cNvPr id="9" name="Cylindre 8">
            <a:extLst>
              <a:ext uri="{FF2B5EF4-FFF2-40B4-BE49-F238E27FC236}">
                <a16:creationId xmlns:a16="http://schemas.microsoft.com/office/drawing/2014/main" id="{F7E1BC6C-79FF-1352-1406-A9957C1AADDB}"/>
              </a:ext>
            </a:extLst>
          </p:cNvPr>
          <p:cNvSpPr/>
          <p:nvPr/>
        </p:nvSpPr>
        <p:spPr>
          <a:xfrm>
            <a:off x="1264920" y="1803861"/>
            <a:ext cx="1793247" cy="1131979"/>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Données brutes</a:t>
            </a:r>
          </a:p>
        </p:txBody>
      </p:sp>
      <p:grpSp>
        <p:nvGrpSpPr>
          <p:cNvPr id="14" name="Groupe 13">
            <a:extLst>
              <a:ext uri="{FF2B5EF4-FFF2-40B4-BE49-F238E27FC236}">
                <a16:creationId xmlns:a16="http://schemas.microsoft.com/office/drawing/2014/main" id="{220CD174-E719-8F1B-04DD-7D1D8494F46C}"/>
              </a:ext>
            </a:extLst>
          </p:cNvPr>
          <p:cNvGrpSpPr/>
          <p:nvPr/>
        </p:nvGrpSpPr>
        <p:grpSpPr>
          <a:xfrm>
            <a:off x="3286760" y="1971041"/>
            <a:ext cx="1436242" cy="800418"/>
            <a:chOff x="3215639" y="3901440"/>
            <a:chExt cx="2880361" cy="973283"/>
          </a:xfrm>
        </p:grpSpPr>
        <p:sp>
          <p:nvSpPr>
            <p:cNvPr id="10" name="Flèche : bas 9">
              <a:extLst>
                <a:ext uri="{FF2B5EF4-FFF2-40B4-BE49-F238E27FC236}">
                  <a16:creationId xmlns:a16="http://schemas.microsoft.com/office/drawing/2014/main" id="{DAFE8AC1-E3DD-F3C3-1B5B-DAEE37318B9A}"/>
                </a:ext>
              </a:extLst>
            </p:cNvPr>
            <p:cNvSpPr/>
            <p:nvPr/>
          </p:nvSpPr>
          <p:spPr>
            <a:xfrm rot="16200000">
              <a:off x="4169178" y="2947902"/>
              <a:ext cx="973283" cy="2880360"/>
            </a:xfrm>
            <a:prstGeom prst="down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13" name="ZoneTexte 12">
              <a:extLst>
                <a:ext uri="{FF2B5EF4-FFF2-40B4-BE49-F238E27FC236}">
                  <a16:creationId xmlns:a16="http://schemas.microsoft.com/office/drawing/2014/main" id="{932861A0-E3D4-AD93-9D58-3FFB1C527152}"/>
                </a:ext>
              </a:extLst>
            </p:cNvPr>
            <p:cNvSpPr txBox="1"/>
            <p:nvPr/>
          </p:nvSpPr>
          <p:spPr>
            <a:xfrm>
              <a:off x="3215639" y="4196080"/>
              <a:ext cx="2369821" cy="411671"/>
            </a:xfrm>
            <a:prstGeom prst="rect">
              <a:avLst/>
            </a:prstGeom>
            <a:noFill/>
          </p:spPr>
          <p:txBody>
            <a:bodyPr wrap="square" rtlCol="0">
              <a:spAutoFit/>
            </a:bodyPr>
            <a:lstStyle/>
            <a:p>
              <a:r>
                <a:rPr lang="fr-FR" sz="1600" dirty="0"/>
                <a:t>Traitement</a:t>
              </a:r>
            </a:p>
          </p:txBody>
        </p:sp>
      </p:grpSp>
      <p:sp>
        <p:nvSpPr>
          <p:cNvPr id="15" name="Cylindre 14">
            <a:extLst>
              <a:ext uri="{FF2B5EF4-FFF2-40B4-BE49-F238E27FC236}">
                <a16:creationId xmlns:a16="http://schemas.microsoft.com/office/drawing/2014/main" id="{6591387D-37E9-BDAD-1456-BF87E1172338}"/>
              </a:ext>
            </a:extLst>
          </p:cNvPr>
          <p:cNvSpPr/>
          <p:nvPr/>
        </p:nvSpPr>
        <p:spPr>
          <a:xfrm>
            <a:off x="4988558" y="1803862"/>
            <a:ext cx="1752607" cy="1110594"/>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t>Données structurées</a:t>
            </a:r>
          </a:p>
        </p:txBody>
      </p:sp>
      <p:sp>
        <p:nvSpPr>
          <p:cNvPr id="16" name="Flèche : angle droit à deux pointes 15">
            <a:extLst>
              <a:ext uri="{FF2B5EF4-FFF2-40B4-BE49-F238E27FC236}">
                <a16:creationId xmlns:a16="http://schemas.microsoft.com/office/drawing/2014/main" id="{B4D7508D-2191-5DDE-4C36-EDD86D4A693D}"/>
              </a:ext>
            </a:extLst>
          </p:cNvPr>
          <p:cNvSpPr/>
          <p:nvPr/>
        </p:nvSpPr>
        <p:spPr>
          <a:xfrm rot="5400000">
            <a:off x="1918542" y="2725077"/>
            <a:ext cx="2016941" cy="2577426"/>
          </a:xfrm>
          <a:prstGeom prst="leftUp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21" name="Cylindre 20">
            <a:extLst>
              <a:ext uri="{FF2B5EF4-FFF2-40B4-BE49-F238E27FC236}">
                <a16:creationId xmlns:a16="http://schemas.microsoft.com/office/drawing/2014/main" id="{EF9CBA81-F3F0-E351-1222-0105A70B8753}"/>
              </a:ext>
            </a:extLst>
          </p:cNvPr>
          <p:cNvSpPr/>
          <p:nvPr/>
        </p:nvSpPr>
        <p:spPr>
          <a:xfrm>
            <a:off x="4968238" y="3882586"/>
            <a:ext cx="1657535" cy="1501776"/>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b="1" dirty="0">
              <a:solidFill>
                <a:srgbClr val="C00000"/>
              </a:solidFill>
            </a:endParaRPr>
          </a:p>
          <a:p>
            <a:pPr algn="ctr"/>
            <a:r>
              <a:rPr lang="fr-FR" sz="1600" b="1" dirty="0">
                <a:solidFill>
                  <a:srgbClr val="C00000"/>
                </a:solidFill>
              </a:rPr>
              <a:t>STOCKAGE</a:t>
            </a:r>
          </a:p>
          <a:p>
            <a:pPr algn="ctr"/>
            <a:r>
              <a:rPr lang="fr-FR" sz="1400" dirty="0">
                <a:solidFill>
                  <a:srgbClr val="C00000"/>
                </a:solidFill>
              </a:rPr>
              <a:t>Serveur sécurisé</a:t>
            </a:r>
          </a:p>
        </p:txBody>
      </p:sp>
      <p:grpSp>
        <p:nvGrpSpPr>
          <p:cNvPr id="26" name="Groupe 25">
            <a:extLst>
              <a:ext uri="{FF2B5EF4-FFF2-40B4-BE49-F238E27FC236}">
                <a16:creationId xmlns:a16="http://schemas.microsoft.com/office/drawing/2014/main" id="{AF34ECB5-1C64-7182-5EFE-21AB70C0D91B}"/>
              </a:ext>
            </a:extLst>
          </p:cNvPr>
          <p:cNvGrpSpPr/>
          <p:nvPr/>
        </p:nvGrpSpPr>
        <p:grpSpPr>
          <a:xfrm rot="19243770">
            <a:off x="790156" y="313743"/>
            <a:ext cx="1173643" cy="1828441"/>
            <a:chOff x="1272540" y="954885"/>
            <a:chExt cx="1254760" cy="1714215"/>
          </a:xfrm>
        </p:grpSpPr>
        <p:sp>
          <p:nvSpPr>
            <p:cNvPr id="24" name="Flèche : bas 23">
              <a:extLst>
                <a:ext uri="{FF2B5EF4-FFF2-40B4-BE49-F238E27FC236}">
                  <a16:creationId xmlns:a16="http://schemas.microsoft.com/office/drawing/2014/main" id="{014A8274-D80A-0BA7-25BC-96F87E5EC030}"/>
                </a:ext>
              </a:extLst>
            </p:cNvPr>
            <p:cNvSpPr/>
            <p:nvPr/>
          </p:nvSpPr>
          <p:spPr>
            <a:xfrm>
              <a:off x="1272540" y="954885"/>
              <a:ext cx="1254760" cy="1678610"/>
            </a:xfrm>
            <a:prstGeom prst="downArrow">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25" name="ZoneTexte 24">
              <a:extLst>
                <a:ext uri="{FF2B5EF4-FFF2-40B4-BE49-F238E27FC236}">
                  <a16:creationId xmlns:a16="http://schemas.microsoft.com/office/drawing/2014/main" id="{5AF690FF-2E9D-9EA8-7879-0B063D43426A}"/>
                </a:ext>
              </a:extLst>
            </p:cNvPr>
            <p:cNvSpPr txBox="1"/>
            <p:nvPr/>
          </p:nvSpPr>
          <p:spPr>
            <a:xfrm rot="5400000">
              <a:off x="1124343" y="1596126"/>
              <a:ext cx="1614781" cy="531167"/>
            </a:xfrm>
            <a:prstGeom prst="rect">
              <a:avLst/>
            </a:prstGeom>
            <a:noFill/>
          </p:spPr>
          <p:txBody>
            <a:bodyPr wrap="square" rtlCol="0">
              <a:spAutoFit/>
            </a:bodyPr>
            <a:lstStyle/>
            <a:p>
              <a:r>
                <a:rPr lang="fr-FR" sz="1600" dirty="0">
                  <a:solidFill>
                    <a:schemeClr val="bg1"/>
                  </a:solidFill>
                </a:rPr>
                <a:t>Données collectées</a:t>
              </a:r>
            </a:p>
          </p:txBody>
        </p:sp>
      </p:grpSp>
      <p:grpSp>
        <p:nvGrpSpPr>
          <p:cNvPr id="27" name="Groupe 26">
            <a:extLst>
              <a:ext uri="{FF2B5EF4-FFF2-40B4-BE49-F238E27FC236}">
                <a16:creationId xmlns:a16="http://schemas.microsoft.com/office/drawing/2014/main" id="{F56A5F7E-B260-E99B-EDA7-1CBA7E0E3B6E}"/>
              </a:ext>
            </a:extLst>
          </p:cNvPr>
          <p:cNvGrpSpPr/>
          <p:nvPr/>
        </p:nvGrpSpPr>
        <p:grpSpPr>
          <a:xfrm>
            <a:off x="7030716" y="1971042"/>
            <a:ext cx="1554484" cy="827084"/>
            <a:chOff x="3215639" y="3901440"/>
            <a:chExt cx="2880361" cy="1005708"/>
          </a:xfrm>
        </p:grpSpPr>
        <p:sp>
          <p:nvSpPr>
            <p:cNvPr id="28" name="Flèche : bas 27">
              <a:extLst>
                <a:ext uri="{FF2B5EF4-FFF2-40B4-BE49-F238E27FC236}">
                  <a16:creationId xmlns:a16="http://schemas.microsoft.com/office/drawing/2014/main" id="{AC7C385D-E6E4-1398-2AE3-869FADD57E34}"/>
                </a:ext>
              </a:extLst>
            </p:cNvPr>
            <p:cNvSpPr/>
            <p:nvPr/>
          </p:nvSpPr>
          <p:spPr>
            <a:xfrm rot="16200000">
              <a:off x="4169178" y="2947902"/>
              <a:ext cx="973283" cy="2880360"/>
            </a:xfrm>
            <a:prstGeom prst="downArrow">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29" name="ZoneTexte 28">
              <a:extLst>
                <a:ext uri="{FF2B5EF4-FFF2-40B4-BE49-F238E27FC236}">
                  <a16:creationId xmlns:a16="http://schemas.microsoft.com/office/drawing/2014/main" id="{8F4C754C-23D1-BA13-1941-9572AFBAD6F0}"/>
                </a:ext>
              </a:extLst>
            </p:cNvPr>
            <p:cNvSpPr txBox="1"/>
            <p:nvPr/>
          </p:nvSpPr>
          <p:spPr>
            <a:xfrm>
              <a:off x="3215639" y="4196080"/>
              <a:ext cx="2488778" cy="711068"/>
            </a:xfrm>
            <a:prstGeom prst="rect">
              <a:avLst/>
            </a:prstGeom>
            <a:noFill/>
          </p:spPr>
          <p:txBody>
            <a:bodyPr wrap="square" rtlCol="0">
              <a:spAutoFit/>
            </a:bodyPr>
            <a:lstStyle/>
            <a:p>
              <a:r>
                <a:rPr lang="fr-FR" sz="1600" dirty="0"/>
                <a:t>Valorisation</a:t>
              </a:r>
            </a:p>
          </p:txBody>
        </p:sp>
      </p:grpSp>
      <p:sp>
        <p:nvSpPr>
          <p:cNvPr id="30" name="Cylindre 29">
            <a:extLst>
              <a:ext uri="{FF2B5EF4-FFF2-40B4-BE49-F238E27FC236}">
                <a16:creationId xmlns:a16="http://schemas.microsoft.com/office/drawing/2014/main" id="{83A90E32-008A-CC6E-B7B2-6AE4176177B0}"/>
              </a:ext>
            </a:extLst>
          </p:cNvPr>
          <p:cNvSpPr/>
          <p:nvPr/>
        </p:nvSpPr>
        <p:spPr>
          <a:xfrm>
            <a:off x="8813793" y="1803862"/>
            <a:ext cx="1752607" cy="1131978"/>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err="1"/>
              <a:t>Articles,rapports</a:t>
            </a:r>
            <a:r>
              <a:rPr lang="fr-FR" sz="1600" dirty="0"/>
              <a:t> communications</a:t>
            </a:r>
          </a:p>
        </p:txBody>
      </p:sp>
      <p:sp>
        <p:nvSpPr>
          <p:cNvPr id="31" name="Flèche : angle droit à deux pointes 30">
            <a:extLst>
              <a:ext uri="{FF2B5EF4-FFF2-40B4-BE49-F238E27FC236}">
                <a16:creationId xmlns:a16="http://schemas.microsoft.com/office/drawing/2014/main" id="{904A0F35-2F59-1336-0FE5-B3B7B99C88CA}"/>
              </a:ext>
            </a:extLst>
          </p:cNvPr>
          <p:cNvSpPr/>
          <p:nvPr/>
        </p:nvSpPr>
        <p:spPr>
          <a:xfrm>
            <a:off x="7430355" y="3042739"/>
            <a:ext cx="2699165" cy="2016941"/>
          </a:xfrm>
          <a:prstGeom prst="leftUp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dirty="0"/>
          </a:p>
        </p:txBody>
      </p:sp>
      <p:sp>
        <p:nvSpPr>
          <p:cNvPr id="33" name="Cylindre 32">
            <a:extLst>
              <a:ext uri="{FF2B5EF4-FFF2-40B4-BE49-F238E27FC236}">
                <a16:creationId xmlns:a16="http://schemas.microsoft.com/office/drawing/2014/main" id="{E2FEBBE0-9447-9D94-79B9-DA0F7FFAED81}"/>
              </a:ext>
            </a:extLst>
          </p:cNvPr>
          <p:cNvSpPr/>
          <p:nvPr/>
        </p:nvSpPr>
        <p:spPr>
          <a:xfrm>
            <a:off x="2927012" y="5475676"/>
            <a:ext cx="1657535" cy="1053240"/>
          </a:xfrm>
          <a:prstGeom prst="can">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C00000"/>
                </a:solidFill>
              </a:rPr>
              <a:t>Sauvegarde</a:t>
            </a:r>
          </a:p>
        </p:txBody>
      </p:sp>
      <p:sp>
        <p:nvSpPr>
          <p:cNvPr id="34" name="Cube 33">
            <a:extLst>
              <a:ext uri="{FF2B5EF4-FFF2-40B4-BE49-F238E27FC236}">
                <a16:creationId xmlns:a16="http://schemas.microsoft.com/office/drawing/2014/main" id="{436884E7-D2D3-9866-FB58-CD1D87B7F2D1}"/>
              </a:ext>
            </a:extLst>
          </p:cNvPr>
          <p:cNvSpPr/>
          <p:nvPr/>
        </p:nvSpPr>
        <p:spPr>
          <a:xfrm>
            <a:off x="7355839" y="5475676"/>
            <a:ext cx="1656000" cy="1053240"/>
          </a:xfrm>
          <a:prstGeom prst="cub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rgbClr val="C00000"/>
                </a:solidFill>
              </a:rPr>
              <a:t>Archivage</a:t>
            </a:r>
          </a:p>
        </p:txBody>
      </p:sp>
      <p:sp>
        <p:nvSpPr>
          <p:cNvPr id="35" name="Flèche : courbe vers la gauche 34">
            <a:extLst>
              <a:ext uri="{FF2B5EF4-FFF2-40B4-BE49-F238E27FC236}">
                <a16:creationId xmlns:a16="http://schemas.microsoft.com/office/drawing/2014/main" id="{1A6FD3B1-B31F-B698-9034-809B1EC6CA69}"/>
              </a:ext>
            </a:extLst>
          </p:cNvPr>
          <p:cNvSpPr/>
          <p:nvPr/>
        </p:nvSpPr>
        <p:spPr>
          <a:xfrm rot="3824670">
            <a:off x="4785003" y="5440289"/>
            <a:ext cx="834518" cy="1141563"/>
          </a:xfrm>
          <a:prstGeom prst="curvedLeftArrow">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38" name="Flèche : courbe vers le haut 37">
            <a:extLst>
              <a:ext uri="{FF2B5EF4-FFF2-40B4-BE49-F238E27FC236}">
                <a16:creationId xmlns:a16="http://schemas.microsoft.com/office/drawing/2014/main" id="{9B25C7F3-7FE7-2092-25C5-09BDB0AD85C6}"/>
              </a:ext>
            </a:extLst>
          </p:cNvPr>
          <p:cNvSpPr/>
          <p:nvPr/>
        </p:nvSpPr>
        <p:spPr>
          <a:xfrm rot="1400463">
            <a:off x="5974912" y="5592874"/>
            <a:ext cx="1233669" cy="876816"/>
          </a:xfrm>
          <a:prstGeom prst="curvedUpArrow">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9" name="Flèche : double flèche horizontale 38">
            <a:extLst>
              <a:ext uri="{FF2B5EF4-FFF2-40B4-BE49-F238E27FC236}">
                <a16:creationId xmlns:a16="http://schemas.microsoft.com/office/drawing/2014/main" id="{0E78E7EF-DFCA-D564-4C95-A9C6A53A0449}"/>
              </a:ext>
            </a:extLst>
          </p:cNvPr>
          <p:cNvSpPr/>
          <p:nvPr/>
        </p:nvSpPr>
        <p:spPr>
          <a:xfrm rot="5400000">
            <a:off x="5377081" y="3071720"/>
            <a:ext cx="839847" cy="701040"/>
          </a:xfrm>
          <a:prstGeom prst="lef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43478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D47626-6FA7-80D8-CB0F-D0DAF9B603AB}"/>
              </a:ext>
            </a:extLst>
          </p:cNvPr>
          <p:cNvSpPr>
            <a:spLocks noGrp="1"/>
          </p:cNvSpPr>
          <p:nvPr>
            <p:ph type="title"/>
          </p:nvPr>
        </p:nvSpPr>
        <p:spPr/>
        <p:txBody>
          <a:bodyPr/>
          <a:lstStyle/>
          <a:p>
            <a:r>
              <a:rPr lang="fr-FR" dirty="0"/>
              <a:t>Résultats attendus et perspectives</a:t>
            </a:r>
          </a:p>
        </p:txBody>
      </p:sp>
      <p:sp>
        <p:nvSpPr>
          <p:cNvPr id="3" name="Espace réservé du contenu 2">
            <a:extLst>
              <a:ext uri="{FF2B5EF4-FFF2-40B4-BE49-F238E27FC236}">
                <a16:creationId xmlns:a16="http://schemas.microsoft.com/office/drawing/2014/main" id="{A55D6F06-5AA4-DC9E-D029-536BC0FE4CD5}"/>
              </a:ext>
            </a:extLst>
          </p:cNvPr>
          <p:cNvSpPr>
            <a:spLocks noGrp="1"/>
          </p:cNvSpPr>
          <p:nvPr>
            <p:ph idx="1"/>
          </p:nvPr>
        </p:nvSpPr>
        <p:spPr/>
        <p:txBody>
          <a:bodyPr>
            <a:normAutofit/>
          </a:bodyPr>
          <a:lstStyle/>
          <a:p>
            <a:pPr algn="just"/>
            <a:r>
              <a:rPr lang="fr-FR" dirty="0">
                <a:effectLst/>
                <a:ea typeface="SimSun" panose="02010600030101010101" pitchFamily="2" charset="-122"/>
                <a:cs typeface="Calibri" panose="020F0502020204030204" pitchFamily="34" charset="0"/>
              </a:rPr>
              <a:t>Cette étude pourra aider les équipes de soignants dans la mise en place des prises en charge médicales et psychologiques adaptées aux femmes grâce aux informations recueillies sur leurs profils et leurs besoins.</a:t>
            </a:r>
          </a:p>
          <a:p>
            <a:pPr algn="just"/>
            <a:endParaRPr lang="fr-FR" dirty="0">
              <a:ea typeface="SimSun" panose="02010600030101010101" pitchFamily="2" charset="-122"/>
              <a:cs typeface="Calibri" panose="020F0502020204030204" pitchFamily="34" charset="0"/>
            </a:endParaRPr>
          </a:p>
          <a:p>
            <a:pPr algn="just"/>
            <a:r>
              <a:rPr lang="fr-FR" dirty="0">
                <a:ea typeface="SimSun" panose="02010600030101010101" pitchFamily="2" charset="-122"/>
                <a:cs typeface="Calibri" panose="020F0502020204030204" pitchFamily="34" charset="0"/>
              </a:rPr>
              <a:t>Une présentation des résultats auprès des équipes sera réalisée</a:t>
            </a:r>
          </a:p>
          <a:p>
            <a:pPr algn="just"/>
            <a:endParaRPr lang="fr-FR" dirty="0">
              <a:effectLst/>
              <a:ea typeface="SimSun" panose="02010600030101010101" pitchFamily="2" charset="-122"/>
              <a:cs typeface="Calibri" panose="020F0502020204030204" pitchFamily="34" charset="0"/>
            </a:endParaRPr>
          </a:p>
          <a:p>
            <a:pPr algn="just"/>
            <a:r>
              <a:rPr lang="fr-FR" dirty="0">
                <a:ea typeface="SimSun" panose="02010600030101010101" pitchFamily="2" charset="-122"/>
                <a:cs typeface="Calibri" panose="020F0502020204030204" pitchFamily="34" charset="0"/>
              </a:rPr>
              <a:t>Au niveau national, l’étude sera valorisée :</a:t>
            </a:r>
          </a:p>
          <a:p>
            <a:pPr marL="342900" indent="-342900" algn="just">
              <a:buClr>
                <a:schemeClr val="accent1"/>
              </a:buClr>
              <a:buFont typeface="Arial" panose="020B0604020202020204" pitchFamily="34" charset="0"/>
              <a:buChar char="•"/>
            </a:pPr>
            <a:r>
              <a:rPr lang="fr-FR" dirty="0">
                <a:ea typeface="SimSun" panose="02010600030101010101" pitchFamily="2" charset="-122"/>
                <a:cs typeface="Calibri" panose="020F0502020204030204" pitchFamily="34" charset="0"/>
              </a:rPr>
              <a:t>Lors de communications à des congrès</a:t>
            </a:r>
          </a:p>
          <a:p>
            <a:pPr marL="342900" indent="-342900" algn="just">
              <a:buClr>
                <a:schemeClr val="accent1"/>
              </a:buClr>
              <a:buFont typeface="Arial" panose="020B0604020202020204" pitchFamily="34" charset="0"/>
              <a:buChar char="•"/>
            </a:pPr>
            <a:r>
              <a:rPr lang="fr-FR" dirty="0">
                <a:effectLst/>
                <a:ea typeface="SimSun" panose="02010600030101010101" pitchFamily="2" charset="-122"/>
                <a:cs typeface="Calibri" panose="020F0502020204030204" pitchFamily="34" charset="0"/>
              </a:rPr>
              <a:t>Sous forme d’articles publiés dans des revues scientifiques</a:t>
            </a:r>
          </a:p>
          <a:p>
            <a:pPr algn="just"/>
            <a:endParaRPr lang="fr-FR" sz="2400" dirty="0"/>
          </a:p>
        </p:txBody>
      </p:sp>
      <p:pic>
        <p:nvPicPr>
          <p:cNvPr id="5" name="Graphique 4" descr="Journal avec un remplissage uni">
            <a:extLst>
              <a:ext uri="{FF2B5EF4-FFF2-40B4-BE49-F238E27FC236}">
                <a16:creationId xmlns:a16="http://schemas.microsoft.com/office/drawing/2014/main" id="{7F7ABB68-989D-850A-7A31-2CB684EA01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36480" y="4849000"/>
            <a:ext cx="914400" cy="914400"/>
          </a:xfrm>
          <a:prstGeom prst="rect">
            <a:avLst/>
          </a:prstGeom>
        </p:spPr>
      </p:pic>
      <p:pic>
        <p:nvPicPr>
          <p:cNvPr id="7" name="Graphique 6" descr="Mégaphone1 avec un remplissage uni">
            <a:extLst>
              <a:ext uri="{FF2B5EF4-FFF2-40B4-BE49-F238E27FC236}">
                <a16:creationId xmlns:a16="http://schemas.microsoft.com/office/drawing/2014/main" id="{B09D7998-7974-73EC-ACE1-CA8FD925CD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18080" y="4849000"/>
            <a:ext cx="914400" cy="914400"/>
          </a:xfrm>
          <a:prstGeom prst="rect">
            <a:avLst/>
          </a:prstGeom>
        </p:spPr>
      </p:pic>
    </p:spTree>
    <p:extLst>
      <p:ext uri="{BB962C8B-B14F-4D97-AF65-F5344CB8AC3E}">
        <p14:creationId xmlns:p14="http://schemas.microsoft.com/office/powerpoint/2010/main" val="497985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ncre liquide aquarelle et encre">
            <a:extLst>
              <a:ext uri="{FF2B5EF4-FFF2-40B4-BE49-F238E27FC236}">
                <a16:creationId xmlns:a16="http://schemas.microsoft.com/office/drawing/2014/main" id="{367BB09E-6976-038A-B439-FB7635872D67}"/>
              </a:ext>
            </a:extLst>
          </p:cNvPr>
          <p:cNvPicPr>
            <a:picLocks noChangeAspect="1"/>
          </p:cNvPicPr>
          <p:nvPr/>
        </p:nvPicPr>
        <p:blipFill rotWithShape="1">
          <a:blip r:embed="rId2">
            <a:alphaModFix/>
          </a:blip>
          <a:srcRect t="2686" r="-1" b="5827"/>
          <a:stretch/>
        </p:blipFill>
        <p:spPr>
          <a:xfrm>
            <a:off x="3048" y="10"/>
            <a:ext cx="12188952" cy="6857990"/>
          </a:xfrm>
          <a:prstGeom prst="rect">
            <a:avLst/>
          </a:prstGeom>
        </p:spPr>
      </p:pic>
      <p:sp useBgFill="1">
        <p:nvSpPr>
          <p:cNvPr id="15" name="Freeform: Shape 14">
            <a:extLst>
              <a:ext uri="{FF2B5EF4-FFF2-40B4-BE49-F238E27FC236}">
                <a16:creationId xmlns:a16="http://schemas.microsoft.com/office/drawing/2014/main" id="{389C36E1-2D95-402F-A472-3E6699BE2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835775" cy="6730860"/>
          </a:xfrm>
          <a:custGeom>
            <a:avLst/>
            <a:gdLst>
              <a:gd name="connsiteX0" fmla="*/ 1016151 w 5835775"/>
              <a:gd name="connsiteY0" fmla="*/ 6072484 h 6730860"/>
              <a:gd name="connsiteX1" fmla="*/ 1082018 w 5835775"/>
              <a:gd name="connsiteY1" fmla="*/ 6083111 h 6730860"/>
              <a:gd name="connsiteX2" fmla="*/ 1315484 w 5835775"/>
              <a:gd name="connsiteY2" fmla="*/ 6486206 h 6730860"/>
              <a:gd name="connsiteX3" fmla="*/ 912386 w 5835775"/>
              <a:gd name="connsiteY3" fmla="*/ 6719672 h 6730860"/>
              <a:gd name="connsiteX4" fmla="*/ 678923 w 5835775"/>
              <a:gd name="connsiteY4" fmla="*/ 6316576 h 6730860"/>
              <a:gd name="connsiteX5" fmla="*/ 1016151 w 5835775"/>
              <a:gd name="connsiteY5" fmla="*/ 6072484 h 6730860"/>
              <a:gd name="connsiteX6" fmla="*/ 4968517 w 5835775"/>
              <a:gd name="connsiteY6" fmla="*/ 3411427 h 6730860"/>
              <a:gd name="connsiteX7" fmla="*/ 5079176 w 5835775"/>
              <a:gd name="connsiteY7" fmla="*/ 3429280 h 6730860"/>
              <a:gd name="connsiteX8" fmla="*/ 5471396 w 5835775"/>
              <a:gd name="connsiteY8" fmla="*/ 4106482 h 6730860"/>
              <a:gd name="connsiteX9" fmla="*/ 4794194 w 5835775"/>
              <a:gd name="connsiteY9" fmla="*/ 4498704 h 6730860"/>
              <a:gd name="connsiteX10" fmla="*/ 4401974 w 5835775"/>
              <a:gd name="connsiteY10" fmla="*/ 3821503 h 6730860"/>
              <a:gd name="connsiteX11" fmla="*/ 4968517 w 5835775"/>
              <a:gd name="connsiteY11" fmla="*/ 3411427 h 6730860"/>
              <a:gd name="connsiteX12" fmla="*/ 4362805 w 5835775"/>
              <a:gd name="connsiteY12" fmla="*/ 855055 h 6730860"/>
              <a:gd name="connsiteX13" fmla="*/ 4428674 w 5835775"/>
              <a:gd name="connsiteY13" fmla="*/ 865682 h 6730860"/>
              <a:gd name="connsiteX14" fmla="*/ 4662139 w 5835775"/>
              <a:gd name="connsiteY14" fmla="*/ 1268778 h 6730860"/>
              <a:gd name="connsiteX15" fmla="*/ 4259044 w 5835775"/>
              <a:gd name="connsiteY15" fmla="*/ 1502244 h 6730860"/>
              <a:gd name="connsiteX16" fmla="*/ 4025578 w 5835775"/>
              <a:gd name="connsiteY16" fmla="*/ 1099146 h 6730860"/>
              <a:gd name="connsiteX17" fmla="*/ 4362805 w 5835775"/>
              <a:gd name="connsiteY17" fmla="*/ 855055 h 6730860"/>
              <a:gd name="connsiteX18" fmla="*/ 0 w 5835775"/>
              <a:gd name="connsiteY18" fmla="*/ 0 h 6730860"/>
              <a:gd name="connsiteX19" fmla="*/ 3267758 w 5835775"/>
              <a:gd name="connsiteY19" fmla="*/ 0 h 6730860"/>
              <a:gd name="connsiteX20" fmla="*/ 3305063 w 5835775"/>
              <a:gd name="connsiteY20" fmla="*/ 63726 h 6730860"/>
              <a:gd name="connsiteX21" fmla="*/ 3406985 w 5835775"/>
              <a:gd name="connsiteY21" fmla="*/ 462295 h 6730860"/>
              <a:gd name="connsiteX22" fmla="*/ 2970594 w 5835775"/>
              <a:gd name="connsiteY22" fmla="*/ 1557974 h 6730860"/>
              <a:gd name="connsiteX23" fmla="*/ 3515337 w 5835775"/>
              <a:gd name="connsiteY23" fmla="*/ 2066142 h 6730860"/>
              <a:gd name="connsiteX24" fmla="*/ 4650938 w 5835775"/>
              <a:gd name="connsiteY24" fmla="*/ 2132151 h 6730860"/>
              <a:gd name="connsiteX25" fmla="*/ 4897972 w 5835775"/>
              <a:gd name="connsiteY25" fmla="*/ 2795603 h 6730860"/>
              <a:gd name="connsiteX26" fmla="*/ 4062979 w 5835775"/>
              <a:gd name="connsiteY26" fmla="*/ 3417553 h 6730860"/>
              <a:gd name="connsiteX27" fmla="*/ 3501188 w 5835775"/>
              <a:gd name="connsiteY27" fmla="*/ 3937791 h 6730860"/>
              <a:gd name="connsiteX28" fmla="*/ 4449937 w 5835775"/>
              <a:gd name="connsiteY28" fmla="*/ 4695499 h 6730860"/>
              <a:gd name="connsiteX29" fmla="*/ 5440291 w 5835775"/>
              <a:gd name="connsiteY29" fmla="*/ 4956658 h 6730860"/>
              <a:gd name="connsiteX30" fmla="*/ 5762821 w 5835775"/>
              <a:gd name="connsiteY30" fmla="*/ 6073049 h 6730860"/>
              <a:gd name="connsiteX31" fmla="*/ 4438972 w 5835775"/>
              <a:gd name="connsiteY31" fmla="*/ 6432286 h 6730860"/>
              <a:gd name="connsiteX32" fmla="*/ 3687617 w 5835775"/>
              <a:gd name="connsiteY32" fmla="*/ 5512601 h 6730860"/>
              <a:gd name="connsiteX33" fmla="*/ 3137471 w 5835775"/>
              <a:gd name="connsiteY33" fmla="*/ 5228621 h 6730860"/>
              <a:gd name="connsiteX34" fmla="*/ 2219026 w 5835775"/>
              <a:gd name="connsiteY34" fmla="*/ 6103852 h 6730860"/>
              <a:gd name="connsiteX35" fmla="*/ 962609 w 5835775"/>
              <a:gd name="connsiteY35" fmla="*/ 5594024 h 6730860"/>
              <a:gd name="connsiteX36" fmla="*/ 9468 w 5835775"/>
              <a:gd name="connsiteY36" fmla="*/ 6709780 h 6730860"/>
              <a:gd name="connsiteX37" fmla="*/ 0 w 5835775"/>
              <a:gd name="connsiteY37" fmla="*/ 6715849 h 673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35775" h="6730860">
                <a:moveTo>
                  <a:pt x="1016151" y="6072484"/>
                </a:moveTo>
                <a:cubicBezTo>
                  <a:pt x="1037999" y="6073765"/>
                  <a:pt x="1060047" y="6077256"/>
                  <a:pt x="1082018" y="6083111"/>
                </a:cubicBezTo>
                <a:cubicBezTo>
                  <a:pt x="1257801" y="6129954"/>
                  <a:pt x="1362328" y="6310424"/>
                  <a:pt x="1315484" y="6486206"/>
                </a:cubicBezTo>
                <a:cubicBezTo>
                  <a:pt x="1268642" y="6661989"/>
                  <a:pt x="1088168" y="6766515"/>
                  <a:pt x="912386" y="6719672"/>
                </a:cubicBezTo>
                <a:cubicBezTo>
                  <a:pt x="736607" y="6672830"/>
                  <a:pt x="632080" y="6492357"/>
                  <a:pt x="678923" y="6316576"/>
                </a:cubicBezTo>
                <a:cubicBezTo>
                  <a:pt x="719910" y="6162766"/>
                  <a:pt x="863206" y="6063513"/>
                  <a:pt x="1016151" y="6072484"/>
                </a:cubicBezTo>
                <a:close/>
                <a:moveTo>
                  <a:pt x="4968517" y="3411427"/>
                </a:moveTo>
                <a:cubicBezTo>
                  <a:pt x="5005224" y="3413581"/>
                  <a:pt x="5042261" y="3419444"/>
                  <a:pt x="5079176" y="3429280"/>
                </a:cubicBezTo>
                <a:cubicBezTo>
                  <a:pt x="5374488" y="3507975"/>
                  <a:pt x="5550091" y="3811170"/>
                  <a:pt x="5471396" y="4106482"/>
                </a:cubicBezTo>
                <a:cubicBezTo>
                  <a:pt x="5392701" y="4401796"/>
                  <a:pt x="5089508" y="4577399"/>
                  <a:pt x="4794194" y="4498704"/>
                </a:cubicBezTo>
                <a:cubicBezTo>
                  <a:pt x="4498880" y="4420008"/>
                  <a:pt x="4323277" y="4116815"/>
                  <a:pt x="4401974" y="3821503"/>
                </a:cubicBezTo>
                <a:cubicBezTo>
                  <a:pt x="4470833" y="3563104"/>
                  <a:pt x="4711571" y="3396357"/>
                  <a:pt x="4968517" y="3411427"/>
                </a:cubicBezTo>
                <a:close/>
                <a:moveTo>
                  <a:pt x="4362805" y="855055"/>
                </a:moveTo>
                <a:cubicBezTo>
                  <a:pt x="4384656" y="856336"/>
                  <a:pt x="4406701" y="859827"/>
                  <a:pt x="4428674" y="865682"/>
                </a:cubicBezTo>
                <a:cubicBezTo>
                  <a:pt x="4604455" y="912524"/>
                  <a:pt x="4708982" y="1092997"/>
                  <a:pt x="4662139" y="1268778"/>
                </a:cubicBezTo>
                <a:cubicBezTo>
                  <a:pt x="4615296" y="1444559"/>
                  <a:pt x="4434824" y="1549086"/>
                  <a:pt x="4259044" y="1502244"/>
                </a:cubicBezTo>
                <a:cubicBezTo>
                  <a:pt x="4083261" y="1455402"/>
                  <a:pt x="3978736" y="1274928"/>
                  <a:pt x="4025578" y="1099146"/>
                </a:cubicBezTo>
                <a:cubicBezTo>
                  <a:pt x="4066564" y="945337"/>
                  <a:pt x="4209864" y="846084"/>
                  <a:pt x="4362805" y="855055"/>
                </a:cubicBezTo>
                <a:close/>
                <a:moveTo>
                  <a:pt x="0" y="0"/>
                </a:moveTo>
                <a:lnTo>
                  <a:pt x="3267758" y="0"/>
                </a:lnTo>
                <a:lnTo>
                  <a:pt x="3305063" y="63726"/>
                </a:lnTo>
                <a:cubicBezTo>
                  <a:pt x="3369183" y="191635"/>
                  <a:pt x="3406589" y="329370"/>
                  <a:pt x="3406985" y="462295"/>
                </a:cubicBezTo>
                <a:cubicBezTo>
                  <a:pt x="3408485" y="962453"/>
                  <a:pt x="2891543" y="1144904"/>
                  <a:pt x="2970594" y="1557974"/>
                </a:cubicBezTo>
                <a:cubicBezTo>
                  <a:pt x="3032280" y="1880398"/>
                  <a:pt x="3449119" y="2040925"/>
                  <a:pt x="3515337" y="2066142"/>
                </a:cubicBezTo>
                <a:cubicBezTo>
                  <a:pt x="4015284" y="2256630"/>
                  <a:pt x="4332227" y="1913363"/>
                  <a:pt x="4650938" y="2132151"/>
                </a:cubicBezTo>
                <a:cubicBezTo>
                  <a:pt x="4853731" y="2271360"/>
                  <a:pt x="4965324" y="2574996"/>
                  <a:pt x="4897972" y="2795603"/>
                </a:cubicBezTo>
                <a:cubicBezTo>
                  <a:pt x="4830989" y="3014971"/>
                  <a:pt x="4662056" y="3104561"/>
                  <a:pt x="4062979" y="3417553"/>
                </a:cubicBezTo>
                <a:cubicBezTo>
                  <a:pt x="3838920" y="3534602"/>
                  <a:pt x="3512702" y="3705038"/>
                  <a:pt x="3501188" y="3937791"/>
                </a:cubicBezTo>
                <a:cubicBezTo>
                  <a:pt x="3482029" y="4324932"/>
                  <a:pt x="4394257" y="4674655"/>
                  <a:pt x="4449937" y="4695499"/>
                </a:cubicBezTo>
                <a:cubicBezTo>
                  <a:pt x="4884270" y="4858160"/>
                  <a:pt x="5186431" y="4793445"/>
                  <a:pt x="5440291" y="4956658"/>
                </a:cubicBezTo>
                <a:cubicBezTo>
                  <a:pt x="5797237" y="5186171"/>
                  <a:pt x="5933047" y="5687465"/>
                  <a:pt x="5762821" y="6073049"/>
                </a:cubicBezTo>
                <a:cubicBezTo>
                  <a:pt x="5566196" y="6518425"/>
                  <a:pt x="4842241" y="6698608"/>
                  <a:pt x="4438972" y="6432286"/>
                </a:cubicBezTo>
                <a:cubicBezTo>
                  <a:pt x="4148514" y="6240453"/>
                  <a:pt x="4125510" y="5878795"/>
                  <a:pt x="3687617" y="5512601"/>
                </a:cubicBezTo>
                <a:cubicBezTo>
                  <a:pt x="3487248" y="5345038"/>
                  <a:pt x="3330804" y="5214736"/>
                  <a:pt x="3137471" y="5228621"/>
                </a:cubicBezTo>
                <a:cubicBezTo>
                  <a:pt x="2702082" y="5259873"/>
                  <a:pt x="2676865" y="5988253"/>
                  <a:pt x="2219026" y="6103852"/>
                </a:cubicBezTo>
                <a:cubicBezTo>
                  <a:pt x="1741606" y="6224379"/>
                  <a:pt x="1457366" y="5508411"/>
                  <a:pt x="962609" y="5594024"/>
                </a:cubicBezTo>
                <a:cubicBezTo>
                  <a:pt x="494464" y="5675021"/>
                  <a:pt x="474925" y="6363960"/>
                  <a:pt x="9468" y="6709780"/>
                </a:cubicBezTo>
                <a:lnTo>
                  <a:pt x="0" y="671584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re 5">
            <a:extLst>
              <a:ext uri="{FF2B5EF4-FFF2-40B4-BE49-F238E27FC236}">
                <a16:creationId xmlns:a16="http://schemas.microsoft.com/office/drawing/2014/main" id="{D7BAFEE6-027D-563F-C9FB-05780004A917}"/>
              </a:ext>
            </a:extLst>
          </p:cNvPr>
          <p:cNvSpPr>
            <a:spLocks noGrp="1"/>
          </p:cNvSpPr>
          <p:nvPr>
            <p:ph type="ctrTitle"/>
          </p:nvPr>
        </p:nvSpPr>
        <p:spPr>
          <a:xfrm>
            <a:off x="244220" y="663960"/>
            <a:ext cx="3306502" cy="3228104"/>
          </a:xfrm>
        </p:spPr>
        <p:txBody>
          <a:bodyPr anchor="b">
            <a:normAutofit/>
          </a:bodyPr>
          <a:lstStyle/>
          <a:p>
            <a:r>
              <a:rPr lang="fr-FR" sz="4400" dirty="0"/>
              <a:t>Questions ? </a:t>
            </a:r>
          </a:p>
        </p:txBody>
      </p:sp>
    </p:spTree>
    <p:extLst>
      <p:ext uri="{BB962C8B-B14F-4D97-AF65-F5344CB8AC3E}">
        <p14:creationId xmlns:p14="http://schemas.microsoft.com/office/powerpoint/2010/main" val="1717601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BEE81-92D9-6D56-C41C-40F627BFC19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33EAABF-1570-B963-9BE6-89B107CF93B6}"/>
              </a:ext>
            </a:extLst>
          </p:cNvPr>
          <p:cNvSpPr>
            <a:spLocks noGrp="1"/>
          </p:cNvSpPr>
          <p:nvPr>
            <p:ph type="title"/>
          </p:nvPr>
        </p:nvSpPr>
        <p:spPr/>
        <p:txBody>
          <a:bodyPr/>
          <a:lstStyle/>
          <a:p>
            <a:r>
              <a:rPr lang="fr-FR" dirty="0"/>
              <a:t>Contacts</a:t>
            </a:r>
          </a:p>
        </p:txBody>
      </p:sp>
      <p:graphicFrame>
        <p:nvGraphicFramePr>
          <p:cNvPr id="4" name="Tableau 3">
            <a:extLst>
              <a:ext uri="{FF2B5EF4-FFF2-40B4-BE49-F238E27FC236}">
                <a16:creationId xmlns:a16="http://schemas.microsoft.com/office/drawing/2014/main" id="{FE5C2856-4B34-F6A3-01AF-51E53CE0A4C6}"/>
              </a:ext>
            </a:extLst>
          </p:cNvPr>
          <p:cNvGraphicFramePr>
            <a:graphicFrameLocks noGrp="1"/>
          </p:cNvGraphicFramePr>
          <p:nvPr>
            <p:extLst>
              <p:ext uri="{D42A27DB-BD31-4B8C-83A1-F6EECF244321}">
                <p14:modId xmlns:p14="http://schemas.microsoft.com/office/powerpoint/2010/main" val="1537864515"/>
              </p:ext>
            </p:extLst>
          </p:nvPr>
        </p:nvGraphicFramePr>
        <p:xfrm>
          <a:off x="609600" y="2442097"/>
          <a:ext cx="11332401" cy="2958240"/>
        </p:xfrm>
        <a:graphic>
          <a:graphicData uri="http://schemas.openxmlformats.org/drawingml/2006/table">
            <a:tbl>
              <a:tblPr firstRow="1" bandRow="1">
                <a:tableStyleId>{BC89EF96-8CEA-46FF-86C4-4CE0E7609802}</a:tableStyleId>
              </a:tblPr>
              <a:tblGrid>
                <a:gridCol w="2720188">
                  <a:extLst>
                    <a:ext uri="{9D8B030D-6E8A-4147-A177-3AD203B41FA5}">
                      <a16:colId xmlns:a16="http://schemas.microsoft.com/office/drawing/2014/main" val="4009038141"/>
                    </a:ext>
                  </a:extLst>
                </a:gridCol>
                <a:gridCol w="2567264">
                  <a:extLst>
                    <a:ext uri="{9D8B030D-6E8A-4147-A177-3AD203B41FA5}">
                      <a16:colId xmlns:a16="http://schemas.microsoft.com/office/drawing/2014/main" val="3066255750"/>
                    </a:ext>
                  </a:extLst>
                </a:gridCol>
                <a:gridCol w="2304608">
                  <a:extLst>
                    <a:ext uri="{9D8B030D-6E8A-4147-A177-3AD203B41FA5}">
                      <a16:colId xmlns:a16="http://schemas.microsoft.com/office/drawing/2014/main" val="3747143300"/>
                    </a:ext>
                  </a:extLst>
                </a:gridCol>
                <a:gridCol w="3740341">
                  <a:extLst>
                    <a:ext uri="{9D8B030D-6E8A-4147-A177-3AD203B41FA5}">
                      <a16:colId xmlns:a16="http://schemas.microsoft.com/office/drawing/2014/main" val="3231516379"/>
                    </a:ext>
                  </a:extLst>
                </a:gridCol>
              </a:tblGrid>
              <a:tr h="1800000">
                <a:tc>
                  <a:txBody>
                    <a:bodyPr/>
                    <a:lstStyle/>
                    <a:p>
                      <a:endParaRPr lang="fr-FR" dirty="0"/>
                    </a:p>
                  </a:txBody>
                  <a:tcPr>
                    <a:solidFill>
                      <a:schemeClr val="bg1"/>
                    </a:solidFill>
                  </a:tcPr>
                </a:tc>
                <a:tc>
                  <a:txBody>
                    <a:bodyPr/>
                    <a:lstStyle/>
                    <a:p>
                      <a:endParaRPr lang="fr-FR" dirty="0"/>
                    </a:p>
                  </a:txBody>
                  <a:tcPr>
                    <a:solidFill>
                      <a:schemeClr val="bg1"/>
                    </a:solidFill>
                  </a:tcPr>
                </a:tc>
                <a:tc>
                  <a:txBody>
                    <a:bodyPr/>
                    <a:lstStyle/>
                    <a:p>
                      <a:endParaRPr lang="fr-FR" dirty="0"/>
                    </a:p>
                  </a:txBody>
                  <a:tcPr>
                    <a:solidFill>
                      <a:schemeClr val="bg1"/>
                    </a:solidFill>
                  </a:tcPr>
                </a:tc>
                <a:tc>
                  <a:txBody>
                    <a:bodyPr/>
                    <a:lstStyle/>
                    <a:p>
                      <a:endParaRPr lang="fr-FR" dirty="0"/>
                    </a:p>
                  </a:txBody>
                  <a:tcPr>
                    <a:solidFill>
                      <a:schemeClr val="bg1"/>
                    </a:solidFill>
                  </a:tcPr>
                </a:tc>
                <a:extLst>
                  <a:ext uri="{0D108BD9-81ED-4DB2-BD59-A6C34878D82A}">
                    <a16:rowId xmlns:a16="http://schemas.microsoft.com/office/drawing/2014/main" val="1028594519"/>
                  </a:ext>
                </a:extLst>
              </a:tr>
              <a:tr h="370840">
                <a:tc>
                  <a:txBody>
                    <a:bodyPr/>
                    <a:lstStyle/>
                    <a:p>
                      <a:r>
                        <a:rPr lang="fr-FR" sz="1600" dirty="0"/>
                        <a:t>Vincent Estellon</a:t>
                      </a:r>
                    </a:p>
                    <a:p>
                      <a:r>
                        <a:rPr lang="fr-FR" sz="1600" dirty="0">
                          <a:solidFill>
                            <a:schemeClr val="accent1">
                              <a:lumMod val="75000"/>
                            </a:schemeClr>
                          </a:solidFill>
                          <a:hlinkClick r:id="rId2">
                            <a:extLst>
                              <a:ext uri="{A12FA001-AC4F-418D-AE19-62706E023703}">
                                <ahyp:hlinkClr xmlns:ahyp="http://schemas.microsoft.com/office/drawing/2018/hyperlinkcolor" val="tx"/>
                              </a:ext>
                            </a:extLst>
                          </a:hlinkClick>
                        </a:rPr>
                        <a:t>estellonvincent@gmail.com</a:t>
                      </a:r>
                      <a:endParaRPr lang="fr-FR" sz="1600" dirty="0">
                        <a:solidFill>
                          <a:schemeClr val="accent1">
                            <a:lumMod val="75000"/>
                          </a:schemeClr>
                        </a:solidFill>
                      </a:endParaRPr>
                    </a:p>
                  </a:txBody>
                  <a:tcPr/>
                </a:tc>
                <a:tc>
                  <a:txBody>
                    <a:bodyPr/>
                    <a:lstStyle/>
                    <a:p>
                      <a:r>
                        <a:rPr lang="fr-FR" sz="1600" dirty="0"/>
                        <a:t>Adélaïde Pladys</a:t>
                      </a:r>
                    </a:p>
                    <a:p>
                      <a:r>
                        <a:rPr lang="fr-FR" sz="1600" dirty="0">
                          <a:solidFill>
                            <a:schemeClr val="accent1">
                              <a:lumMod val="75000"/>
                            </a:schemeClr>
                          </a:solidFill>
                          <a:hlinkClick r:id="rId3">
                            <a:extLst>
                              <a:ext uri="{A12FA001-AC4F-418D-AE19-62706E023703}">
                                <ahyp:hlinkClr xmlns:ahyp="http://schemas.microsoft.com/office/drawing/2018/hyperlinkcolor" val="tx"/>
                              </a:ext>
                            </a:extLst>
                          </a:hlinkClick>
                        </a:rPr>
                        <a:t>adelaide.pladys@cnrms.fr</a:t>
                      </a:r>
                      <a:endParaRPr lang="fr-FR" sz="1600" dirty="0">
                        <a:solidFill>
                          <a:schemeClr val="accent1">
                            <a:lumMod val="75000"/>
                          </a:schemeClr>
                        </a:solidFill>
                      </a:endParaRPr>
                    </a:p>
                  </a:txBody>
                  <a:tcPr/>
                </a:tc>
                <a:tc>
                  <a:txBody>
                    <a:bodyPr/>
                    <a:lstStyle/>
                    <a:p>
                      <a:r>
                        <a:rPr lang="fr-FR" sz="1600" dirty="0"/>
                        <a:t>Perrine Roux</a:t>
                      </a:r>
                    </a:p>
                    <a:p>
                      <a:r>
                        <a:rPr lang="fr-FR" sz="1600" u="sng" kern="1200" dirty="0">
                          <a:solidFill>
                            <a:schemeClr val="accent1">
                              <a:lumMod val="75000"/>
                            </a:schemeClr>
                          </a:solidFill>
                          <a:effectLst/>
                          <a:latin typeface="+mn-lt"/>
                          <a:ea typeface="+mn-ea"/>
                          <a:cs typeface="+mn-cs"/>
                          <a:hlinkClick r:id="rId4">
                            <a:extLst>
                              <a:ext uri="{A12FA001-AC4F-418D-AE19-62706E023703}">
                                <ahyp:hlinkClr xmlns:ahyp="http://schemas.microsoft.com/office/drawing/2018/hyperlinkcolor" val="tx"/>
                              </a:ext>
                            </a:extLst>
                          </a:hlinkClick>
                        </a:rPr>
                        <a:t>perrine.roux@inserm.fr</a:t>
                      </a:r>
                      <a:endParaRPr lang="fr-FR" sz="1600" dirty="0">
                        <a:solidFill>
                          <a:schemeClr val="accent1">
                            <a:lumMod val="75000"/>
                          </a:schemeClr>
                        </a:solidFill>
                      </a:endParaRPr>
                    </a:p>
                  </a:txBody>
                  <a:tcPr/>
                </a:tc>
                <a:tc>
                  <a:txBody>
                    <a:bodyPr/>
                    <a:lstStyle/>
                    <a:p>
                      <a:r>
                        <a:rPr lang="fr-FR" sz="1600" dirty="0">
                          <a:solidFill>
                            <a:schemeClr val="tx1"/>
                          </a:solidFill>
                        </a:rPr>
                        <a:t>Marie-Lou </a:t>
                      </a:r>
                      <a:r>
                        <a:rPr lang="fr-FR" sz="1600" dirty="0" err="1">
                          <a:solidFill>
                            <a:schemeClr val="tx1"/>
                          </a:solidFill>
                        </a:rPr>
                        <a:t>Stefanowski</a:t>
                      </a:r>
                      <a:endParaRPr lang="fr-FR" sz="1600" dirty="0">
                        <a:solidFill>
                          <a:schemeClr val="tx1"/>
                        </a:solidFill>
                      </a:endParaRPr>
                    </a:p>
                    <a:p>
                      <a:r>
                        <a:rPr lang="fr-FR" sz="1600" u="sng" kern="1200" dirty="0">
                          <a:solidFill>
                            <a:schemeClr val="accent1"/>
                          </a:solidFill>
                          <a:effectLst/>
                          <a:latin typeface="+mn-lt"/>
                          <a:ea typeface="+mn-ea"/>
                          <a:cs typeface="+mn-cs"/>
                          <a:hlinkClick r:id="rId5">
                            <a:extLst>
                              <a:ext uri="{A12FA001-AC4F-418D-AE19-62706E023703}">
                                <ahyp:hlinkClr xmlns:ahyp="http://schemas.microsoft.com/office/drawing/2018/hyperlinkcolor" val="tx"/>
                              </a:ext>
                            </a:extLst>
                          </a:hlinkClick>
                        </a:rPr>
                        <a:t>malou.stefanowski@nouvelleaube.org</a:t>
                      </a:r>
                      <a:endParaRPr lang="fr-FR" sz="1400" dirty="0">
                        <a:solidFill>
                          <a:schemeClr val="accent1"/>
                        </a:solidFill>
                      </a:endParaRPr>
                    </a:p>
                  </a:txBody>
                  <a:tcPr/>
                </a:tc>
                <a:extLst>
                  <a:ext uri="{0D108BD9-81ED-4DB2-BD59-A6C34878D82A}">
                    <a16:rowId xmlns:a16="http://schemas.microsoft.com/office/drawing/2014/main" val="2888912297"/>
                  </a:ext>
                </a:extLst>
              </a:tr>
              <a:tr h="370840">
                <a:tc>
                  <a:txBody>
                    <a:bodyPr/>
                    <a:lstStyle/>
                    <a:p>
                      <a:endParaRPr lang="fr-FR" sz="1600" dirty="0"/>
                    </a:p>
                  </a:txBody>
                  <a:tcPr/>
                </a:tc>
                <a:tc>
                  <a:txBody>
                    <a:bodyPr/>
                    <a:lstStyle/>
                    <a:p>
                      <a:r>
                        <a:rPr lang="fr-FR" sz="1600" dirty="0"/>
                        <a:t>Danièle Bader</a:t>
                      </a:r>
                    </a:p>
                    <a:p>
                      <a:r>
                        <a:rPr lang="fr-FR" sz="1600" dirty="0">
                          <a:solidFill>
                            <a:schemeClr val="accent1">
                              <a:lumMod val="75000"/>
                            </a:schemeClr>
                          </a:solidFill>
                          <a:hlinkClick r:id="rId6">
                            <a:extLst>
                              <a:ext uri="{A12FA001-AC4F-418D-AE19-62706E023703}">
                                <ahyp:hlinkClr xmlns:ahyp="http://schemas.microsoft.com/office/drawing/2018/hyperlinkcolor" val="tx"/>
                              </a:ext>
                            </a:extLst>
                          </a:hlinkClick>
                        </a:rPr>
                        <a:t>daniele.bader@cnrms.fr</a:t>
                      </a:r>
                      <a:endParaRPr lang="fr-FR" sz="1600" dirty="0">
                        <a:solidFill>
                          <a:schemeClr val="accent1">
                            <a:lumMod val="75000"/>
                          </a:schemeClr>
                        </a:solidFill>
                      </a:endParaRPr>
                    </a:p>
                  </a:txBody>
                  <a:tcPr/>
                </a:tc>
                <a:tc>
                  <a:txBody>
                    <a:bodyPr/>
                    <a:lstStyle/>
                    <a:p>
                      <a:endParaRPr lang="fr-FR" sz="1600" dirty="0"/>
                    </a:p>
                  </a:txBody>
                  <a:tcPr/>
                </a:tc>
                <a:tc>
                  <a:txBody>
                    <a:bodyPr/>
                    <a:lstStyle/>
                    <a:p>
                      <a:endParaRPr lang="fr-FR" sz="1600" dirty="0"/>
                    </a:p>
                  </a:txBody>
                  <a:tcPr/>
                </a:tc>
                <a:extLst>
                  <a:ext uri="{0D108BD9-81ED-4DB2-BD59-A6C34878D82A}">
                    <a16:rowId xmlns:a16="http://schemas.microsoft.com/office/drawing/2014/main" val="3268006602"/>
                  </a:ext>
                </a:extLst>
              </a:tr>
            </a:tbl>
          </a:graphicData>
        </a:graphic>
      </p:graphicFrame>
      <p:pic>
        <p:nvPicPr>
          <p:cNvPr id="5" name="Image 4">
            <a:extLst>
              <a:ext uri="{FF2B5EF4-FFF2-40B4-BE49-F238E27FC236}">
                <a16:creationId xmlns:a16="http://schemas.microsoft.com/office/drawing/2014/main" id="{97DBE4BC-32E5-1241-7D95-433198EAB10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67397" y="2774747"/>
            <a:ext cx="1392708" cy="1298935"/>
          </a:xfrm>
          <a:prstGeom prst="rect">
            <a:avLst/>
          </a:prstGeom>
          <a:noFill/>
          <a:ln>
            <a:noFill/>
          </a:ln>
        </p:spPr>
      </p:pic>
      <p:pic>
        <p:nvPicPr>
          <p:cNvPr id="7" name="Image 6" descr="Une image contenant conception&#10;&#10;Description générée automatiquement avec une confiance moyenne">
            <a:extLst>
              <a:ext uri="{FF2B5EF4-FFF2-40B4-BE49-F238E27FC236}">
                <a16:creationId xmlns:a16="http://schemas.microsoft.com/office/drawing/2014/main" id="{BAC3AA7B-96C9-D87D-DDE1-1D5385B37D6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87357" y="2844312"/>
            <a:ext cx="1364361" cy="1169376"/>
          </a:xfrm>
          <a:prstGeom prst="rect">
            <a:avLst/>
          </a:prstGeom>
        </p:spPr>
      </p:pic>
      <p:pic>
        <p:nvPicPr>
          <p:cNvPr id="9" name="Image 8" descr="Une image contenant texte, Police, Graphique, calligraphie&#10;&#10;Description générée automatiquement">
            <a:extLst>
              <a:ext uri="{FF2B5EF4-FFF2-40B4-BE49-F238E27FC236}">
                <a16:creationId xmlns:a16="http://schemas.microsoft.com/office/drawing/2014/main" id="{F2EC5621-45F5-7B55-6B60-7DA31C1DF7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09572" y="2649326"/>
            <a:ext cx="1364362" cy="1364362"/>
          </a:xfrm>
          <a:prstGeom prst="rect">
            <a:avLst/>
          </a:prstGeom>
        </p:spPr>
      </p:pic>
      <p:pic>
        <p:nvPicPr>
          <p:cNvPr id="13" name="Image 12" descr="Une image contenant Graphique, conception, typographie&#10;&#10;Description générée automatiquement">
            <a:extLst>
              <a:ext uri="{FF2B5EF4-FFF2-40B4-BE49-F238E27FC236}">
                <a16:creationId xmlns:a16="http://schemas.microsoft.com/office/drawing/2014/main" id="{4C88A59A-E25F-BFE4-F06D-7811BDE2539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8078" y="3015274"/>
            <a:ext cx="2133600" cy="817879"/>
          </a:xfrm>
          <a:prstGeom prst="rect">
            <a:avLst/>
          </a:prstGeom>
        </p:spPr>
      </p:pic>
    </p:spTree>
    <p:extLst>
      <p:ext uri="{BB962C8B-B14F-4D97-AF65-F5344CB8AC3E}">
        <p14:creationId xmlns:p14="http://schemas.microsoft.com/office/powerpoint/2010/main" val="4146929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D47626-6FA7-80D8-CB0F-D0DAF9B603AB}"/>
              </a:ext>
            </a:extLst>
          </p:cNvPr>
          <p:cNvSpPr>
            <a:spLocks noGrp="1"/>
          </p:cNvSpPr>
          <p:nvPr>
            <p:ph type="title"/>
          </p:nvPr>
        </p:nvSpPr>
        <p:spPr/>
        <p:txBody>
          <a:bodyPr/>
          <a:lstStyle/>
          <a:p>
            <a:r>
              <a:rPr lang="fr-FR" dirty="0"/>
              <a:t>Références</a:t>
            </a:r>
          </a:p>
        </p:txBody>
      </p:sp>
      <p:sp>
        <p:nvSpPr>
          <p:cNvPr id="3" name="Espace réservé du contenu 2">
            <a:extLst>
              <a:ext uri="{FF2B5EF4-FFF2-40B4-BE49-F238E27FC236}">
                <a16:creationId xmlns:a16="http://schemas.microsoft.com/office/drawing/2014/main" id="{A55D6F06-5AA4-DC9E-D029-536BC0FE4CD5}"/>
              </a:ext>
            </a:extLst>
          </p:cNvPr>
          <p:cNvSpPr>
            <a:spLocks noGrp="1"/>
          </p:cNvSpPr>
          <p:nvPr>
            <p:ph idx="1"/>
          </p:nvPr>
        </p:nvSpPr>
        <p:spPr/>
        <p:txBody>
          <a:bodyPr>
            <a:normAutofit/>
          </a:bodyPr>
          <a:lstStyle/>
          <a:p>
            <a:pPr marL="457200" indent="-457200" algn="just">
              <a:buClrTx/>
              <a:buFont typeface="+mj-lt"/>
              <a:buAutoNum type="arabicPeriod"/>
            </a:pPr>
            <a:r>
              <a:rPr lang="fr-FR" sz="1800" dirty="0" err="1">
                <a:effectLst/>
                <a:ea typeface="SimSun" panose="02010600030101010101" pitchFamily="2" charset="-122"/>
                <a:cs typeface="Calibri" panose="020F0502020204030204" pitchFamily="34" charset="0"/>
              </a:rPr>
              <a:t>Tuchman</a:t>
            </a:r>
            <a:r>
              <a:rPr lang="fr-FR" sz="1800" dirty="0">
                <a:effectLst/>
                <a:ea typeface="SimSun" panose="02010600030101010101" pitchFamily="2" charset="-122"/>
                <a:cs typeface="Calibri" panose="020F0502020204030204" pitchFamily="34" charset="0"/>
              </a:rPr>
              <a:t> E. </a:t>
            </a:r>
            <a:r>
              <a:rPr lang="fr-FR" sz="1800" dirty="0" err="1">
                <a:effectLst/>
                <a:ea typeface="SimSun" panose="02010600030101010101" pitchFamily="2" charset="-122"/>
                <a:cs typeface="Calibri" panose="020F0502020204030204" pitchFamily="34" charset="0"/>
              </a:rPr>
              <a:t>Women</a:t>
            </a:r>
            <a:r>
              <a:rPr lang="fr-FR" sz="1800" dirty="0">
                <a:effectLst/>
                <a:ea typeface="SimSun" panose="02010600030101010101" pitchFamily="2" charset="-122"/>
                <a:cs typeface="Calibri" panose="020F0502020204030204" pitchFamily="34" charset="0"/>
              </a:rPr>
              <a:t> and addiction: the importance of </a:t>
            </a:r>
            <a:r>
              <a:rPr lang="fr-FR" sz="1800" dirty="0" err="1">
                <a:effectLst/>
                <a:ea typeface="SimSun" panose="02010600030101010101" pitchFamily="2" charset="-122"/>
                <a:cs typeface="Calibri" panose="020F0502020204030204" pitchFamily="34" charset="0"/>
              </a:rPr>
              <a:t>gender</a:t>
            </a:r>
            <a:r>
              <a:rPr lang="fr-FR" sz="1800" dirty="0">
                <a:effectLst/>
                <a:ea typeface="SimSun" panose="02010600030101010101" pitchFamily="2" charset="-122"/>
                <a:cs typeface="Calibri" panose="020F0502020204030204" pitchFamily="34" charset="0"/>
              </a:rPr>
              <a:t> issues in substance abuse </a:t>
            </a:r>
            <a:r>
              <a:rPr lang="fr-FR" sz="1800" dirty="0" err="1">
                <a:effectLst/>
                <a:ea typeface="SimSun" panose="02010600030101010101" pitchFamily="2" charset="-122"/>
                <a:cs typeface="Calibri" panose="020F0502020204030204" pitchFamily="34" charset="0"/>
              </a:rPr>
              <a:t>research</a:t>
            </a:r>
            <a:r>
              <a:rPr lang="fr-FR" sz="1800" dirty="0">
                <a:effectLst/>
                <a:ea typeface="SimSun" panose="02010600030101010101" pitchFamily="2" charset="-122"/>
                <a:cs typeface="Calibri" panose="020F0502020204030204" pitchFamily="34" charset="0"/>
              </a:rPr>
              <a:t>. J Addict Dis. </a:t>
            </a:r>
            <a:r>
              <a:rPr lang="fr-FR" sz="1800" dirty="0" err="1">
                <a:effectLst/>
                <a:ea typeface="SimSun" panose="02010600030101010101" pitchFamily="2" charset="-122"/>
                <a:cs typeface="Calibri" panose="020F0502020204030204" pitchFamily="34" charset="0"/>
              </a:rPr>
              <a:t>avr</a:t>
            </a:r>
            <a:r>
              <a:rPr lang="fr-FR" sz="1800" dirty="0">
                <a:effectLst/>
                <a:ea typeface="SimSun" panose="02010600030101010101" pitchFamily="2" charset="-122"/>
                <a:cs typeface="Calibri" panose="020F0502020204030204" pitchFamily="34" charset="0"/>
              </a:rPr>
              <a:t> 2010;29(2):127‑38. </a:t>
            </a:r>
          </a:p>
          <a:p>
            <a:pPr marL="457200" indent="-457200" algn="just">
              <a:buClrTx/>
              <a:buFont typeface="+mj-lt"/>
              <a:buAutoNum type="arabicPeriod"/>
            </a:pPr>
            <a:r>
              <a:rPr lang="fr-FR" sz="1800" dirty="0">
                <a:effectLst/>
                <a:ea typeface="SimSun" panose="02010600030101010101" pitchFamily="2" charset="-122"/>
                <a:cs typeface="Calibri" panose="020F0502020204030204" pitchFamily="34" charset="0"/>
              </a:rPr>
              <a:t>Beck F, Obradovic I, Palle C, </a:t>
            </a:r>
            <a:r>
              <a:rPr lang="fr-FR" sz="1800" dirty="0" err="1">
                <a:effectLst/>
                <a:ea typeface="SimSun" panose="02010600030101010101" pitchFamily="2" charset="-122"/>
                <a:cs typeface="Calibri" panose="020F0502020204030204" pitchFamily="34" charset="0"/>
              </a:rPr>
              <a:t>Brisacier</a:t>
            </a:r>
            <a:r>
              <a:rPr lang="fr-FR" sz="1800" dirty="0">
                <a:effectLst/>
                <a:ea typeface="SimSun" panose="02010600030101010101" pitchFamily="2" charset="-122"/>
                <a:cs typeface="Calibri" panose="020F0502020204030204" pitchFamily="34" charset="0"/>
              </a:rPr>
              <a:t> AC, Cadet-</a:t>
            </a:r>
            <a:r>
              <a:rPr lang="fr-FR" sz="1800" dirty="0" err="1">
                <a:effectLst/>
                <a:ea typeface="SimSun" panose="02010600030101010101" pitchFamily="2" charset="-122"/>
                <a:cs typeface="Calibri" panose="020F0502020204030204" pitchFamily="34" charset="0"/>
              </a:rPr>
              <a:t>Taïrou</a:t>
            </a:r>
            <a:r>
              <a:rPr lang="fr-FR" sz="1800" dirty="0">
                <a:effectLst/>
                <a:ea typeface="SimSun" panose="02010600030101010101" pitchFamily="2" charset="-122"/>
                <a:cs typeface="Calibri" panose="020F0502020204030204" pitchFamily="34" charset="0"/>
              </a:rPr>
              <a:t> A, </a:t>
            </a:r>
            <a:r>
              <a:rPr lang="fr-FR" sz="1800" dirty="0" err="1">
                <a:effectLst/>
                <a:ea typeface="SimSun" panose="02010600030101010101" pitchFamily="2" charset="-122"/>
                <a:cs typeface="Calibri" panose="020F0502020204030204" pitchFamily="34" charset="0"/>
              </a:rPr>
              <a:t>Díaz</a:t>
            </a:r>
            <a:r>
              <a:rPr lang="fr-FR" sz="1800" dirty="0">
                <a:effectLst/>
                <a:ea typeface="SimSun" panose="02010600030101010101" pitchFamily="2" charset="-122"/>
                <a:cs typeface="Calibri" panose="020F0502020204030204" pitchFamily="34" charset="0"/>
              </a:rPr>
              <a:t>-Gómez C, et al. Usages de drogues et conséquences : quelles spécificités féminines - Tendances n° 117 - mars 2017 - OFDT. 2017;8.</a:t>
            </a:r>
          </a:p>
          <a:p>
            <a:pPr marL="457200" indent="-457200" algn="just">
              <a:buClrTx/>
              <a:buFont typeface="+mj-lt"/>
              <a:buAutoNum type="arabicPeriod"/>
            </a:pPr>
            <a:r>
              <a:rPr lang="fr-FR" sz="1800" dirty="0">
                <a:effectLst/>
                <a:ea typeface="SimSun" panose="02010600030101010101" pitchFamily="2" charset="-122"/>
                <a:cs typeface="Calibri" panose="020F0502020204030204" pitchFamily="34" charset="0"/>
              </a:rPr>
              <a:t> </a:t>
            </a:r>
            <a:r>
              <a:rPr lang="fr-FR" sz="1800" dirty="0" err="1">
                <a:effectLst/>
                <a:ea typeface="SimSun" panose="02010600030101010101" pitchFamily="2" charset="-122"/>
                <a:cs typeface="Calibri" panose="020F0502020204030204" pitchFamily="34" charset="0"/>
              </a:rPr>
              <a:t>McHugh</a:t>
            </a:r>
            <a:r>
              <a:rPr lang="fr-FR" sz="1800" dirty="0">
                <a:effectLst/>
                <a:ea typeface="SimSun" panose="02010600030101010101" pitchFamily="2" charset="-122"/>
                <a:cs typeface="Calibri" panose="020F0502020204030204" pitchFamily="34" charset="0"/>
              </a:rPr>
              <a:t> RK, </a:t>
            </a:r>
            <a:r>
              <a:rPr lang="fr-FR" sz="1800" dirty="0" err="1">
                <a:effectLst/>
                <a:ea typeface="SimSun" panose="02010600030101010101" pitchFamily="2" charset="-122"/>
                <a:cs typeface="Calibri" panose="020F0502020204030204" pitchFamily="34" charset="0"/>
              </a:rPr>
              <a:t>Votaw</a:t>
            </a:r>
            <a:r>
              <a:rPr lang="fr-FR" sz="1800" dirty="0">
                <a:effectLst/>
                <a:ea typeface="SimSun" panose="02010600030101010101" pitchFamily="2" charset="-122"/>
                <a:cs typeface="Calibri" panose="020F0502020204030204" pitchFamily="34" charset="0"/>
              </a:rPr>
              <a:t> VR, </a:t>
            </a:r>
            <a:r>
              <a:rPr lang="fr-FR" sz="1800" dirty="0" err="1">
                <a:effectLst/>
                <a:ea typeface="SimSun" panose="02010600030101010101" pitchFamily="2" charset="-122"/>
                <a:cs typeface="Calibri" panose="020F0502020204030204" pitchFamily="34" charset="0"/>
              </a:rPr>
              <a:t>Sugarman</a:t>
            </a:r>
            <a:r>
              <a:rPr lang="fr-FR" sz="1800" dirty="0">
                <a:effectLst/>
                <a:ea typeface="SimSun" panose="02010600030101010101" pitchFamily="2" charset="-122"/>
                <a:cs typeface="Calibri" panose="020F0502020204030204" pitchFamily="34" charset="0"/>
              </a:rPr>
              <a:t> DE, Greenfield SF. </a:t>
            </a:r>
            <a:r>
              <a:rPr lang="fr-FR" sz="1800" dirty="0" err="1">
                <a:effectLst/>
                <a:ea typeface="SimSun" panose="02010600030101010101" pitchFamily="2" charset="-122"/>
                <a:cs typeface="Calibri" panose="020F0502020204030204" pitchFamily="34" charset="0"/>
              </a:rPr>
              <a:t>Sex</a:t>
            </a:r>
            <a:r>
              <a:rPr lang="fr-FR" sz="1800" dirty="0">
                <a:effectLst/>
                <a:ea typeface="SimSun" panose="02010600030101010101" pitchFamily="2" charset="-122"/>
                <a:cs typeface="Calibri" panose="020F0502020204030204" pitchFamily="34" charset="0"/>
              </a:rPr>
              <a:t> and </a:t>
            </a:r>
            <a:r>
              <a:rPr lang="fr-FR" sz="1800" dirty="0" err="1">
                <a:effectLst/>
                <a:ea typeface="SimSun" panose="02010600030101010101" pitchFamily="2" charset="-122"/>
                <a:cs typeface="Calibri" panose="020F0502020204030204" pitchFamily="34" charset="0"/>
              </a:rPr>
              <a:t>Gender</a:t>
            </a:r>
            <a:r>
              <a:rPr lang="fr-FR" sz="1800" dirty="0">
                <a:effectLst/>
                <a:ea typeface="SimSun" panose="02010600030101010101" pitchFamily="2" charset="-122"/>
                <a:cs typeface="Calibri" panose="020F0502020204030204" pitchFamily="34" charset="0"/>
              </a:rPr>
              <a:t> </a:t>
            </a:r>
            <a:r>
              <a:rPr lang="fr-FR" sz="1800" dirty="0" err="1">
                <a:effectLst/>
                <a:ea typeface="SimSun" panose="02010600030101010101" pitchFamily="2" charset="-122"/>
                <a:cs typeface="Calibri" panose="020F0502020204030204" pitchFamily="34" charset="0"/>
              </a:rPr>
              <a:t>Differences</a:t>
            </a:r>
            <a:r>
              <a:rPr lang="fr-FR" sz="1800" dirty="0">
                <a:effectLst/>
                <a:ea typeface="SimSun" panose="02010600030101010101" pitchFamily="2" charset="-122"/>
                <a:cs typeface="Calibri" panose="020F0502020204030204" pitchFamily="34" charset="0"/>
              </a:rPr>
              <a:t> in Substance Use </a:t>
            </a:r>
            <a:r>
              <a:rPr lang="fr-FR" sz="1800" dirty="0" err="1">
                <a:effectLst/>
                <a:ea typeface="SimSun" panose="02010600030101010101" pitchFamily="2" charset="-122"/>
                <a:cs typeface="Calibri" panose="020F0502020204030204" pitchFamily="34" charset="0"/>
              </a:rPr>
              <a:t>Disorders</a:t>
            </a:r>
            <a:r>
              <a:rPr lang="fr-FR" sz="1800" dirty="0">
                <a:effectLst/>
                <a:ea typeface="SimSun" panose="02010600030101010101" pitchFamily="2" charset="-122"/>
                <a:cs typeface="Calibri" panose="020F0502020204030204" pitchFamily="34" charset="0"/>
              </a:rPr>
              <a:t>. Clin </a:t>
            </a:r>
            <a:r>
              <a:rPr lang="fr-FR" sz="1800" dirty="0" err="1">
                <a:effectLst/>
                <a:ea typeface="SimSun" panose="02010600030101010101" pitchFamily="2" charset="-122"/>
                <a:cs typeface="Calibri" panose="020F0502020204030204" pitchFamily="34" charset="0"/>
              </a:rPr>
              <a:t>Psychol</a:t>
            </a:r>
            <a:r>
              <a:rPr lang="fr-FR" sz="1800" dirty="0">
                <a:effectLst/>
                <a:ea typeface="SimSun" panose="02010600030101010101" pitchFamily="2" charset="-122"/>
                <a:cs typeface="Calibri" panose="020F0502020204030204" pitchFamily="34" charset="0"/>
              </a:rPr>
              <a:t> </a:t>
            </a:r>
            <a:r>
              <a:rPr lang="fr-FR" sz="1800" dirty="0" err="1">
                <a:effectLst/>
                <a:ea typeface="SimSun" panose="02010600030101010101" pitchFamily="2" charset="-122"/>
                <a:cs typeface="Calibri" panose="020F0502020204030204" pitchFamily="34" charset="0"/>
              </a:rPr>
              <a:t>Rev</a:t>
            </a:r>
            <a:r>
              <a:rPr lang="fr-FR" sz="1800" dirty="0">
                <a:effectLst/>
                <a:ea typeface="SimSun" panose="02010600030101010101" pitchFamily="2" charset="-122"/>
                <a:cs typeface="Calibri" panose="020F0502020204030204" pitchFamily="34" charset="0"/>
              </a:rPr>
              <a:t>. </a:t>
            </a:r>
            <a:r>
              <a:rPr lang="fr-FR" sz="1800" dirty="0" err="1">
                <a:effectLst/>
                <a:ea typeface="SimSun" panose="02010600030101010101" pitchFamily="2" charset="-122"/>
                <a:cs typeface="Calibri" panose="020F0502020204030204" pitchFamily="34" charset="0"/>
              </a:rPr>
              <a:t>déc</a:t>
            </a:r>
            <a:r>
              <a:rPr lang="fr-FR" sz="1800" dirty="0">
                <a:effectLst/>
                <a:ea typeface="SimSun" panose="02010600030101010101" pitchFamily="2" charset="-122"/>
                <a:cs typeface="Calibri" panose="020F0502020204030204" pitchFamily="34" charset="0"/>
              </a:rPr>
              <a:t> 2018;66:12‑23.</a:t>
            </a:r>
          </a:p>
          <a:p>
            <a:pPr marL="457200" indent="-457200" algn="just">
              <a:buClrTx/>
              <a:buFont typeface="+mj-lt"/>
              <a:buAutoNum type="arabicPeriod"/>
            </a:pPr>
            <a:r>
              <a:rPr lang="fr-FR" sz="1800" dirty="0" err="1">
                <a:effectLst/>
                <a:ea typeface="SimSun" panose="02010600030101010101" pitchFamily="2" charset="-122"/>
                <a:cs typeface="Calibri" panose="020F0502020204030204" pitchFamily="34" charset="0"/>
              </a:rPr>
              <a:t>Mutatayi</a:t>
            </a:r>
            <a:r>
              <a:rPr lang="fr-FR" sz="1800" dirty="0">
                <a:effectLst/>
                <a:ea typeface="SimSun" panose="02010600030101010101" pitchFamily="2" charset="-122"/>
                <a:cs typeface="Calibri" panose="020F0502020204030204" pitchFamily="34" charset="0"/>
              </a:rPr>
              <a:t> C. Résultats de l’enquête Ad-</a:t>
            </a:r>
            <a:r>
              <a:rPr lang="fr-FR" sz="1800" dirty="0" err="1">
                <a:effectLst/>
                <a:ea typeface="SimSun" panose="02010600030101010101" pitchFamily="2" charset="-122"/>
                <a:cs typeface="Calibri" panose="020F0502020204030204" pitchFamily="34" charset="0"/>
              </a:rPr>
              <a:t>femina</a:t>
            </a:r>
            <a:r>
              <a:rPr lang="fr-FR" sz="1800" dirty="0">
                <a:effectLst/>
                <a:ea typeface="SimSun" panose="02010600030101010101" pitchFamily="2" charset="-122"/>
                <a:cs typeface="Calibri" panose="020F0502020204030204" pitchFamily="34" charset="0"/>
              </a:rPr>
              <a:t> - Tendances 130 - mars 2019 - OFDT. 2019. Disponible sur: </a:t>
            </a:r>
            <a:r>
              <a:rPr lang="fr-FR" sz="1800" dirty="0">
                <a:effectLst/>
                <a:ea typeface="SimSun" panose="02010600030101010101" pitchFamily="2" charset="-122"/>
                <a:cs typeface="Calibri" panose="020F0502020204030204" pitchFamily="34" charset="0"/>
                <a:hlinkClick r:id="rId2"/>
              </a:rPr>
              <a:t>https://www.ofdt.fr/publications/collections/periodiques/lettre-tendances/resultats-de-lenquete-ad-femina-tendances-130-mars-2019/</a:t>
            </a:r>
            <a:r>
              <a:rPr lang="fr-FR" sz="1800" dirty="0">
                <a:effectLst/>
                <a:ea typeface="SimSun" panose="02010600030101010101" pitchFamily="2" charset="-122"/>
                <a:cs typeface="Calibri" panose="020F0502020204030204" pitchFamily="34" charset="0"/>
              </a:rPr>
              <a:t> </a:t>
            </a:r>
          </a:p>
          <a:p>
            <a:pPr marL="457200" indent="-457200" algn="just">
              <a:buClrTx/>
              <a:buFont typeface="+mj-lt"/>
              <a:buAutoNum type="arabicPeriod"/>
            </a:pPr>
            <a:endParaRPr lang="fr-FR" sz="1800" dirty="0">
              <a:effectLst/>
              <a:ea typeface="SimSun" panose="02010600030101010101" pitchFamily="2" charset="-122"/>
              <a:cs typeface="Calibri" panose="020F0502020204030204" pitchFamily="34" charset="0"/>
            </a:endParaRPr>
          </a:p>
          <a:p>
            <a:pPr algn="just"/>
            <a:endParaRPr lang="fr-FR" sz="2400" dirty="0"/>
          </a:p>
        </p:txBody>
      </p:sp>
    </p:spTree>
    <p:extLst>
      <p:ext uri="{BB962C8B-B14F-4D97-AF65-F5344CB8AC3E}">
        <p14:creationId xmlns:p14="http://schemas.microsoft.com/office/powerpoint/2010/main" val="3473734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ncre liquide aquarelle et encre">
            <a:extLst>
              <a:ext uri="{FF2B5EF4-FFF2-40B4-BE49-F238E27FC236}">
                <a16:creationId xmlns:a16="http://schemas.microsoft.com/office/drawing/2014/main" id="{367BB09E-6976-038A-B439-FB7635872D67}"/>
              </a:ext>
            </a:extLst>
          </p:cNvPr>
          <p:cNvPicPr>
            <a:picLocks noChangeAspect="1"/>
          </p:cNvPicPr>
          <p:nvPr/>
        </p:nvPicPr>
        <p:blipFill rotWithShape="1">
          <a:blip r:embed="rId2">
            <a:alphaModFix/>
          </a:blip>
          <a:srcRect t="2686" r="-1" b="5827"/>
          <a:stretch/>
        </p:blipFill>
        <p:spPr>
          <a:xfrm>
            <a:off x="20" y="10"/>
            <a:ext cx="12188932" cy="6857990"/>
          </a:xfrm>
          <a:prstGeom prst="rect">
            <a:avLst/>
          </a:prstGeom>
        </p:spPr>
      </p:pic>
      <p:sp useBgFill="1">
        <p:nvSpPr>
          <p:cNvPr id="13" name="Freeform: Shape 12">
            <a:extLst>
              <a:ext uri="{FF2B5EF4-FFF2-40B4-BE49-F238E27FC236}">
                <a16:creationId xmlns:a16="http://schemas.microsoft.com/office/drawing/2014/main" id="{55D2029A-A407-48E4-B880-B4F8D8EFAE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1"/>
            <a:ext cx="12188952" cy="3362325"/>
          </a:xfrm>
          <a:custGeom>
            <a:avLst/>
            <a:gdLst>
              <a:gd name="connsiteX0" fmla="*/ 4542576 w 12188952"/>
              <a:gd name="connsiteY0" fmla="*/ 203817 h 3602877"/>
              <a:gd name="connsiteX1" fmla="*/ 5194297 w 12188952"/>
              <a:gd name="connsiteY1" fmla="*/ 381665 h 3602877"/>
              <a:gd name="connsiteX2" fmla="*/ 5901419 w 12188952"/>
              <a:gd name="connsiteY2" fmla="*/ 1003103 h 3602877"/>
              <a:gd name="connsiteX3" fmla="*/ 7796356 w 12188952"/>
              <a:gd name="connsiteY3" fmla="*/ 1324958 h 3602877"/>
              <a:gd name="connsiteX4" fmla="*/ 9174452 w 12188952"/>
              <a:gd name="connsiteY4" fmla="*/ 617080 h 3602877"/>
              <a:gd name="connsiteX5" fmla="*/ 12102538 w 12188952"/>
              <a:gd name="connsiteY5" fmla="*/ 813997 h 3602877"/>
              <a:gd name="connsiteX6" fmla="*/ 12188952 w 12188952"/>
              <a:gd name="connsiteY6" fmla="*/ 876736 h 3602877"/>
              <a:gd name="connsiteX7" fmla="*/ 12188952 w 12188952"/>
              <a:gd name="connsiteY7" fmla="*/ 3602877 h 3602877"/>
              <a:gd name="connsiteX8" fmla="*/ 0 w 12188952"/>
              <a:gd name="connsiteY8" fmla="*/ 3602877 h 3602877"/>
              <a:gd name="connsiteX9" fmla="*/ 0 w 12188952"/>
              <a:gd name="connsiteY9" fmla="*/ 1345581 h 3602877"/>
              <a:gd name="connsiteX10" fmla="*/ 64937 w 12188952"/>
              <a:gd name="connsiteY10" fmla="*/ 1306589 h 3602877"/>
              <a:gd name="connsiteX11" fmla="*/ 1111495 w 12188952"/>
              <a:gd name="connsiteY11" fmla="*/ 1215577 h 3602877"/>
              <a:gd name="connsiteX12" fmla="*/ 2321706 w 12188952"/>
              <a:gd name="connsiteY12" fmla="*/ 1365710 h 3602877"/>
              <a:gd name="connsiteX13" fmla="*/ 3194150 w 12188952"/>
              <a:gd name="connsiteY13" fmla="*/ 838924 h 3602877"/>
              <a:gd name="connsiteX14" fmla="*/ 4542576 w 12188952"/>
              <a:gd name="connsiteY14" fmla="*/ 203817 h 3602877"/>
              <a:gd name="connsiteX15" fmla="*/ 2290038 w 12188952"/>
              <a:gd name="connsiteY15" fmla="*/ 102715 h 3602877"/>
              <a:gd name="connsiteX16" fmla="*/ 2719606 w 12188952"/>
              <a:gd name="connsiteY16" fmla="*/ 350616 h 3602877"/>
              <a:gd name="connsiteX17" fmla="*/ 2518292 w 12188952"/>
              <a:gd name="connsiteY17" fmla="*/ 952264 h 3602877"/>
              <a:gd name="connsiteX18" fmla="*/ 2346310 w 12188952"/>
              <a:gd name="connsiteY18" fmla="*/ 998559 h 3602877"/>
              <a:gd name="connsiteX19" fmla="*/ 1916742 w 12188952"/>
              <a:gd name="connsiteY19" fmla="*/ 750657 h 3602877"/>
              <a:gd name="connsiteX20" fmla="*/ 2118056 w 12188952"/>
              <a:gd name="connsiteY20" fmla="*/ 149010 h 3602877"/>
              <a:gd name="connsiteX21" fmla="*/ 2290038 w 12188952"/>
              <a:gd name="connsiteY21" fmla="*/ 102715 h 3602877"/>
              <a:gd name="connsiteX22" fmla="*/ 3230477 w 12188952"/>
              <a:gd name="connsiteY22" fmla="*/ 424 h 3602877"/>
              <a:gd name="connsiteX23" fmla="*/ 3442968 w 12188952"/>
              <a:gd name="connsiteY23" fmla="*/ 123053 h 3602877"/>
              <a:gd name="connsiteX24" fmla="*/ 3343384 w 12188952"/>
              <a:gd name="connsiteY24" fmla="*/ 420668 h 3602877"/>
              <a:gd name="connsiteX25" fmla="*/ 3258310 w 12188952"/>
              <a:gd name="connsiteY25" fmla="*/ 443568 h 3602877"/>
              <a:gd name="connsiteX26" fmla="*/ 3045818 w 12188952"/>
              <a:gd name="connsiteY26" fmla="*/ 320940 h 3602877"/>
              <a:gd name="connsiteX27" fmla="*/ 3145403 w 12188952"/>
              <a:gd name="connsiteY27" fmla="*/ 23324 h 3602877"/>
              <a:gd name="connsiteX28" fmla="*/ 3230477 w 12188952"/>
              <a:gd name="connsiteY28" fmla="*/ 424 h 3602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88952" h="3602877">
                <a:moveTo>
                  <a:pt x="4542576" y="203817"/>
                </a:moveTo>
                <a:cubicBezTo>
                  <a:pt x="4757384" y="212378"/>
                  <a:pt x="4975356" y="270695"/>
                  <a:pt x="5194297" y="381665"/>
                </a:cubicBezTo>
                <a:cubicBezTo>
                  <a:pt x="5466015" y="519380"/>
                  <a:pt x="5694109" y="768676"/>
                  <a:pt x="5901419" y="1003103"/>
                </a:cubicBezTo>
                <a:cubicBezTo>
                  <a:pt x="6457219" y="1631811"/>
                  <a:pt x="7145393" y="1649803"/>
                  <a:pt x="7796356" y="1324958"/>
                </a:cubicBezTo>
                <a:cubicBezTo>
                  <a:pt x="8258529" y="1093435"/>
                  <a:pt x="8696930" y="808698"/>
                  <a:pt x="9174452" y="617080"/>
                </a:cubicBezTo>
                <a:cubicBezTo>
                  <a:pt x="10211132" y="198893"/>
                  <a:pt x="11215710" y="217816"/>
                  <a:pt x="12102538" y="813997"/>
                </a:cubicBezTo>
                <a:lnTo>
                  <a:pt x="12188952" y="876736"/>
                </a:lnTo>
                <a:lnTo>
                  <a:pt x="12188952" y="3602877"/>
                </a:lnTo>
                <a:lnTo>
                  <a:pt x="0" y="3602877"/>
                </a:lnTo>
                <a:lnTo>
                  <a:pt x="0" y="1345581"/>
                </a:lnTo>
                <a:lnTo>
                  <a:pt x="64937" y="1306589"/>
                </a:lnTo>
                <a:cubicBezTo>
                  <a:pt x="396911" y="1135764"/>
                  <a:pt x="745335" y="1140050"/>
                  <a:pt x="1111495" y="1215577"/>
                </a:cubicBezTo>
                <a:cubicBezTo>
                  <a:pt x="1509763" y="1297442"/>
                  <a:pt x="1917218" y="1359021"/>
                  <a:pt x="2321706" y="1365710"/>
                </a:cubicBezTo>
                <a:cubicBezTo>
                  <a:pt x="2696616" y="1371691"/>
                  <a:pt x="2949816" y="1090973"/>
                  <a:pt x="3194150" y="838924"/>
                </a:cubicBezTo>
                <a:cubicBezTo>
                  <a:pt x="3612733" y="406968"/>
                  <a:pt x="4069998" y="184983"/>
                  <a:pt x="4542576" y="203817"/>
                </a:cubicBezTo>
                <a:close/>
                <a:moveTo>
                  <a:pt x="2290038" y="102715"/>
                </a:moveTo>
                <a:cubicBezTo>
                  <a:pt x="2464498" y="91895"/>
                  <a:pt x="2636716" y="184257"/>
                  <a:pt x="2719606" y="350616"/>
                </a:cubicBezTo>
                <a:cubicBezTo>
                  <a:pt x="2830128" y="572429"/>
                  <a:pt x="2739996" y="841796"/>
                  <a:pt x="2518292" y="952264"/>
                </a:cubicBezTo>
                <a:cubicBezTo>
                  <a:pt x="2462865" y="979881"/>
                  <a:pt x="2404462" y="994953"/>
                  <a:pt x="2346310" y="998559"/>
                </a:cubicBezTo>
                <a:cubicBezTo>
                  <a:pt x="2171851" y="1009379"/>
                  <a:pt x="1999634" y="917016"/>
                  <a:pt x="1916742" y="750657"/>
                </a:cubicBezTo>
                <a:cubicBezTo>
                  <a:pt x="1806220" y="528844"/>
                  <a:pt x="1896352" y="259477"/>
                  <a:pt x="2118056" y="149010"/>
                </a:cubicBezTo>
                <a:cubicBezTo>
                  <a:pt x="2173483" y="121393"/>
                  <a:pt x="2231885" y="106322"/>
                  <a:pt x="2290038" y="102715"/>
                </a:cubicBezTo>
                <a:close/>
                <a:moveTo>
                  <a:pt x="3230477" y="424"/>
                </a:moveTo>
                <a:cubicBezTo>
                  <a:pt x="3316776" y="-4928"/>
                  <a:pt x="3401965" y="40760"/>
                  <a:pt x="3442968" y="123053"/>
                </a:cubicBezTo>
                <a:cubicBezTo>
                  <a:pt x="3497641" y="232777"/>
                  <a:pt x="3453055" y="366023"/>
                  <a:pt x="3343384" y="420668"/>
                </a:cubicBezTo>
                <a:cubicBezTo>
                  <a:pt x="3315966" y="434329"/>
                  <a:pt x="3287077" y="441785"/>
                  <a:pt x="3258310" y="443568"/>
                </a:cubicBezTo>
                <a:cubicBezTo>
                  <a:pt x="3172011" y="448921"/>
                  <a:pt x="3086822" y="403232"/>
                  <a:pt x="3045818" y="320940"/>
                </a:cubicBezTo>
                <a:cubicBezTo>
                  <a:pt x="2991146" y="211215"/>
                  <a:pt x="3035731" y="77969"/>
                  <a:pt x="3145403" y="23324"/>
                </a:cubicBezTo>
                <a:cubicBezTo>
                  <a:pt x="3172821" y="9663"/>
                  <a:pt x="3201710" y="2208"/>
                  <a:pt x="3230477" y="42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re 5">
            <a:extLst>
              <a:ext uri="{FF2B5EF4-FFF2-40B4-BE49-F238E27FC236}">
                <a16:creationId xmlns:a16="http://schemas.microsoft.com/office/drawing/2014/main" id="{D7BAFEE6-027D-563F-C9FB-05780004A917}"/>
              </a:ext>
            </a:extLst>
          </p:cNvPr>
          <p:cNvSpPr>
            <a:spLocks noGrp="1"/>
          </p:cNvSpPr>
          <p:nvPr>
            <p:ph type="ctrTitle"/>
          </p:nvPr>
        </p:nvSpPr>
        <p:spPr>
          <a:xfrm>
            <a:off x="1769423" y="534034"/>
            <a:ext cx="8650105" cy="1305092"/>
          </a:xfrm>
        </p:spPr>
        <p:txBody>
          <a:bodyPr anchor="ctr">
            <a:normAutofit/>
          </a:bodyPr>
          <a:lstStyle/>
          <a:p>
            <a:pPr algn="ctr"/>
            <a:r>
              <a:rPr lang="fr-FR" sz="4400" dirty="0"/>
              <a:t>Merci de votre attention</a:t>
            </a:r>
          </a:p>
        </p:txBody>
      </p:sp>
    </p:spTree>
    <p:extLst>
      <p:ext uri="{BB962C8B-B14F-4D97-AF65-F5344CB8AC3E}">
        <p14:creationId xmlns:p14="http://schemas.microsoft.com/office/powerpoint/2010/main" val="3495331695"/>
      </p:ext>
    </p:extLst>
  </p:cSld>
  <p:clrMapOvr>
    <a:masterClrMapping/>
  </p:clrMapOvr>
</p:sld>
</file>

<file path=ppt/theme/theme1.xml><?xml version="1.0" encoding="utf-8"?>
<a:theme xmlns:a="http://schemas.openxmlformats.org/drawingml/2006/main" name="SplashVTI">
  <a:themeElements>
    <a:clrScheme name="AnalogousFromRegularSeedRightStep">
      <a:dk1>
        <a:srgbClr val="000000"/>
      </a:dk1>
      <a:lt1>
        <a:srgbClr val="FFFFFF"/>
      </a:lt1>
      <a:dk2>
        <a:srgbClr val="2E1B30"/>
      </a:dk2>
      <a:lt2>
        <a:srgbClr val="F3F0F0"/>
      </a:lt2>
      <a:accent1>
        <a:srgbClr val="45AFAD"/>
      </a:accent1>
      <a:accent2>
        <a:srgbClr val="3B82B1"/>
      </a:accent2>
      <a:accent3>
        <a:srgbClr val="4D63C3"/>
      </a:accent3>
      <a:accent4>
        <a:srgbClr val="593EB3"/>
      </a:accent4>
      <a:accent5>
        <a:srgbClr val="994DC3"/>
      </a:accent5>
      <a:accent6>
        <a:srgbClr val="B13BAA"/>
      </a:accent6>
      <a:hlink>
        <a:srgbClr val="BF3F42"/>
      </a:hlink>
      <a:folHlink>
        <a:srgbClr val="7F7F7F"/>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2470</TotalTime>
  <Words>1383</Words>
  <Application>Microsoft Office PowerPoint</Application>
  <PresentationFormat>Grand écran</PresentationFormat>
  <Paragraphs>187</Paragraphs>
  <Slides>24</Slides>
  <Notes>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24</vt:i4>
      </vt:variant>
    </vt:vector>
  </HeadingPairs>
  <TitlesOfParts>
    <vt:vector size="37" baseType="lpstr">
      <vt:lpstr>SimSun</vt:lpstr>
      <vt:lpstr>Aptos</vt:lpstr>
      <vt:lpstr>Arial</vt:lpstr>
      <vt:lpstr>Avenir Next LT Pro</vt:lpstr>
      <vt:lpstr>Bernard MT Condensed</vt:lpstr>
      <vt:lpstr>Calibri</vt:lpstr>
      <vt:lpstr>Posterama</vt:lpstr>
      <vt:lpstr>Segoe UI Semilight</vt:lpstr>
      <vt:lpstr>Symbol</vt:lpstr>
      <vt:lpstr>Times New Roman</vt:lpstr>
      <vt:lpstr>Tw Cen MT</vt:lpstr>
      <vt:lpstr>Wingdings</vt:lpstr>
      <vt:lpstr>SplashVTI</vt:lpstr>
      <vt:lpstr>Projet Calliope</vt:lpstr>
      <vt:lpstr>Gouvernance</vt:lpstr>
      <vt:lpstr>Présentation PowerPoint</vt:lpstr>
      <vt:lpstr>Présentation PowerPoint</vt:lpstr>
      <vt:lpstr>Présentation PowerPoint</vt:lpstr>
      <vt:lpstr>Contexte</vt:lpstr>
      <vt:lpstr>Objectifs de l’étude</vt:lpstr>
      <vt:lpstr>Méthodologie mixte</vt:lpstr>
      <vt:lpstr>Etude quantitative</vt:lpstr>
      <vt:lpstr>Population et méthodes</vt:lpstr>
      <vt:lpstr>Population et méthodes</vt:lpstr>
      <vt:lpstr>Population et méthodes</vt:lpstr>
      <vt:lpstr>Population et méthodes</vt:lpstr>
      <vt:lpstr>Etude qualitative</vt:lpstr>
      <vt:lpstr>Entretiens semi-directifs</vt:lpstr>
      <vt:lpstr>Présentation PowerPoint</vt:lpstr>
      <vt:lpstr>Présentation PowerPoint</vt:lpstr>
      <vt:lpstr>Population et méthodes</vt:lpstr>
      <vt:lpstr>Circuit des données</vt:lpstr>
      <vt:lpstr>Résultats attendus et perspectives</vt:lpstr>
      <vt:lpstr>Questions ? </vt:lpstr>
      <vt:lpstr>Contacts</vt:lpstr>
      <vt:lpstr>Références</vt:lpstr>
      <vt:lpstr>Merci de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Calliope</dc:title>
  <dc:creator>Adélaïde Pladys</dc:creator>
  <cp:lastModifiedBy>Perrine Roux</cp:lastModifiedBy>
  <cp:revision>61</cp:revision>
  <dcterms:created xsi:type="dcterms:W3CDTF">2024-02-07T09:37:26Z</dcterms:created>
  <dcterms:modified xsi:type="dcterms:W3CDTF">2024-09-05T14:43:39Z</dcterms:modified>
</cp:coreProperties>
</file>