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12801600" cy="96012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 userDrawn="1">
          <p15:clr>
            <a:srgbClr val="A4A3A4"/>
          </p15:clr>
        </p15:guide>
        <p15:guide id="2" pos="4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1538"/>
    <a:srgbClr val="9F3A3A"/>
    <a:srgbClr val="006600"/>
    <a:srgbClr val="FFCCCC"/>
    <a:srgbClr val="833A3A"/>
    <a:srgbClr val="FFFFFF"/>
    <a:srgbClr val="C49500"/>
    <a:srgbClr val="E1CD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172" autoAdjust="0"/>
    <p:restoredTop sz="94710" autoAdjust="0"/>
  </p:normalViewPr>
  <p:slideViewPr>
    <p:cSldViewPr snapToGrid="0">
      <p:cViewPr varScale="1">
        <p:scale>
          <a:sx n="86" d="100"/>
          <a:sy n="86" d="100"/>
        </p:scale>
        <p:origin x="1896" y="60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06d77676669bccb9" providerId="LiveId" clId="{91759E4E-A69E-4F31-A1B4-EFCC716EB465}"/>
  </pc:docChgLst>
  <pc:docChgLst>
    <pc:chgData userId="06d77676669bccb9" providerId="LiveId" clId="{1ABA09DD-1471-4107-B8C8-2ADFBDAE9660}"/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26" tIns="45714" rIns="91426" bIns="45714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26" tIns="45714" rIns="91426" bIns="45714" rtlCol="0"/>
          <a:lstStyle>
            <a:lvl1pPr algn="r">
              <a:defRPr sz="1200"/>
            </a:lvl1pPr>
          </a:lstStyle>
          <a:p>
            <a:fld id="{E5D21E37-2B76-4F49-8441-D6C5FE12C70C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4" rIns="91426" bIns="45714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451" y="4776790"/>
            <a:ext cx="5438775" cy="3908425"/>
          </a:xfrm>
          <a:prstGeom prst="rect">
            <a:avLst/>
          </a:prstGeom>
        </p:spPr>
        <p:txBody>
          <a:bodyPr vert="horz" lIns="91426" tIns="45714" rIns="91426" bIns="45714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26" tIns="45714" rIns="91426" bIns="45714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26" tIns="45714" rIns="91426" bIns="45714" rtlCol="0" anchor="b"/>
          <a:lstStyle>
            <a:lvl1pPr algn="r">
              <a:defRPr sz="1200"/>
            </a:lvl1pPr>
          </a:lstStyle>
          <a:p>
            <a:fld id="{1143F808-3B98-4A2F-BF2F-40A28D92D9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50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43F808-3B98-4A2F-BF2F-40A28D92D9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88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536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289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131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2820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247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488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023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499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294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251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146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FFA95-8DC3-4DC1-A9E9-3D74D0C490AD}" type="datetimeFigureOut">
              <a:rPr lang="fr-FR" smtClean="0"/>
              <a:t>04/11/2022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7E8DE-AFBB-4245-87D1-ABA402B23D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789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58853" y="646488"/>
            <a:ext cx="3481236" cy="13582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A27AC05A-931C-40E3-B6E0-74E76A7DAAA3}"/>
              </a:ext>
            </a:extLst>
          </p:cNvPr>
          <p:cNvGrpSpPr/>
          <p:nvPr/>
        </p:nvGrpSpPr>
        <p:grpSpPr>
          <a:xfrm>
            <a:off x="1357246" y="3848447"/>
            <a:ext cx="1152252" cy="368776"/>
            <a:chOff x="0" y="0"/>
            <a:chExt cx="921940" cy="368776"/>
          </a:xfrm>
          <a:solidFill>
            <a:schemeClr val="accent6">
              <a:lumMod val="75000"/>
            </a:schemeClr>
          </a:solidFill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1E38318-60E5-4570-B30A-CFFE7681CE7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D251F8B1-3E36-4D13-9DF9-AB113BDFD2E2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53" name="Groupe 52">
            <a:extLst>
              <a:ext uri="{FF2B5EF4-FFF2-40B4-BE49-F238E27FC236}">
                <a16:creationId xmlns:a16="http://schemas.microsoft.com/office/drawing/2014/main" id="{DA3C45CD-2480-4E73-A90F-9D0032C44BF3}"/>
              </a:ext>
            </a:extLst>
          </p:cNvPr>
          <p:cNvGrpSpPr/>
          <p:nvPr/>
        </p:nvGrpSpPr>
        <p:grpSpPr>
          <a:xfrm>
            <a:off x="6760931" y="2991896"/>
            <a:ext cx="1443429" cy="4475249"/>
            <a:chOff x="2405" y="1785388"/>
            <a:chExt cx="921940" cy="658800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D08E4B85-6A1C-45B9-B289-391441CC268A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5" name="ZoneTexte 54">
              <a:extLst>
                <a:ext uri="{FF2B5EF4-FFF2-40B4-BE49-F238E27FC236}">
                  <a16:creationId xmlns:a16="http://schemas.microsoft.com/office/drawing/2014/main" id="{E1C1C112-462B-4364-A178-B7F23687077F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grpSp>
        <p:nvGrpSpPr>
          <p:cNvPr id="62" name="Groupe 61">
            <a:extLst>
              <a:ext uri="{FF2B5EF4-FFF2-40B4-BE49-F238E27FC236}">
                <a16:creationId xmlns:a16="http://schemas.microsoft.com/office/drawing/2014/main" id="{657D68E4-BA1E-4802-AF86-0CAD552E065B}"/>
              </a:ext>
            </a:extLst>
          </p:cNvPr>
          <p:cNvGrpSpPr/>
          <p:nvPr/>
        </p:nvGrpSpPr>
        <p:grpSpPr>
          <a:xfrm>
            <a:off x="1368387" y="4205704"/>
            <a:ext cx="1152252" cy="5033715"/>
            <a:chOff x="2405" y="1785388"/>
            <a:chExt cx="921940" cy="6588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978E5BF7-6948-4E2C-A44E-DD97A49F4631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4" name="ZoneTexte 63">
              <a:extLst>
                <a:ext uri="{FF2B5EF4-FFF2-40B4-BE49-F238E27FC236}">
                  <a16:creationId xmlns:a16="http://schemas.microsoft.com/office/drawing/2014/main" id="{FAE1A1AC-7720-4350-9D93-8A1248993FC9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grpSp>
        <p:nvGrpSpPr>
          <p:cNvPr id="65" name="Groupe 64">
            <a:extLst>
              <a:ext uri="{FF2B5EF4-FFF2-40B4-BE49-F238E27FC236}">
                <a16:creationId xmlns:a16="http://schemas.microsoft.com/office/drawing/2014/main" id="{A3754FB1-E32D-4003-B1D1-A8C44A47DA41}"/>
              </a:ext>
            </a:extLst>
          </p:cNvPr>
          <p:cNvGrpSpPr/>
          <p:nvPr/>
        </p:nvGrpSpPr>
        <p:grpSpPr>
          <a:xfrm>
            <a:off x="5156447" y="3026092"/>
            <a:ext cx="1511774" cy="4429335"/>
            <a:chOff x="2405" y="1785388"/>
            <a:chExt cx="921940" cy="658800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ACE97F1B-8A92-47BF-9956-99B1D49501BF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7" name="ZoneTexte 66">
              <a:extLst>
                <a:ext uri="{FF2B5EF4-FFF2-40B4-BE49-F238E27FC236}">
                  <a16:creationId xmlns:a16="http://schemas.microsoft.com/office/drawing/2014/main" id="{1BD25720-0B96-49C8-9513-8F8D4711AC78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grpSp>
        <p:nvGrpSpPr>
          <p:cNvPr id="83" name="Groupe 82">
            <a:extLst>
              <a:ext uri="{FF2B5EF4-FFF2-40B4-BE49-F238E27FC236}">
                <a16:creationId xmlns:a16="http://schemas.microsoft.com/office/drawing/2014/main" id="{40DF3EFD-B991-40F8-8908-7DF22F779BAB}"/>
              </a:ext>
            </a:extLst>
          </p:cNvPr>
          <p:cNvGrpSpPr/>
          <p:nvPr/>
        </p:nvGrpSpPr>
        <p:grpSpPr>
          <a:xfrm>
            <a:off x="49927" y="2060701"/>
            <a:ext cx="5006811" cy="368776"/>
            <a:chOff x="0" y="0"/>
            <a:chExt cx="921940" cy="368776"/>
          </a:xfrm>
          <a:solidFill>
            <a:schemeClr val="accent6">
              <a:lumMod val="75000"/>
            </a:schemeClr>
          </a:solidFill>
        </p:grpSpPr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3C13AC96-F3B1-435D-9B88-624A121BB1AA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5" name="ZoneTexte 84">
              <a:extLst>
                <a:ext uri="{FF2B5EF4-FFF2-40B4-BE49-F238E27FC236}">
                  <a16:creationId xmlns:a16="http://schemas.microsoft.com/office/drawing/2014/main" id="{16E891E2-7FE6-44C4-9ED5-E48BD0BB06D5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89" name="Groupe 88">
            <a:extLst>
              <a:ext uri="{FF2B5EF4-FFF2-40B4-BE49-F238E27FC236}">
                <a16:creationId xmlns:a16="http://schemas.microsoft.com/office/drawing/2014/main" id="{1C6B2D22-4AE0-44E1-A589-DD099CE3493D}"/>
              </a:ext>
            </a:extLst>
          </p:cNvPr>
          <p:cNvGrpSpPr/>
          <p:nvPr/>
        </p:nvGrpSpPr>
        <p:grpSpPr>
          <a:xfrm>
            <a:off x="3657458" y="116233"/>
            <a:ext cx="6778577" cy="313927"/>
            <a:chOff x="0" y="0"/>
            <a:chExt cx="921940" cy="368776"/>
          </a:xfrm>
          <a:solidFill>
            <a:srgbClr val="833A3A"/>
          </a:solidFill>
        </p:grpSpPr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8F02F95E-F660-4E6C-9701-F8F4A652AA23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1" name="ZoneTexte 90">
              <a:extLst>
                <a:ext uri="{FF2B5EF4-FFF2-40B4-BE49-F238E27FC236}">
                  <a16:creationId xmlns:a16="http://schemas.microsoft.com/office/drawing/2014/main" id="{86D53596-4DE8-4071-BB4B-4EE1F370E145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04" name="Groupe 103">
            <a:extLst>
              <a:ext uri="{FF2B5EF4-FFF2-40B4-BE49-F238E27FC236}">
                <a16:creationId xmlns:a16="http://schemas.microsoft.com/office/drawing/2014/main" id="{90F3D2E6-EF89-40B6-9ABC-E235FB267CEF}"/>
              </a:ext>
            </a:extLst>
          </p:cNvPr>
          <p:cNvGrpSpPr/>
          <p:nvPr/>
        </p:nvGrpSpPr>
        <p:grpSpPr>
          <a:xfrm>
            <a:off x="5946920" y="513893"/>
            <a:ext cx="1896291" cy="290602"/>
            <a:chOff x="0" y="0"/>
            <a:chExt cx="921940" cy="368776"/>
          </a:xfrm>
          <a:solidFill>
            <a:srgbClr val="833A3A"/>
          </a:solidFill>
        </p:grpSpPr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8BA654A2-0E21-4CB7-B939-D6CC6C06F054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6" name="ZoneTexte 105">
              <a:extLst>
                <a:ext uri="{FF2B5EF4-FFF2-40B4-BE49-F238E27FC236}">
                  <a16:creationId xmlns:a16="http://schemas.microsoft.com/office/drawing/2014/main" id="{7FE48DA1-8ACD-48B0-AAB8-910B8962E49C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07" name="Groupe 106">
            <a:extLst>
              <a:ext uri="{FF2B5EF4-FFF2-40B4-BE49-F238E27FC236}">
                <a16:creationId xmlns:a16="http://schemas.microsoft.com/office/drawing/2014/main" id="{EA8AFBF9-AFEC-43A4-86F4-74E062E78BE0}"/>
              </a:ext>
            </a:extLst>
          </p:cNvPr>
          <p:cNvGrpSpPr/>
          <p:nvPr/>
        </p:nvGrpSpPr>
        <p:grpSpPr>
          <a:xfrm>
            <a:off x="5946919" y="803504"/>
            <a:ext cx="1896291" cy="311396"/>
            <a:chOff x="2405" y="1785388"/>
            <a:chExt cx="921940" cy="65880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D363B2C2-D12C-4F2C-9430-311BB82D4FFD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9" name="ZoneTexte 108">
              <a:extLst>
                <a:ext uri="{FF2B5EF4-FFF2-40B4-BE49-F238E27FC236}">
                  <a16:creationId xmlns:a16="http://schemas.microsoft.com/office/drawing/2014/main" id="{C93E0840-998E-48DB-A87D-2017EBF31863}"/>
                </a:ext>
              </a:extLst>
            </p:cNvPr>
            <p:cNvSpPr txBox="1"/>
            <p:nvPr/>
          </p:nvSpPr>
          <p:spPr>
            <a:xfrm>
              <a:off x="127695" y="1785388"/>
              <a:ext cx="79665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sp>
        <p:nvSpPr>
          <p:cNvPr id="129" name="Rectangle 128">
            <a:extLst>
              <a:ext uri="{FF2B5EF4-FFF2-40B4-BE49-F238E27FC236}">
                <a16:creationId xmlns:a16="http://schemas.microsoft.com/office/drawing/2014/main" id="{106BE4FB-6F3B-4B45-A7D8-9B335D827022}"/>
              </a:ext>
            </a:extLst>
          </p:cNvPr>
          <p:cNvSpPr/>
          <p:nvPr/>
        </p:nvSpPr>
        <p:spPr>
          <a:xfrm>
            <a:off x="5097143" y="3009398"/>
            <a:ext cx="173624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Directrice: 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Marie-Christine LALLEMAND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Adjointe: 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Magali BLAUD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endParaRPr lang="fr-FR" altLang="fr-FR" sz="1000" b="1" dirty="0">
              <a:solidFill>
                <a:srgbClr val="0070C0"/>
              </a:solidFill>
              <a:latin typeface="Calibri" panose="020F0502020204030204" pitchFamily="34" charset="0"/>
              <a:ea typeface="MS PGothic" panose="020B0600070205080204" pitchFamily="34" charset="-128"/>
              <a:cs typeface="Calibri" panose="020F0502020204030204" pitchFamily="34" charset="0"/>
            </a:endParaRP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Biophysique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Ouassila AIDOUNI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 err="1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Divyalakshmi</a:t>
            </a: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 COUNASSEGARANE</a:t>
            </a:r>
            <a:endParaRPr lang="fr-FR" altLang="fr-FR" sz="1000" b="1" dirty="0">
              <a:latin typeface="Calibri" panose="020F0502020204030204" pitchFamily="34" charset="0"/>
              <a:ea typeface="MS PGothic" panose="020B0600070205080204" pitchFamily="34" charset="-128"/>
              <a:cs typeface="Calibri" panose="020F0502020204030204" pitchFamily="34" charset="0"/>
            </a:endParaRP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Chimie organique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Vacant</a:t>
            </a:r>
            <a:endParaRPr lang="fr-FR" altLang="fr-FR" sz="1000" dirty="0"/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 smtClean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Chimie </a:t>
            </a:r>
            <a:r>
              <a:rPr lang="fr-FR" altLang="fr-FR" sz="1000" b="1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thérapeutique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Martine ZAMBRANO</a:t>
            </a:r>
            <a:endParaRPr lang="fr-FR" altLang="fr-FR" sz="1000" b="1" dirty="0">
              <a:latin typeface="Calibri" panose="020F0502020204030204" pitchFamily="34" charset="0"/>
              <a:ea typeface="MS PGothic" panose="020B0600070205080204" pitchFamily="34" charset="-128"/>
              <a:cs typeface="Calibri" panose="020F0502020204030204" pitchFamily="34" charset="0"/>
            </a:endParaRP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Pharmacognosie et biologie végétale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 smtClean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Christiane FERRAZ</a:t>
            </a:r>
            <a:endParaRPr lang="fr-FR" altLang="fr-FR" sz="1000" dirty="0">
              <a:latin typeface="Calibri" panose="020F0502020204030204" pitchFamily="34" charset="0"/>
              <a:ea typeface="MS PGothic" panose="020B0600070205080204" pitchFamily="34" charset="-128"/>
              <a:cs typeface="Calibri" panose="020F0502020204030204" pitchFamily="34" charset="0"/>
            </a:endParaRP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 err="1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Chouaha</a:t>
            </a: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 BOUZIDI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Sylvie DUMONT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Thomas GASLONDE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Thibaut VIVIER 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 smtClean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Vacant</a:t>
            </a:r>
            <a:endParaRPr lang="fr-FR" altLang="fr-FR" sz="1000" b="1" dirty="0">
              <a:latin typeface="Calibri" panose="020F0502020204030204" pitchFamily="34" charset="0"/>
              <a:ea typeface="MS PGothic" panose="020B0600070205080204" pitchFamily="34" charset="-128"/>
              <a:cs typeface="Calibri" panose="020F0502020204030204" pitchFamily="34" charset="0"/>
            </a:endParaRP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Chimie analytique et physique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Toxicologie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Arthur BALDE</a:t>
            </a:r>
            <a:endParaRPr lang="fr-FR" altLang="fr-FR" sz="1000" dirty="0"/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 smtClean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Monique </a:t>
            </a: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CADASSE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 err="1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Oura</a:t>
            </a: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 CONTEH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José NUPERT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Biologie structurale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DDF55D46-16B0-43BF-A0E9-AF869BA9F672}"/>
              </a:ext>
            </a:extLst>
          </p:cNvPr>
          <p:cNvSpPr/>
          <p:nvPr/>
        </p:nvSpPr>
        <p:spPr>
          <a:xfrm>
            <a:off x="6755135" y="3017815"/>
            <a:ext cx="1469213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fr-FR" altLang="fr-FR" sz="1000" b="1" dirty="0">
                <a:cs typeface="Calibri" panose="020F0502020204030204" pitchFamily="34" charset="0"/>
              </a:rPr>
              <a:t>Directrice: 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Valérie NIVET-ANTOINE</a:t>
            </a:r>
          </a:p>
          <a:p>
            <a:pPr>
              <a:buSzPct val="100000"/>
              <a:defRPr/>
            </a:pPr>
            <a:r>
              <a:rPr lang="fr-FR" altLang="fr-FR" sz="1000" b="1" dirty="0">
                <a:cs typeface="Calibri" panose="020F0502020204030204" pitchFamily="34" charset="0"/>
              </a:rPr>
              <a:t>Adjointe: 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Nadia BENTURQUIA</a:t>
            </a:r>
          </a:p>
          <a:p>
            <a:pPr>
              <a:buSzPct val="100000"/>
              <a:defRPr/>
            </a:pPr>
            <a:endParaRPr lang="fr-FR" altLang="fr-FR" sz="1000" dirty="0">
              <a:cs typeface="Calibri" panose="020F050202020403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Calibri" panose="020F0502020204030204" pitchFamily="34" charset="0"/>
              </a:rPr>
              <a:t>Biologie </a:t>
            </a:r>
            <a:r>
              <a:rPr lang="fr-FR" altLang="fr-FR" sz="1000" b="1" dirty="0">
                <a:cs typeface="Calibri" panose="020F0502020204030204" pitchFamily="34" charset="0"/>
              </a:rPr>
              <a:t>cellulaire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Véronique COCHOIS-GUEGAN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Amina </a:t>
            </a:r>
            <a:r>
              <a:rPr lang="fr-FR" altLang="fr-FR" sz="1000" dirty="0" smtClean="0">
                <a:cs typeface="Calibri" panose="020F0502020204030204" pitchFamily="34" charset="0"/>
              </a:rPr>
              <a:t>KARROUBI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Nathalie </a:t>
            </a:r>
            <a:r>
              <a:rPr lang="fr-FR" altLang="fr-FR" sz="1000" dirty="0"/>
              <a:t>PRINCE 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Ariane </a:t>
            </a:r>
            <a:r>
              <a:rPr lang="fr-FR" altLang="fr-FR" sz="1000" dirty="0"/>
              <a:t>TERSAC  </a:t>
            </a:r>
            <a:endParaRPr lang="fr-FR" altLang="fr-FR" sz="1000" dirty="0" smtClean="0"/>
          </a:p>
          <a:p>
            <a:pPr>
              <a:buSzPct val="100000"/>
              <a:defRPr/>
            </a:pPr>
            <a:endParaRPr lang="fr-FR" altLang="fr-FR" sz="600" b="1" dirty="0"/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Calibri" panose="020F0502020204030204" pitchFamily="34" charset="0"/>
              </a:rPr>
              <a:t>Physiologie</a:t>
            </a:r>
            <a:endParaRPr lang="fr-FR" altLang="fr-FR" sz="1000" b="1" dirty="0">
              <a:cs typeface="Calibri" panose="020F050202020403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Eliane ARCHAMBAULT</a:t>
            </a:r>
          </a:p>
          <a:p>
            <a:pPr>
              <a:buSzPct val="100000"/>
              <a:defRPr/>
            </a:pPr>
            <a:endParaRPr lang="fr-FR" altLang="fr-FR" sz="600" b="1" dirty="0" smtClean="0">
              <a:cs typeface="Calibri" panose="020F050202020403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Calibri" panose="020F0502020204030204" pitchFamily="34" charset="0"/>
              </a:rPr>
              <a:t>Pharmacologie</a:t>
            </a:r>
            <a:endParaRPr lang="fr-FR" altLang="fr-FR" sz="1000" b="1" dirty="0">
              <a:cs typeface="Calibri" panose="020F050202020403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Bérard COQUERAN</a:t>
            </a:r>
          </a:p>
          <a:p>
            <a:pPr>
              <a:buSzPct val="100000"/>
              <a:defRPr/>
            </a:pPr>
            <a:r>
              <a:rPr lang="fr-FR" altLang="fr-FR" sz="1000" dirty="0"/>
              <a:t>Vacant</a:t>
            </a:r>
          </a:p>
          <a:p>
            <a:pPr>
              <a:buSzPct val="100000"/>
              <a:defRPr/>
            </a:pPr>
            <a:endParaRPr lang="fr-FR" altLang="fr-FR" sz="1000" b="1" dirty="0" smtClean="0">
              <a:cs typeface="Calibri" panose="020F050202020403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Calibri" panose="020F0502020204030204" pitchFamily="34" charset="0"/>
              </a:rPr>
              <a:t>Pharmacocinétique </a:t>
            </a:r>
            <a:r>
              <a:rPr lang="fr-FR" altLang="fr-FR" sz="1000" b="1" dirty="0">
                <a:cs typeface="Calibri" panose="020F0502020204030204" pitchFamily="34" charset="0"/>
              </a:rPr>
              <a:t>et radiopharmacie</a:t>
            </a:r>
          </a:p>
          <a:p>
            <a:pPr>
              <a:buSzPct val="100000"/>
              <a:defRPr/>
            </a:pPr>
            <a:r>
              <a:rPr lang="fr-FR" altLang="fr-FR" sz="1000" dirty="0" err="1">
                <a:cs typeface="Calibri" panose="020F0502020204030204" pitchFamily="34" charset="0"/>
              </a:rPr>
              <a:t>Cindie</a:t>
            </a:r>
            <a:r>
              <a:rPr lang="fr-FR" altLang="fr-FR" sz="1000" dirty="0">
                <a:cs typeface="Calibri" panose="020F0502020204030204" pitchFamily="34" charset="0"/>
              </a:rPr>
              <a:t> COURTIN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Muriel LOCHUS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Sophie NICOLIC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Meryam TAGHI</a:t>
            </a:r>
          </a:p>
          <a:p>
            <a:pPr>
              <a:buSzPct val="100000"/>
              <a:defRPr/>
            </a:pPr>
            <a:endParaRPr lang="fr-FR" altLang="fr-FR" sz="1000" b="1" dirty="0" smtClean="0">
              <a:cs typeface="Calibri" panose="020F050202020403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Calibri" panose="020F0502020204030204" pitchFamily="34" charset="0"/>
              </a:rPr>
              <a:t>Galénique</a:t>
            </a:r>
            <a:endParaRPr lang="fr-FR" altLang="fr-FR" sz="1000" b="1" dirty="0">
              <a:cs typeface="Calibri" panose="020F050202020403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Alda BIN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Calibri" panose="020F0502020204030204" pitchFamily="34" charset="0"/>
              </a:rPr>
              <a:t>Farid </a:t>
            </a:r>
            <a:r>
              <a:rPr lang="fr-FR" altLang="fr-FR" sz="1000" dirty="0" smtClean="0">
                <a:cs typeface="Calibri" panose="020F0502020204030204" pitchFamily="34" charset="0"/>
              </a:rPr>
              <a:t>DERBAL</a:t>
            </a:r>
            <a:endParaRPr lang="fr-FR" altLang="fr-FR" sz="1000" b="1" dirty="0">
              <a:latin typeface="Calibri" panose="020F0502020204030204" pitchFamily="34" charset="0"/>
              <a:ea typeface="MS PGothic" panose="020B0600070205080204" pitchFamily="34" charset="-128"/>
              <a:cs typeface="Calibri" panose="020F0502020204030204" pitchFamily="34" charset="0"/>
            </a:endParaRPr>
          </a:p>
        </p:txBody>
      </p:sp>
      <p:grpSp>
        <p:nvGrpSpPr>
          <p:cNvPr id="140" name="Groupe 139">
            <a:extLst>
              <a:ext uri="{FF2B5EF4-FFF2-40B4-BE49-F238E27FC236}">
                <a16:creationId xmlns:a16="http://schemas.microsoft.com/office/drawing/2014/main" id="{90F3D2E6-EF89-40B6-9ABC-E235FB267CEF}"/>
              </a:ext>
            </a:extLst>
          </p:cNvPr>
          <p:cNvGrpSpPr/>
          <p:nvPr/>
        </p:nvGrpSpPr>
        <p:grpSpPr>
          <a:xfrm>
            <a:off x="3653437" y="1025758"/>
            <a:ext cx="1402706" cy="386782"/>
            <a:chOff x="0" y="0"/>
            <a:chExt cx="921940" cy="368776"/>
          </a:xfrm>
          <a:solidFill>
            <a:srgbClr val="833A3A"/>
          </a:solidFill>
        </p:grpSpPr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8BA654A2-0E21-4CB7-B939-D6CC6C06F054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2" name="ZoneTexte 141">
              <a:extLst>
                <a:ext uri="{FF2B5EF4-FFF2-40B4-BE49-F238E27FC236}">
                  <a16:creationId xmlns:a16="http://schemas.microsoft.com/office/drawing/2014/main" id="{7FE48DA1-8ACD-48B0-AAB8-910B8962E49C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43" name="Groupe 142">
            <a:extLst>
              <a:ext uri="{FF2B5EF4-FFF2-40B4-BE49-F238E27FC236}">
                <a16:creationId xmlns:a16="http://schemas.microsoft.com/office/drawing/2014/main" id="{EA8AFBF9-AFEC-43A4-86F4-74E062E78BE0}"/>
              </a:ext>
            </a:extLst>
          </p:cNvPr>
          <p:cNvGrpSpPr/>
          <p:nvPr/>
        </p:nvGrpSpPr>
        <p:grpSpPr>
          <a:xfrm>
            <a:off x="3650223" y="1256016"/>
            <a:ext cx="1405920" cy="203707"/>
            <a:chOff x="2405" y="1785388"/>
            <a:chExt cx="921940" cy="65880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D363B2C2-D12C-4F2C-9430-311BB82D4FFD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5" name="ZoneTexte 144">
              <a:extLst>
                <a:ext uri="{FF2B5EF4-FFF2-40B4-BE49-F238E27FC236}">
                  <a16:creationId xmlns:a16="http://schemas.microsoft.com/office/drawing/2014/main" id="{C93E0840-998E-48DB-A87D-2017EBF31863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sp>
        <p:nvSpPr>
          <p:cNvPr id="3" name="Rectangle 2"/>
          <p:cNvSpPr/>
          <p:nvPr/>
        </p:nvSpPr>
        <p:spPr>
          <a:xfrm>
            <a:off x="6660820" y="88756"/>
            <a:ext cx="1215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DIRECTION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6577119" y="532562"/>
            <a:ext cx="5934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00" dirty="0">
                <a:solidFill>
                  <a:schemeClr val="bg1"/>
                </a:solidFill>
              </a:rPr>
              <a:t>DOYEN</a:t>
            </a:r>
          </a:p>
        </p:txBody>
      </p:sp>
      <p:grpSp>
        <p:nvGrpSpPr>
          <p:cNvPr id="165" name="Groupe 164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5298139" y="2066037"/>
            <a:ext cx="7432492" cy="363440"/>
            <a:chOff x="0" y="0"/>
            <a:chExt cx="921940" cy="368776"/>
          </a:xfrm>
        </p:grpSpPr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7" name="ZoneTexte 166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74" name="Groupe 173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11244403" y="2493548"/>
            <a:ext cx="1486229" cy="532544"/>
            <a:chOff x="0" y="0"/>
            <a:chExt cx="921940" cy="368776"/>
          </a:xfrm>
        </p:grpSpPr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6" name="ZoneTexte 175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77" name="Groupe 176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9751799" y="2493548"/>
            <a:ext cx="1394233" cy="532544"/>
            <a:chOff x="0" y="0"/>
            <a:chExt cx="921940" cy="368776"/>
          </a:xfrm>
        </p:grpSpPr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9" name="ZoneTexte 178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80" name="Groupe 179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8259195" y="2480509"/>
            <a:ext cx="1394233" cy="545583"/>
            <a:chOff x="0" y="0"/>
            <a:chExt cx="921940" cy="368776"/>
          </a:xfrm>
        </p:grpSpPr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2" name="ZoneTexte 181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83" name="Groupe 182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6760930" y="2482255"/>
            <a:ext cx="1446410" cy="543837"/>
            <a:chOff x="0" y="0"/>
            <a:chExt cx="921940" cy="368776"/>
          </a:xfrm>
        </p:grpSpPr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5" name="ZoneTexte 184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86" name="Groupe 185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5154079" y="2493550"/>
            <a:ext cx="1514141" cy="532542"/>
            <a:chOff x="0" y="0"/>
            <a:chExt cx="921940" cy="368776"/>
          </a:xfrm>
        </p:grpSpPr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8" name="ZoneTexte 187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sp>
        <p:nvSpPr>
          <p:cNvPr id="128" name="Rectangle 127">
            <a:extLst>
              <a:ext uri="{FF2B5EF4-FFF2-40B4-BE49-F238E27FC236}">
                <a16:creationId xmlns:a16="http://schemas.microsoft.com/office/drawing/2014/main" id="{0A1ACD13-B623-47DB-9E1D-B0D6C2D40F97}"/>
              </a:ext>
            </a:extLst>
          </p:cNvPr>
          <p:cNvSpPr/>
          <p:nvPr/>
        </p:nvSpPr>
        <p:spPr>
          <a:xfrm>
            <a:off x="4823932" y="2489620"/>
            <a:ext cx="230902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100" b="1" dirty="0">
                <a:solidFill>
                  <a:schemeClr val="bg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Département 1</a:t>
            </a:r>
            <a:r>
              <a:rPr lang="fr-FR" altLang="fr-FR" sz="1000" b="1" dirty="0">
                <a:solidFill>
                  <a:schemeClr val="bg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/>
            </a:r>
            <a:br>
              <a:rPr lang="fr-FR" altLang="fr-FR" sz="1000" b="1" dirty="0">
                <a:solidFill>
                  <a:schemeClr val="bg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</a:br>
            <a:r>
              <a:rPr lang="fr-FR" altLang="fr-FR" sz="1000" b="1" dirty="0">
                <a:solidFill>
                  <a:schemeClr val="bg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Chimie et physico-chimie</a:t>
            </a:r>
          </a:p>
          <a:p>
            <a:pPr algn="ctr"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solidFill>
                  <a:schemeClr val="bg1"/>
                </a:solidFill>
                <a:latin typeface="Calibri" panose="020F0502020204030204" pitchFamily="34" charset="0"/>
                <a:ea typeface="MS PGothic" panose="020B0600070205080204" pitchFamily="34" charset="-128"/>
                <a:cs typeface="Calibri" panose="020F0502020204030204" pitchFamily="34" charset="0"/>
              </a:rPr>
              <a:t>du médicament</a:t>
            </a:r>
          </a:p>
        </p:txBody>
      </p:sp>
      <p:grpSp>
        <p:nvGrpSpPr>
          <p:cNvPr id="189" name="Groupe 188">
            <a:extLst>
              <a:ext uri="{FF2B5EF4-FFF2-40B4-BE49-F238E27FC236}">
                <a16:creationId xmlns:a16="http://schemas.microsoft.com/office/drawing/2014/main" id="{A27AC05A-931C-40E3-B6E0-74E76A7DAAA3}"/>
              </a:ext>
            </a:extLst>
          </p:cNvPr>
          <p:cNvGrpSpPr/>
          <p:nvPr/>
        </p:nvGrpSpPr>
        <p:grpSpPr>
          <a:xfrm>
            <a:off x="2581387" y="6343017"/>
            <a:ext cx="1166338" cy="368776"/>
            <a:chOff x="0" y="0"/>
            <a:chExt cx="921940" cy="368776"/>
          </a:xfrm>
          <a:solidFill>
            <a:schemeClr val="accent2">
              <a:lumMod val="75000"/>
            </a:schemeClr>
          </a:solidFill>
        </p:grpSpPr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1E38318-60E5-4570-B30A-CFFE7681CE7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prstDash val="dash"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1" name="ZoneTexte 190">
              <a:extLst>
                <a:ext uri="{FF2B5EF4-FFF2-40B4-BE49-F238E27FC236}">
                  <a16:creationId xmlns:a16="http://schemas.microsoft.com/office/drawing/2014/main" id="{D251F8B1-3E36-4D13-9DF9-AB113BDFD2E2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prstDash val="dash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95" name="Groupe 194">
            <a:extLst>
              <a:ext uri="{FF2B5EF4-FFF2-40B4-BE49-F238E27FC236}">
                <a16:creationId xmlns:a16="http://schemas.microsoft.com/office/drawing/2014/main" id="{A27AC05A-931C-40E3-B6E0-74E76A7DAAA3}"/>
              </a:ext>
            </a:extLst>
          </p:cNvPr>
          <p:cNvGrpSpPr/>
          <p:nvPr/>
        </p:nvGrpSpPr>
        <p:grpSpPr>
          <a:xfrm>
            <a:off x="61505" y="2482255"/>
            <a:ext cx="1224744" cy="368776"/>
            <a:chOff x="0" y="0"/>
            <a:chExt cx="921940" cy="368776"/>
          </a:xfrm>
          <a:solidFill>
            <a:schemeClr val="accent6">
              <a:lumMod val="75000"/>
            </a:schemeClr>
          </a:solidFill>
        </p:grpSpPr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51E38318-60E5-4570-B30A-CFFE7681CE7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7" name="ZoneTexte 196">
              <a:extLst>
                <a:ext uri="{FF2B5EF4-FFF2-40B4-BE49-F238E27FC236}">
                  <a16:creationId xmlns:a16="http://schemas.microsoft.com/office/drawing/2014/main" id="{D251F8B1-3E36-4D13-9DF9-AB113BDFD2E2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198" name="Groupe 197">
            <a:extLst>
              <a:ext uri="{FF2B5EF4-FFF2-40B4-BE49-F238E27FC236}">
                <a16:creationId xmlns:a16="http://schemas.microsoft.com/office/drawing/2014/main" id="{657D68E4-BA1E-4802-AF86-0CAD552E065B}"/>
              </a:ext>
            </a:extLst>
          </p:cNvPr>
          <p:cNvGrpSpPr/>
          <p:nvPr/>
        </p:nvGrpSpPr>
        <p:grpSpPr>
          <a:xfrm>
            <a:off x="52128" y="2851032"/>
            <a:ext cx="1222832" cy="6640751"/>
            <a:chOff x="2405" y="1785388"/>
            <a:chExt cx="921940" cy="712406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978E5BF7-6948-4E2C-A44E-DD97A49F4631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0" name="ZoneTexte 199">
              <a:extLst>
                <a:ext uri="{FF2B5EF4-FFF2-40B4-BE49-F238E27FC236}">
                  <a16:creationId xmlns:a16="http://schemas.microsoft.com/office/drawing/2014/main" id="{FAE1A1AC-7720-4350-9D93-8A1248993FC9}"/>
                </a:ext>
              </a:extLst>
            </p:cNvPr>
            <p:cNvSpPr txBox="1"/>
            <p:nvPr/>
          </p:nvSpPr>
          <p:spPr>
            <a:xfrm>
              <a:off x="2405" y="1785388"/>
              <a:ext cx="921940" cy="7124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grpSp>
        <p:nvGrpSpPr>
          <p:cNvPr id="201" name="Groupe 200">
            <a:extLst>
              <a:ext uri="{FF2B5EF4-FFF2-40B4-BE49-F238E27FC236}">
                <a16:creationId xmlns:a16="http://schemas.microsoft.com/office/drawing/2014/main" id="{A27AC05A-931C-40E3-B6E0-74E76A7DAAA3}"/>
              </a:ext>
            </a:extLst>
          </p:cNvPr>
          <p:cNvGrpSpPr/>
          <p:nvPr/>
        </p:nvGrpSpPr>
        <p:grpSpPr>
          <a:xfrm>
            <a:off x="2586391" y="2499155"/>
            <a:ext cx="1152252" cy="368776"/>
            <a:chOff x="0" y="0"/>
            <a:chExt cx="921940" cy="368776"/>
          </a:xfrm>
          <a:solidFill>
            <a:schemeClr val="accent6">
              <a:lumMod val="75000"/>
            </a:schemeClr>
          </a:solidFill>
        </p:grpSpPr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51E38318-60E5-4570-B30A-CFFE7681CE7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3" name="ZoneTexte 202">
              <a:extLst>
                <a:ext uri="{FF2B5EF4-FFF2-40B4-BE49-F238E27FC236}">
                  <a16:creationId xmlns:a16="http://schemas.microsoft.com/office/drawing/2014/main" id="{D251F8B1-3E36-4D13-9DF9-AB113BDFD2E2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204" name="Groupe 203">
            <a:extLst>
              <a:ext uri="{FF2B5EF4-FFF2-40B4-BE49-F238E27FC236}">
                <a16:creationId xmlns:a16="http://schemas.microsoft.com/office/drawing/2014/main" id="{657D68E4-BA1E-4802-AF86-0CAD552E065B}"/>
              </a:ext>
            </a:extLst>
          </p:cNvPr>
          <p:cNvGrpSpPr/>
          <p:nvPr/>
        </p:nvGrpSpPr>
        <p:grpSpPr>
          <a:xfrm>
            <a:off x="2586391" y="2867930"/>
            <a:ext cx="1152252" cy="3384052"/>
            <a:chOff x="2405" y="1785388"/>
            <a:chExt cx="921940" cy="6588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78E5BF7-6948-4E2C-A44E-DD97A49F4631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6" name="ZoneTexte 205">
              <a:extLst>
                <a:ext uri="{FF2B5EF4-FFF2-40B4-BE49-F238E27FC236}">
                  <a16:creationId xmlns:a16="http://schemas.microsoft.com/office/drawing/2014/main" id="{FAE1A1AC-7720-4350-9D93-8A1248993FC9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6224166" y="856258"/>
            <a:ext cx="136127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00" dirty="0" smtClean="0"/>
              <a:t> </a:t>
            </a:r>
            <a:r>
              <a:rPr lang="fr-FR" sz="1000" dirty="0"/>
              <a:t>Jean-Louis BEAUDEUX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731859" y="998074"/>
            <a:ext cx="12426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</a:rPr>
              <a:t>Assistante du Doyen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859570" y="1238057"/>
            <a:ext cx="101181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/>
              <a:t>Nadine GERDAY</a:t>
            </a:r>
          </a:p>
        </p:txBody>
      </p:sp>
      <p:grpSp>
        <p:nvGrpSpPr>
          <p:cNvPr id="207" name="Groupe 206">
            <a:extLst>
              <a:ext uri="{FF2B5EF4-FFF2-40B4-BE49-F238E27FC236}">
                <a16:creationId xmlns:a16="http://schemas.microsoft.com/office/drawing/2014/main" id="{90F3D2E6-EF89-40B6-9ABC-E235FB267CEF}"/>
              </a:ext>
            </a:extLst>
          </p:cNvPr>
          <p:cNvGrpSpPr/>
          <p:nvPr/>
        </p:nvGrpSpPr>
        <p:grpSpPr>
          <a:xfrm>
            <a:off x="5809707" y="1391179"/>
            <a:ext cx="2200840" cy="341604"/>
            <a:chOff x="0" y="0"/>
            <a:chExt cx="921940" cy="368776"/>
          </a:xfrm>
          <a:solidFill>
            <a:srgbClr val="833A3A"/>
          </a:solidFill>
        </p:grpSpPr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8BA654A2-0E21-4CB7-B939-D6CC6C06F054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9" name="ZoneTexte 208">
              <a:extLst>
                <a:ext uri="{FF2B5EF4-FFF2-40B4-BE49-F238E27FC236}">
                  <a16:creationId xmlns:a16="http://schemas.microsoft.com/office/drawing/2014/main" id="{7FE48DA1-8ACD-48B0-AAB8-910B8962E49C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sp>
        <p:nvSpPr>
          <p:cNvPr id="211" name="Rectangle 210">
            <a:extLst>
              <a:ext uri="{FF2B5EF4-FFF2-40B4-BE49-F238E27FC236}">
                <a16:creationId xmlns:a16="http://schemas.microsoft.com/office/drawing/2014/main" id="{D363B2C2-D12C-4F2C-9430-311BB82D4FFD}"/>
              </a:ext>
            </a:extLst>
          </p:cNvPr>
          <p:cNvSpPr/>
          <p:nvPr/>
        </p:nvSpPr>
        <p:spPr>
          <a:xfrm>
            <a:off x="5811503" y="1692329"/>
            <a:ext cx="2199044" cy="31139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13" name="Groupe 212">
            <a:extLst>
              <a:ext uri="{FF2B5EF4-FFF2-40B4-BE49-F238E27FC236}">
                <a16:creationId xmlns:a16="http://schemas.microsoft.com/office/drawing/2014/main" id="{90F3D2E6-EF89-40B6-9ABC-E235FB267CEF}"/>
              </a:ext>
            </a:extLst>
          </p:cNvPr>
          <p:cNvGrpSpPr/>
          <p:nvPr/>
        </p:nvGrpSpPr>
        <p:grpSpPr>
          <a:xfrm>
            <a:off x="3647914" y="1530254"/>
            <a:ext cx="1414990" cy="337799"/>
            <a:chOff x="0" y="0"/>
            <a:chExt cx="921940" cy="368776"/>
          </a:xfrm>
          <a:solidFill>
            <a:srgbClr val="833A3A"/>
          </a:solidFill>
        </p:grpSpPr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8BA654A2-0E21-4CB7-B939-D6CC6C06F054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5" name="ZoneTexte 214">
              <a:extLst>
                <a:ext uri="{FF2B5EF4-FFF2-40B4-BE49-F238E27FC236}">
                  <a16:creationId xmlns:a16="http://schemas.microsoft.com/office/drawing/2014/main" id="{7FE48DA1-8ACD-48B0-AAB8-910B8962E49C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216" name="Groupe 215">
            <a:extLst>
              <a:ext uri="{FF2B5EF4-FFF2-40B4-BE49-F238E27FC236}">
                <a16:creationId xmlns:a16="http://schemas.microsoft.com/office/drawing/2014/main" id="{EA8AFBF9-AFEC-43A4-86F4-74E062E78BE0}"/>
              </a:ext>
            </a:extLst>
          </p:cNvPr>
          <p:cNvGrpSpPr/>
          <p:nvPr/>
        </p:nvGrpSpPr>
        <p:grpSpPr>
          <a:xfrm>
            <a:off x="3635538" y="1760332"/>
            <a:ext cx="1427366" cy="250257"/>
            <a:chOff x="-18333" y="1785388"/>
            <a:chExt cx="942678" cy="65880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D363B2C2-D12C-4F2C-9430-311BB82D4FFD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8" name="ZoneTexte 217">
              <a:extLst>
                <a:ext uri="{FF2B5EF4-FFF2-40B4-BE49-F238E27FC236}">
                  <a16:creationId xmlns:a16="http://schemas.microsoft.com/office/drawing/2014/main" id="{C93E0840-998E-48DB-A87D-2017EBF31863}"/>
                </a:ext>
              </a:extLst>
            </p:cNvPr>
            <p:cNvSpPr txBox="1"/>
            <p:nvPr/>
          </p:nvSpPr>
          <p:spPr>
            <a:xfrm>
              <a:off x="-18333" y="1785388"/>
              <a:ext cx="942678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sp>
        <p:nvSpPr>
          <p:cNvPr id="219" name="Rectangle 218"/>
          <p:cNvSpPr/>
          <p:nvPr/>
        </p:nvSpPr>
        <p:spPr>
          <a:xfrm>
            <a:off x="3755876" y="1515516"/>
            <a:ext cx="122501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</a:rPr>
              <a:t>Assistante de la CSA</a:t>
            </a:r>
          </a:p>
        </p:txBody>
      </p:sp>
      <p:sp>
        <p:nvSpPr>
          <p:cNvPr id="220" name="Rectangle 219"/>
          <p:cNvSpPr/>
          <p:nvPr/>
        </p:nvSpPr>
        <p:spPr>
          <a:xfrm>
            <a:off x="3872786" y="1783242"/>
            <a:ext cx="98616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/>
              <a:t>Christine SALZE</a:t>
            </a:r>
            <a:endParaRPr lang="fr-FR" sz="1000" b="1" dirty="0"/>
          </a:p>
        </p:txBody>
      </p:sp>
      <p:sp>
        <p:nvSpPr>
          <p:cNvPr id="59" name="Rectangle 58"/>
          <p:cNvSpPr/>
          <p:nvPr/>
        </p:nvSpPr>
        <p:spPr>
          <a:xfrm>
            <a:off x="5811503" y="1435592"/>
            <a:ext cx="230998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</a:rPr>
              <a:t>CHEFFE DES SERVICES ADMINISTRATIFS</a:t>
            </a:r>
          </a:p>
        </p:txBody>
      </p:sp>
      <p:sp>
        <p:nvSpPr>
          <p:cNvPr id="221" name="Rectangle 220"/>
          <p:cNvSpPr/>
          <p:nvPr/>
        </p:nvSpPr>
        <p:spPr>
          <a:xfrm>
            <a:off x="6294605" y="1734699"/>
            <a:ext cx="127951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00" dirty="0" smtClean="0"/>
              <a:t>Stéphanie COURTOIS</a:t>
            </a:r>
            <a:endParaRPr lang="fr-FR" sz="1000" dirty="0"/>
          </a:p>
        </p:txBody>
      </p:sp>
      <p:grpSp>
        <p:nvGrpSpPr>
          <p:cNvPr id="222" name="Groupe 221">
            <a:extLst>
              <a:ext uri="{FF2B5EF4-FFF2-40B4-BE49-F238E27FC236}">
                <a16:creationId xmlns:a16="http://schemas.microsoft.com/office/drawing/2014/main" id="{90F3D2E6-EF89-40B6-9ABC-E235FB267CEF}"/>
              </a:ext>
            </a:extLst>
          </p:cNvPr>
          <p:cNvGrpSpPr/>
          <p:nvPr/>
        </p:nvGrpSpPr>
        <p:grpSpPr>
          <a:xfrm>
            <a:off x="8461325" y="1563138"/>
            <a:ext cx="1974709" cy="269421"/>
            <a:chOff x="0" y="0"/>
            <a:chExt cx="921940" cy="368776"/>
          </a:xfrm>
          <a:solidFill>
            <a:srgbClr val="833A3A"/>
          </a:solidFill>
        </p:grpSpPr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8BA654A2-0E21-4CB7-B939-D6CC6C06F054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4" name="ZoneTexte 223">
              <a:extLst>
                <a:ext uri="{FF2B5EF4-FFF2-40B4-BE49-F238E27FC236}">
                  <a16:creationId xmlns:a16="http://schemas.microsoft.com/office/drawing/2014/main" id="{7FE48DA1-8ACD-48B0-AAB8-910B8962E49C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225" name="Groupe 224">
            <a:extLst>
              <a:ext uri="{FF2B5EF4-FFF2-40B4-BE49-F238E27FC236}">
                <a16:creationId xmlns:a16="http://schemas.microsoft.com/office/drawing/2014/main" id="{EA8AFBF9-AFEC-43A4-86F4-74E062E78BE0}"/>
              </a:ext>
            </a:extLst>
          </p:cNvPr>
          <p:cNvGrpSpPr/>
          <p:nvPr/>
        </p:nvGrpSpPr>
        <p:grpSpPr>
          <a:xfrm>
            <a:off x="8461326" y="1831568"/>
            <a:ext cx="1974708" cy="185129"/>
            <a:chOff x="2405" y="1785388"/>
            <a:chExt cx="921940" cy="65880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226" name="Rectangle 225">
              <a:extLst>
                <a:ext uri="{FF2B5EF4-FFF2-40B4-BE49-F238E27FC236}">
                  <a16:creationId xmlns:a16="http://schemas.microsoft.com/office/drawing/2014/main" id="{D363B2C2-D12C-4F2C-9430-311BB82D4FFD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7" name="ZoneTexte 226">
              <a:extLst>
                <a:ext uri="{FF2B5EF4-FFF2-40B4-BE49-F238E27FC236}">
                  <a16:creationId xmlns:a16="http://schemas.microsoft.com/office/drawing/2014/main" id="{C93E0840-998E-48DB-A87D-2017EBF31863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grpSp>
        <p:nvGrpSpPr>
          <p:cNvPr id="228" name="Groupe 227">
            <a:extLst>
              <a:ext uri="{FF2B5EF4-FFF2-40B4-BE49-F238E27FC236}">
                <a16:creationId xmlns:a16="http://schemas.microsoft.com/office/drawing/2014/main" id="{90F3D2E6-EF89-40B6-9ABC-E235FB267CEF}"/>
              </a:ext>
            </a:extLst>
          </p:cNvPr>
          <p:cNvGrpSpPr/>
          <p:nvPr/>
        </p:nvGrpSpPr>
        <p:grpSpPr>
          <a:xfrm>
            <a:off x="8460361" y="495189"/>
            <a:ext cx="1975674" cy="229660"/>
            <a:chOff x="0" y="0"/>
            <a:chExt cx="921940" cy="368776"/>
          </a:xfrm>
          <a:solidFill>
            <a:srgbClr val="833A3A"/>
          </a:solidFill>
        </p:grpSpPr>
        <p:sp>
          <p:nvSpPr>
            <p:cNvPr id="229" name="Rectangle 228">
              <a:extLst>
                <a:ext uri="{FF2B5EF4-FFF2-40B4-BE49-F238E27FC236}">
                  <a16:creationId xmlns:a16="http://schemas.microsoft.com/office/drawing/2014/main" id="{8BA654A2-0E21-4CB7-B939-D6CC6C06F054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0" name="ZoneTexte 229">
              <a:extLst>
                <a:ext uri="{FF2B5EF4-FFF2-40B4-BE49-F238E27FC236}">
                  <a16:creationId xmlns:a16="http://schemas.microsoft.com/office/drawing/2014/main" id="{7FE48DA1-8ACD-48B0-AAB8-910B8962E49C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231" name="Groupe 230">
            <a:extLst>
              <a:ext uri="{FF2B5EF4-FFF2-40B4-BE49-F238E27FC236}">
                <a16:creationId xmlns:a16="http://schemas.microsoft.com/office/drawing/2014/main" id="{EA8AFBF9-AFEC-43A4-86F4-74E062E78BE0}"/>
              </a:ext>
            </a:extLst>
          </p:cNvPr>
          <p:cNvGrpSpPr/>
          <p:nvPr/>
        </p:nvGrpSpPr>
        <p:grpSpPr>
          <a:xfrm>
            <a:off x="8460361" y="718237"/>
            <a:ext cx="1975674" cy="783867"/>
            <a:chOff x="2405" y="1785388"/>
            <a:chExt cx="921940" cy="65880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id="{D363B2C2-D12C-4F2C-9430-311BB82D4FFD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3" name="ZoneTexte 232">
              <a:extLst>
                <a:ext uri="{FF2B5EF4-FFF2-40B4-BE49-F238E27FC236}">
                  <a16:creationId xmlns:a16="http://schemas.microsoft.com/office/drawing/2014/main" id="{C93E0840-998E-48DB-A87D-2017EBF31863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sp>
        <p:nvSpPr>
          <p:cNvPr id="60" name="Rectangle 59"/>
          <p:cNvSpPr/>
          <p:nvPr/>
        </p:nvSpPr>
        <p:spPr>
          <a:xfrm>
            <a:off x="8528540" y="1554117"/>
            <a:ext cx="209138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dirty="0">
                <a:solidFill>
                  <a:schemeClr val="bg1"/>
                </a:solidFill>
              </a:rPr>
              <a:t>VP Conseil  scientifique local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61" name="Rectangle 60"/>
          <p:cNvSpPr/>
          <p:nvPr/>
        </p:nvSpPr>
        <p:spPr>
          <a:xfrm>
            <a:off x="8923817" y="1840350"/>
            <a:ext cx="90601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 smtClean="0"/>
              <a:t> Michel </a:t>
            </a:r>
            <a:r>
              <a:rPr lang="fr-FR" sz="1000" dirty="0"/>
              <a:t>VIDAL</a:t>
            </a:r>
          </a:p>
        </p:txBody>
      </p:sp>
      <p:sp>
        <p:nvSpPr>
          <p:cNvPr id="119" name="Rectangle 118"/>
          <p:cNvSpPr/>
          <p:nvPr/>
        </p:nvSpPr>
        <p:spPr>
          <a:xfrm>
            <a:off x="8995271" y="488776"/>
            <a:ext cx="89159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00" dirty="0" smtClean="0">
                <a:solidFill>
                  <a:schemeClr val="bg1"/>
                </a:solidFill>
              </a:rPr>
              <a:t>ASSESSEURS</a:t>
            </a:r>
            <a:endParaRPr lang="fr-FR" sz="1100" dirty="0">
              <a:solidFill>
                <a:schemeClr val="bg1"/>
              </a:solidFill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8519982" y="732485"/>
            <a:ext cx="1866217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 smtClean="0"/>
              <a:t>Isabelle MARGAILL (Pédagogie)</a:t>
            </a:r>
          </a:p>
          <a:p>
            <a:pPr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 smtClean="0"/>
              <a:t>Philippe BELMONT </a:t>
            </a:r>
          </a:p>
          <a:p>
            <a:pPr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 smtClean="0"/>
              <a:t>(Relations internationales)</a:t>
            </a:r>
            <a:endParaRPr lang="fr-FR" sz="1000" dirty="0"/>
          </a:p>
          <a:p>
            <a:pPr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 smtClean="0"/>
              <a:t>Florence LECLERC (Relations UP)</a:t>
            </a:r>
            <a:endParaRPr lang="fr-FR" sz="1000" dirty="0"/>
          </a:p>
          <a:p>
            <a:pPr algn="ctr"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fr-FR" sz="1000" dirty="0">
              <a:solidFill>
                <a:schemeClr val="bg1"/>
              </a:solidFill>
            </a:endParaRPr>
          </a:p>
        </p:txBody>
      </p:sp>
      <p:grpSp>
        <p:nvGrpSpPr>
          <p:cNvPr id="234" name="Groupe 233">
            <a:extLst>
              <a:ext uri="{FF2B5EF4-FFF2-40B4-BE49-F238E27FC236}">
                <a16:creationId xmlns:a16="http://schemas.microsoft.com/office/drawing/2014/main" id="{90F3D2E6-EF89-40B6-9ABC-E235FB267CEF}"/>
              </a:ext>
            </a:extLst>
          </p:cNvPr>
          <p:cNvGrpSpPr/>
          <p:nvPr/>
        </p:nvGrpSpPr>
        <p:grpSpPr>
          <a:xfrm>
            <a:off x="10786193" y="1111525"/>
            <a:ext cx="1731997" cy="392723"/>
            <a:chOff x="0" y="0"/>
            <a:chExt cx="921940" cy="368776"/>
          </a:xfrm>
          <a:solidFill>
            <a:srgbClr val="833A3A"/>
          </a:solidFill>
        </p:grpSpPr>
        <p:sp>
          <p:nvSpPr>
            <p:cNvPr id="235" name="Rectangle 234">
              <a:extLst>
                <a:ext uri="{FF2B5EF4-FFF2-40B4-BE49-F238E27FC236}">
                  <a16:creationId xmlns:a16="http://schemas.microsoft.com/office/drawing/2014/main" id="{8BA654A2-0E21-4CB7-B939-D6CC6C06F054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6" name="ZoneTexte 235">
              <a:extLst>
                <a:ext uri="{FF2B5EF4-FFF2-40B4-BE49-F238E27FC236}">
                  <a16:creationId xmlns:a16="http://schemas.microsoft.com/office/drawing/2014/main" id="{7FE48DA1-8ACD-48B0-AAB8-910B8962E49C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solidFill>
              <a:srgbClr val="00660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237" name="Groupe 236">
            <a:extLst>
              <a:ext uri="{FF2B5EF4-FFF2-40B4-BE49-F238E27FC236}">
                <a16:creationId xmlns:a16="http://schemas.microsoft.com/office/drawing/2014/main" id="{EA8AFBF9-AFEC-43A4-86F4-74E062E78BE0}"/>
              </a:ext>
            </a:extLst>
          </p:cNvPr>
          <p:cNvGrpSpPr/>
          <p:nvPr/>
        </p:nvGrpSpPr>
        <p:grpSpPr>
          <a:xfrm>
            <a:off x="10786193" y="1515542"/>
            <a:ext cx="1743047" cy="311396"/>
            <a:chOff x="2405" y="1785388"/>
            <a:chExt cx="921940" cy="658800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238" name="Rectangle 237">
              <a:extLst>
                <a:ext uri="{FF2B5EF4-FFF2-40B4-BE49-F238E27FC236}">
                  <a16:creationId xmlns:a16="http://schemas.microsoft.com/office/drawing/2014/main" id="{D363B2C2-D12C-4F2C-9430-311BB82D4FFD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9" name="ZoneTexte 238">
              <a:extLst>
                <a:ext uri="{FF2B5EF4-FFF2-40B4-BE49-F238E27FC236}">
                  <a16:creationId xmlns:a16="http://schemas.microsoft.com/office/drawing/2014/main" id="{C93E0840-998E-48DB-A87D-2017EBF31863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grpSp>
        <p:nvGrpSpPr>
          <p:cNvPr id="240" name="Groupe 239">
            <a:extLst>
              <a:ext uri="{FF2B5EF4-FFF2-40B4-BE49-F238E27FC236}">
                <a16:creationId xmlns:a16="http://schemas.microsoft.com/office/drawing/2014/main" id="{90F3D2E6-EF89-40B6-9ABC-E235FB267CEF}"/>
              </a:ext>
            </a:extLst>
          </p:cNvPr>
          <p:cNvGrpSpPr/>
          <p:nvPr/>
        </p:nvGrpSpPr>
        <p:grpSpPr>
          <a:xfrm>
            <a:off x="61506" y="448047"/>
            <a:ext cx="3478584" cy="290482"/>
            <a:chOff x="0" y="0"/>
            <a:chExt cx="921940" cy="368776"/>
          </a:xfrm>
          <a:solidFill>
            <a:srgbClr val="006600"/>
          </a:solidFill>
        </p:grpSpPr>
        <p:sp>
          <p:nvSpPr>
            <p:cNvPr id="241" name="Rectangle 240">
              <a:extLst>
                <a:ext uri="{FF2B5EF4-FFF2-40B4-BE49-F238E27FC236}">
                  <a16:creationId xmlns:a16="http://schemas.microsoft.com/office/drawing/2014/main" id="{8BA654A2-0E21-4CB7-B939-D6CC6C06F054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2" name="ZoneTexte 241">
              <a:extLst>
                <a:ext uri="{FF2B5EF4-FFF2-40B4-BE49-F238E27FC236}">
                  <a16:creationId xmlns:a16="http://schemas.microsoft.com/office/drawing/2014/main" id="{7FE48DA1-8ACD-48B0-AAB8-910B8962E49C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sp>
        <p:nvSpPr>
          <p:cNvPr id="246" name="Rectangle 245"/>
          <p:cNvSpPr/>
          <p:nvPr/>
        </p:nvSpPr>
        <p:spPr>
          <a:xfrm>
            <a:off x="11081494" y="1122300"/>
            <a:ext cx="1188146" cy="4231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>
                <a:solidFill>
                  <a:schemeClr val="bg1"/>
                </a:solidFill>
              </a:rPr>
              <a:t>COMMUNICATION </a:t>
            </a:r>
            <a:endParaRPr lang="fr-FR" sz="1000" dirty="0" smtClean="0">
              <a:solidFill>
                <a:schemeClr val="bg1"/>
              </a:solidFill>
            </a:endParaRPr>
          </a:p>
          <a:p>
            <a:pPr algn="ctr"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 smtClean="0">
                <a:solidFill>
                  <a:schemeClr val="bg1"/>
                </a:solidFill>
              </a:rPr>
              <a:t>ET EVENEMENTIEL</a:t>
            </a:r>
            <a:endParaRPr lang="fr-FR" sz="1000" dirty="0">
              <a:solidFill>
                <a:schemeClr val="bg1"/>
              </a:solidFill>
            </a:endParaRPr>
          </a:p>
        </p:txBody>
      </p:sp>
      <p:sp>
        <p:nvSpPr>
          <p:cNvPr id="247" name="Rectangle 246"/>
          <p:cNvSpPr/>
          <p:nvPr/>
        </p:nvSpPr>
        <p:spPr>
          <a:xfrm>
            <a:off x="11141607" y="1570848"/>
            <a:ext cx="10679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000" dirty="0"/>
              <a:t>Samantha CONTI</a:t>
            </a:r>
          </a:p>
        </p:txBody>
      </p:sp>
      <p:sp>
        <p:nvSpPr>
          <p:cNvPr id="248" name="Rectangle 247"/>
          <p:cNvSpPr/>
          <p:nvPr/>
        </p:nvSpPr>
        <p:spPr>
          <a:xfrm>
            <a:off x="207537" y="465187"/>
            <a:ext cx="318388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altLang="fr-FR" sz="1000" b="1" dirty="0" smtClean="0">
                <a:solidFill>
                  <a:schemeClr val="bg1"/>
                </a:solidFill>
              </a:rPr>
              <a:t>ASSISTANCE NUMERIQUE ET INGENIERIE PEDAGOGIQUE</a:t>
            </a:r>
            <a:endParaRPr lang="fr-FR" altLang="fr-FR" sz="1000" b="1" dirty="0">
              <a:solidFill>
                <a:schemeClr val="bg1"/>
              </a:solidFill>
            </a:endParaRPr>
          </a:p>
        </p:txBody>
      </p:sp>
      <p:sp>
        <p:nvSpPr>
          <p:cNvPr id="250" name="Rectangle 249"/>
          <p:cNvSpPr/>
          <p:nvPr/>
        </p:nvSpPr>
        <p:spPr>
          <a:xfrm>
            <a:off x="1722469" y="1584161"/>
            <a:ext cx="171076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altLang="fr-FR" sz="1000" b="1" dirty="0"/>
              <a:t>Ingénieure </a:t>
            </a:r>
            <a:r>
              <a:rPr lang="fr-FR" altLang="fr-FR" sz="1000" b="1" dirty="0" smtClean="0"/>
              <a:t>Pédagogique</a:t>
            </a:r>
            <a:r>
              <a:rPr lang="fr-FR" altLang="fr-FR" sz="1000" b="1" dirty="0"/>
              <a:t/>
            </a:r>
            <a:br>
              <a:rPr lang="fr-FR" altLang="fr-FR" sz="1000" b="1" dirty="0"/>
            </a:br>
            <a:r>
              <a:rPr lang="fr-FR" altLang="fr-FR" sz="1000" dirty="0" smtClean="0"/>
              <a:t>Farah </a:t>
            </a:r>
            <a:r>
              <a:rPr lang="fr-FR" altLang="fr-FR" sz="1000" dirty="0"/>
              <a:t>BERRICH</a:t>
            </a:r>
            <a:endParaRPr lang="fr-FR" sz="1000" dirty="0"/>
          </a:p>
        </p:txBody>
      </p:sp>
      <p:sp>
        <p:nvSpPr>
          <p:cNvPr id="251" name="Rectangle 250"/>
          <p:cNvSpPr/>
          <p:nvPr/>
        </p:nvSpPr>
        <p:spPr>
          <a:xfrm>
            <a:off x="1600341" y="2064044"/>
            <a:ext cx="21473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SERVICES</a:t>
            </a:r>
            <a:r>
              <a:rPr lang="fr-FR" dirty="0"/>
              <a:t> </a:t>
            </a:r>
            <a:r>
              <a:rPr lang="fr-FR" dirty="0">
                <a:solidFill>
                  <a:schemeClr val="bg1"/>
                </a:solidFill>
              </a:rPr>
              <a:t>GENERAUX</a:t>
            </a:r>
          </a:p>
        </p:txBody>
      </p:sp>
      <p:sp>
        <p:nvSpPr>
          <p:cNvPr id="252" name="Rectangle 251"/>
          <p:cNvSpPr/>
          <p:nvPr/>
        </p:nvSpPr>
        <p:spPr>
          <a:xfrm>
            <a:off x="1295090" y="3898206"/>
            <a:ext cx="12971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100000"/>
              <a:defRPr/>
            </a:pPr>
            <a:r>
              <a:rPr lang="fr-FR" altLang="fr-FR" sz="1000" b="1" dirty="0">
                <a:solidFill>
                  <a:schemeClr val="bg1"/>
                </a:solidFill>
              </a:rPr>
              <a:t>SERVICE LOGISTIQUE</a:t>
            </a:r>
          </a:p>
        </p:txBody>
      </p:sp>
      <p:sp>
        <p:nvSpPr>
          <p:cNvPr id="253" name="Rectangle 252"/>
          <p:cNvSpPr/>
          <p:nvPr/>
        </p:nvSpPr>
        <p:spPr>
          <a:xfrm>
            <a:off x="2532023" y="6382891"/>
            <a:ext cx="127470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100000"/>
              <a:defRPr/>
            </a:pPr>
            <a:r>
              <a:rPr lang="fr-FR" altLang="fr-FR" sz="1000" b="1" dirty="0">
                <a:solidFill>
                  <a:schemeClr val="bg1"/>
                </a:solidFill>
              </a:rPr>
              <a:t>SERVICE TECHNIQUE</a:t>
            </a:r>
          </a:p>
        </p:txBody>
      </p:sp>
      <p:sp>
        <p:nvSpPr>
          <p:cNvPr id="254" name="Rectangle 253"/>
          <p:cNvSpPr/>
          <p:nvPr/>
        </p:nvSpPr>
        <p:spPr>
          <a:xfrm>
            <a:off x="131213" y="2482255"/>
            <a:ext cx="10951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100000"/>
              <a:defRPr/>
            </a:pPr>
            <a:r>
              <a:rPr lang="fr-FR" sz="1000" b="1" dirty="0">
                <a:solidFill>
                  <a:schemeClr val="bg1"/>
                </a:solidFill>
              </a:rPr>
              <a:t>SERVICE </a:t>
            </a:r>
          </a:p>
          <a:p>
            <a:pPr algn="ctr">
              <a:buSzPct val="100000"/>
              <a:defRPr/>
            </a:pPr>
            <a:r>
              <a:rPr lang="fr-FR" sz="1000" b="1" dirty="0">
                <a:solidFill>
                  <a:schemeClr val="bg1"/>
                </a:solidFill>
              </a:rPr>
              <a:t>DE LA SCOLARITE</a:t>
            </a:r>
          </a:p>
        </p:txBody>
      </p:sp>
      <p:sp>
        <p:nvSpPr>
          <p:cNvPr id="255" name="Rectangle 254"/>
          <p:cNvSpPr/>
          <p:nvPr/>
        </p:nvSpPr>
        <p:spPr>
          <a:xfrm>
            <a:off x="2718921" y="2483488"/>
            <a:ext cx="9028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100000"/>
            </a:pPr>
            <a:r>
              <a:rPr lang="fr-FR" altLang="fr-FR" sz="1000" b="1" dirty="0">
                <a:solidFill>
                  <a:schemeClr val="bg1"/>
                </a:solidFill>
              </a:rPr>
              <a:t>RESSOURCES </a:t>
            </a:r>
          </a:p>
          <a:p>
            <a:pPr algn="ctr">
              <a:buSzPct val="100000"/>
            </a:pPr>
            <a:r>
              <a:rPr lang="fr-FR" altLang="fr-FR" sz="1000" b="1" dirty="0">
                <a:solidFill>
                  <a:schemeClr val="bg1"/>
                </a:solidFill>
              </a:rPr>
              <a:t>HUMAINES</a:t>
            </a:r>
          </a:p>
        </p:txBody>
      </p:sp>
      <p:sp>
        <p:nvSpPr>
          <p:cNvPr id="256" name="Rectangle 255"/>
          <p:cNvSpPr/>
          <p:nvPr/>
        </p:nvSpPr>
        <p:spPr>
          <a:xfrm>
            <a:off x="1339933" y="4261638"/>
            <a:ext cx="133833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fr-FR" altLang="fr-FR" sz="1000" b="1" dirty="0"/>
              <a:t>Cheffe de service</a:t>
            </a:r>
            <a:r>
              <a:rPr lang="fr-FR" altLang="fr-FR" sz="1000" dirty="0"/>
              <a:t> </a:t>
            </a:r>
          </a:p>
          <a:p>
            <a:pPr>
              <a:buSzPct val="100000"/>
              <a:defRPr/>
            </a:pPr>
            <a:r>
              <a:rPr lang="fr-FR" altLang="fr-FR" sz="1000" dirty="0"/>
              <a:t>Karine THIOUX</a:t>
            </a:r>
          </a:p>
          <a:p>
            <a:pPr>
              <a:buSzPct val="100000"/>
              <a:defRPr/>
            </a:pP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b="1" dirty="0"/>
              <a:t>Adjoint</a:t>
            </a: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dirty="0"/>
              <a:t>Bertrand NEHME </a:t>
            </a:r>
          </a:p>
          <a:p>
            <a:pPr>
              <a:buSzPct val="100000"/>
              <a:defRPr/>
            </a:pP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b="1" dirty="0"/>
              <a:t>Gestionnaire des plannings</a:t>
            </a: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dirty="0"/>
              <a:t>Devi </a:t>
            </a:r>
            <a:r>
              <a:rPr lang="fr-FR" altLang="fr-FR" sz="1000" dirty="0" smtClean="0"/>
              <a:t>COUPPOURADJE</a:t>
            </a:r>
            <a:endParaRPr lang="fr-FR" altLang="fr-FR" sz="1000" dirty="0"/>
          </a:p>
          <a:p>
            <a:pPr>
              <a:buSzPct val="100000"/>
              <a:defRPr/>
            </a:pP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b="1" dirty="0"/>
              <a:t>Accueil courrier</a:t>
            </a:r>
          </a:p>
          <a:p>
            <a:pPr>
              <a:buSzPct val="100000"/>
              <a:defRPr/>
            </a:pPr>
            <a:r>
              <a:rPr lang="fr-FR" altLang="fr-FR" sz="1000" dirty="0"/>
              <a:t>Céline GIRARD</a:t>
            </a:r>
          </a:p>
          <a:p>
            <a:pPr>
              <a:buSzPct val="100000"/>
              <a:defRPr/>
            </a:pPr>
            <a:r>
              <a:rPr lang="fr-FR" altLang="fr-FR" sz="1000" dirty="0"/>
              <a:t>Valérie HENRY</a:t>
            </a:r>
          </a:p>
          <a:p>
            <a:pPr>
              <a:buSzPct val="100000"/>
              <a:defRPr/>
            </a:pP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b="1" dirty="0"/>
              <a:t>Opérateurs </a:t>
            </a:r>
          </a:p>
          <a:p>
            <a:pPr>
              <a:buSzPct val="100000"/>
              <a:defRPr/>
            </a:pPr>
            <a:r>
              <a:rPr lang="fr-FR" altLang="fr-FR" sz="1000" b="1" dirty="0"/>
              <a:t>logistiques</a:t>
            </a:r>
          </a:p>
          <a:p>
            <a:pPr>
              <a:buSzPct val="100000"/>
              <a:defRPr/>
            </a:pP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b="1" dirty="0" err="1" smtClean="0"/>
              <a:t>Chef.fe</a:t>
            </a:r>
            <a:r>
              <a:rPr lang="fr-FR" altLang="fr-FR" sz="1000" b="1" dirty="0" smtClean="0"/>
              <a:t> </a:t>
            </a:r>
            <a:r>
              <a:rPr lang="fr-FR" altLang="fr-FR" sz="1000" b="1" dirty="0"/>
              <a:t>d’équipe 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Vacant</a:t>
            </a:r>
            <a:endParaRPr lang="fr-FR" altLang="fr-FR" sz="1000" dirty="0"/>
          </a:p>
          <a:p>
            <a:pPr>
              <a:buSzPct val="100000"/>
              <a:defRPr/>
            </a:pPr>
            <a:endParaRPr lang="fr-FR" altLang="fr-FR" sz="1000" dirty="0">
              <a:solidFill>
                <a:srgbClr val="FF0000"/>
              </a:solidFill>
            </a:endParaRPr>
          </a:p>
          <a:p>
            <a:pPr>
              <a:buSzPct val="100000"/>
              <a:defRPr/>
            </a:pPr>
            <a:r>
              <a:rPr lang="fr-FR" altLang="fr-FR" sz="1000" dirty="0"/>
              <a:t>Thierry BEURKDJIAN</a:t>
            </a:r>
          </a:p>
          <a:p>
            <a:pPr>
              <a:buSzPct val="100000"/>
              <a:defRPr/>
            </a:pPr>
            <a:r>
              <a:rPr lang="fr-FR" altLang="fr-FR" sz="1000" dirty="0"/>
              <a:t>Guillaume BRISBOIS</a:t>
            </a:r>
          </a:p>
          <a:p>
            <a:pPr>
              <a:buSzPct val="100000"/>
              <a:defRPr/>
            </a:pPr>
            <a:r>
              <a:rPr lang="fr-FR" altLang="fr-FR" sz="1000" dirty="0"/>
              <a:t>Matthieu BRISBOIS</a:t>
            </a:r>
          </a:p>
          <a:p>
            <a:pPr>
              <a:buSzPct val="100000"/>
              <a:defRPr/>
            </a:pPr>
            <a:r>
              <a:rPr lang="fr-FR" altLang="fr-FR" sz="1000" dirty="0"/>
              <a:t>Medhi CHELHAOUI</a:t>
            </a:r>
          </a:p>
          <a:p>
            <a:pPr>
              <a:buSzPct val="100000"/>
              <a:defRPr/>
            </a:pPr>
            <a:r>
              <a:rPr lang="fr-FR" altLang="fr-FR" sz="1000" dirty="0"/>
              <a:t>Rachid GUEALIA</a:t>
            </a:r>
          </a:p>
          <a:p>
            <a:pPr>
              <a:buSzPct val="100000"/>
              <a:defRPr/>
            </a:pPr>
            <a:r>
              <a:rPr lang="fr-FR" altLang="fr-FR" sz="1000" dirty="0"/>
              <a:t>Nicolas HEBERT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Milan KOCI</a:t>
            </a: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dirty="0"/>
              <a:t>Bruno </a:t>
            </a:r>
            <a:r>
              <a:rPr lang="fr-FR" altLang="fr-FR" sz="1000" dirty="0" smtClean="0"/>
              <a:t>WALLET</a:t>
            </a:r>
          </a:p>
          <a:p>
            <a:pPr>
              <a:buSzPct val="100000"/>
              <a:defRPr/>
            </a:pPr>
            <a:endParaRPr lang="fr-FR" altLang="fr-FR" sz="1000" dirty="0"/>
          </a:p>
          <a:p>
            <a:pPr>
              <a:buSzPct val="100000"/>
              <a:defRPr/>
            </a:pPr>
            <a:endParaRPr lang="fr-FR" altLang="fr-FR" sz="1000" dirty="0"/>
          </a:p>
          <a:p>
            <a:pPr>
              <a:buSzPct val="100000"/>
              <a:defRPr/>
            </a:pPr>
            <a:endParaRPr lang="fr-FR" altLang="fr-FR" sz="1000" dirty="0">
              <a:cs typeface="Arial" panose="020B0604020202020204" pitchFamily="34" charset="0"/>
            </a:endParaRPr>
          </a:p>
        </p:txBody>
      </p:sp>
      <p:sp>
        <p:nvSpPr>
          <p:cNvPr id="257" name="Rectangle 256"/>
          <p:cNvSpPr/>
          <p:nvPr/>
        </p:nvSpPr>
        <p:spPr>
          <a:xfrm>
            <a:off x="2574761" y="6698917"/>
            <a:ext cx="1174453" cy="25545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fr-FR" altLang="fr-FR" sz="1000" b="1" dirty="0"/>
              <a:t>Chef de service</a:t>
            </a:r>
          </a:p>
          <a:p>
            <a:pPr>
              <a:buSzPct val="100000"/>
              <a:defRPr/>
            </a:pPr>
            <a:r>
              <a:rPr lang="fr-FR" altLang="fr-FR" sz="1000" dirty="0"/>
              <a:t>Sylvain GAUTIER</a:t>
            </a:r>
          </a:p>
          <a:p>
            <a:pPr>
              <a:buSzPct val="100000"/>
              <a:defRPr/>
            </a:pP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b="1" dirty="0"/>
              <a:t>Assistant</a:t>
            </a:r>
          </a:p>
          <a:p>
            <a:pPr>
              <a:buSzPct val="100000"/>
              <a:defRPr/>
            </a:pPr>
            <a:r>
              <a:rPr lang="fr-FR" altLang="fr-FR" sz="1000" dirty="0"/>
              <a:t>Thomas VALLOTTON</a:t>
            </a:r>
            <a:endParaRPr lang="fr-FR" altLang="fr-FR" sz="1000" b="1" dirty="0"/>
          </a:p>
          <a:p>
            <a:pPr>
              <a:buSzPct val="100000"/>
              <a:defRPr/>
            </a:pP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b="1" dirty="0"/>
              <a:t>Chef d’Atelier 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Vacant</a:t>
            </a:r>
            <a:endParaRPr lang="fr-FR" altLang="fr-FR" sz="1000" dirty="0"/>
          </a:p>
          <a:p>
            <a:pPr>
              <a:buSzPct val="100000"/>
              <a:defRPr/>
            </a:pP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b="1" dirty="0"/>
              <a:t>Atelier</a:t>
            </a:r>
          </a:p>
          <a:p>
            <a:pPr>
              <a:buSzPct val="100000"/>
              <a:defRPr/>
            </a:pPr>
            <a:r>
              <a:rPr lang="fr-FR" altLang="fr-FR" sz="1000" dirty="0"/>
              <a:t>André CALMO</a:t>
            </a:r>
          </a:p>
          <a:p>
            <a:pPr>
              <a:buSzPct val="100000"/>
              <a:defRPr/>
            </a:pPr>
            <a:r>
              <a:rPr lang="fr-FR" altLang="fr-FR" sz="1000" dirty="0"/>
              <a:t>André MOBIO</a:t>
            </a:r>
          </a:p>
          <a:p>
            <a:pPr>
              <a:buSzPct val="100000"/>
              <a:defRPr/>
            </a:pPr>
            <a:r>
              <a:rPr lang="fr-FR" altLang="fr-FR" sz="1000" dirty="0"/>
              <a:t>Rémy VAN DESSEL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Donald GIGAN</a:t>
            </a:r>
            <a:endParaRPr lang="fr-FR" altLang="fr-FR" sz="1000" dirty="0"/>
          </a:p>
          <a:p>
            <a:pPr algn="ctr">
              <a:buSzPct val="100000"/>
              <a:defRPr/>
            </a:pPr>
            <a:endParaRPr lang="fr-FR" sz="1000" dirty="0"/>
          </a:p>
        </p:txBody>
      </p:sp>
      <p:sp>
        <p:nvSpPr>
          <p:cNvPr id="258" name="Rectangle 257"/>
          <p:cNvSpPr/>
          <p:nvPr/>
        </p:nvSpPr>
        <p:spPr>
          <a:xfrm>
            <a:off x="38595" y="2834364"/>
            <a:ext cx="1295164" cy="6701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fr-FR" altLang="fr-FR" sz="1000" b="1" dirty="0" smtClean="0">
                <a:cs typeface="Arial" panose="020B0604020202020204" pitchFamily="34" charset="0"/>
              </a:rPr>
              <a:t>Cheffe </a:t>
            </a:r>
            <a:r>
              <a:rPr lang="fr-FR" altLang="fr-FR" sz="1000" b="1" dirty="0">
                <a:cs typeface="Arial" panose="020B0604020202020204" pitchFamily="34" charset="0"/>
              </a:rPr>
              <a:t>de service</a:t>
            </a:r>
            <a:r>
              <a:rPr lang="fr-FR" altLang="fr-FR" sz="1000" dirty="0">
                <a:cs typeface="Arial" panose="020B0604020202020204" pitchFamily="34" charset="0"/>
              </a:rPr>
              <a:t> </a:t>
            </a: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Alexandra MALUTA</a:t>
            </a: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Adjointe</a:t>
            </a: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Mélanie MARTIN</a:t>
            </a: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Arial" panose="020B0604020202020204" pitchFamily="34" charset="0"/>
              </a:rPr>
              <a:t>Référente </a:t>
            </a:r>
            <a:endParaRPr lang="fr-FR" altLang="fr-FR" sz="1000" b="1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des applications </a:t>
            </a: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de scolarité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Sandrine VINCENT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	</a:t>
            </a:r>
          </a:p>
          <a:p>
            <a:pPr>
              <a:buSzPct val="100000"/>
              <a:defRPr/>
            </a:pPr>
            <a:r>
              <a:rPr lang="fr-FR" altLang="fr-FR" sz="1000" b="1" u="sng" dirty="0">
                <a:cs typeface="Arial" panose="020B0604020202020204" pitchFamily="34" charset="0"/>
              </a:rPr>
              <a:t>Études de Pharmacie</a:t>
            </a:r>
          </a:p>
          <a:p>
            <a:pPr>
              <a:buSzPct val="100000"/>
              <a:defRPr/>
            </a:pPr>
            <a:endParaRPr lang="fr-FR" altLang="fr-FR" sz="1000" b="1" u="sng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1</a:t>
            </a:r>
            <a:r>
              <a:rPr lang="fr-FR" altLang="fr-FR" sz="1000" b="1" dirty="0" smtClean="0">
                <a:cs typeface="Arial" panose="020B0604020202020204" pitchFamily="34" charset="0"/>
              </a:rPr>
              <a:t>er cycle </a:t>
            </a: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Renaud AVERLANT</a:t>
            </a: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dirty="0" err="1">
                <a:cs typeface="Arial" panose="020B0604020202020204" pitchFamily="34" charset="0"/>
              </a:rPr>
              <a:t>Merzouk</a:t>
            </a:r>
            <a:r>
              <a:rPr lang="fr-FR" altLang="fr-FR" sz="1000" dirty="0">
                <a:cs typeface="Arial" panose="020B0604020202020204" pitchFamily="34" charset="0"/>
              </a:rPr>
              <a:t> OTMANI</a:t>
            </a:r>
          </a:p>
          <a:p>
            <a:pPr>
              <a:buSzPct val="100000"/>
              <a:defRPr/>
            </a:pP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Arial" panose="020B0604020202020204" pitchFamily="34" charset="0"/>
              </a:rPr>
              <a:t>2</a:t>
            </a:r>
            <a:r>
              <a:rPr lang="fr-FR" altLang="fr-FR" sz="1000" b="1" baseline="30000" dirty="0" smtClean="0">
                <a:cs typeface="Arial" panose="020B0604020202020204" pitchFamily="34" charset="0"/>
              </a:rPr>
              <a:t>e</a:t>
            </a:r>
            <a:r>
              <a:rPr lang="fr-FR" altLang="fr-FR" sz="1000" b="1" dirty="0" smtClean="0">
                <a:cs typeface="Arial" panose="020B0604020202020204" pitchFamily="34" charset="0"/>
              </a:rPr>
              <a:t> </a:t>
            </a:r>
            <a:r>
              <a:rPr lang="fr-FR" altLang="fr-FR" sz="1000" b="1" dirty="0">
                <a:cs typeface="Arial" panose="020B0604020202020204" pitchFamily="34" charset="0"/>
              </a:rPr>
              <a:t>Cycle </a:t>
            </a: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Michel PAGES</a:t>
            </a: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950" dirty="0" smtClean="0">
                <a:cs typeface="Arial" panose="020B0604020202020204" pitchFamily="34" charset="0"/>
              </a:rPr>
              <a:t>Nicolas GOLOVANOW</a:t>
            </a:r>
          </a:p>
          <a:p>
            <a:pPr>
              <a:buSzPct val="100000"/>
              <a:defRPr/>
            </a:pP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3</a:t>
            </a:r>
            <a:r>
              <a:rPr lang="fr-FR" altLang="fr-FR" sz="1000" b="1" baseline="30000" dirty="0">
                <a:cs typeface="Arial" panose="020B0604020202020204" pitchFamily="34" charset="0"/>
              </a:rPr>
              <a:t>e</a:t>
            </a:r>
            <a:r>
              <a:rPr lang="fr-FR" altLang="fr-FR" sz="1000" b="1" dirty="0">
                <a:cs typeface="Arial" panose="020B0604020202020204" pitchFamily="34" charset="0"/>
              </a:rPr>
              <a:t> Cycle 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Soraya MADANI 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(Thèses)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Tania WILLIAMS (internat)</a:t>
            </a:r>
          </a:p>
          <a:p>
            <a:pPr>
              <a:buSzPct val="100000"/>
              <a:defRPr/>
            </a:pPr>
            <a:endParaRPr lang="fr-FR" altLang="fr-FR" sz="1000" dirty="0" smtClean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u="sng" dirty="0">
                <a:cs typeface="Arial" panose="020B0604020202020204" pitchFamily="34" charset="0"/>
              </a:rPr>
              <a:t>Études </a:t>
            </a:r>
            <a:r>
              <a:rPr lang="fr-FR" altLang="fr-FR" sz="1000" b="1" u="sng" dirty="0" smtClean="0">
                <a:cs typeface="Arial" panose="020B0604020202020204" pitchFamily="34" charset="0"/>
              </a:rPr>
              <a:t>LMD</a:t>
            </a:r>
            <a:endParaRPr lang="fr-FR" altLang="fr-FR" sz="1000" b="1" u="sng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endParaRPr lang="fr-FR" altLang="fr-FR" sz="1000" dirty="0" smtClean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1er cycle </a:t>
            </a:r>
            <a:r>
              <a:rPr lang="fr-FR" altLang="fr-FR" sz="1000" b="1" dirty="0" smtClean="0">
                <a:cs typeface="Arial" panose="020B0604020202020204" pitchFamily="34" charset="0"/>
              </a:rPr>
              <a:t>LMD</a:t>
            </a: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Marie ARIAS</a:t>
            </a: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Epiphanie AMAN</a:t>
            </a: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Arial" panose="020B0604020202020204" pitchFamily="34" charset="0"/>
              </a:rPr>
              <a:t>2</a:t>
            </a:r>
            <a:r>
              <a:rPr lang="fr-FR" altLang="fr-FR" sz="1000" b="1" baseline="30000" dirty="0" smtClean="0">
                <a:cs typeface="Arial" panose="020B0604020202020204" pitchFamily="34" charset="0"/>
              </a:rPr>
              <a:t>ème</a:t>
            </a:r>
            <a:r>
              <a:rPr lang="fr-FR" altLang="fr-FR" sz="1000" b="1" dirty="0" smtClean="0">
                <a:cs typeface="Arial" panose="020B0604020202020204" pitchFamily="34" charset="0"/>
              </a:rPr>
              <a:t> cycle LMD</a:t>
            </a:r>
            <a:endParaRPr lang="fr-FR" altLang="fr-FR" sz="1000" b="1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Habiba </a:t>
            </a:r>
            <a:r>
              <a:rPr lang="fr-FR" altLang="fr-FR" sz="1000" dirty="0">
                <a:cs typeface="Arial" panose="020B0604020202020204" pitchFamily="34" charset="0"/>
              </a:rPr>
              <a:t>EL OTMANI</a:t>
            </a: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Koltoum </a:t>
            </a:r>
            <a:r>
              <a:rPr lang="fr-FR" altLang="fr-FR" sz="1000" dirty="0" smtClean="0">
                <a:cs typeface="Arial" panose="020B0604020202020204" pitchFamily="34" charset="0"/>
              </a:rPr>
              <a:t>BOUSRIRA</a:t>
            </a:r>
          </a:p>
          <a:p>
            <a:pPr>
              <a:buSzPct val="100000"/>
              <a:defRPr/>
            </a:pPr>
            <a:endParaRPr lang="fr-FR" altLang="fr-FR" sz="1000" dirty="0" smtClean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Arial" panose="020B0604020202020204" pitchFamily="34" charset="0"/>
              </a:rPr>
              <a:t>Examens</a:t>
            </a: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Ketty BENJAMIN</a:t>
            </a: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Mounia SGHAÏERI</a:t>
            </a: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endParaRPr lang="fr-FR" altLang="fr-FR" sz="1000" b="1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RI </a:t>
            </a:r>
            <a:r>
              <a:rPr lang="fr-FR" altLang="fr-FR" sz="1000" b="1" dirty="0" smtClean="0">
                <a:cs typeface="Arial" panose="020B0604020202020204" pitchFamily="34" charset="0"/>
              </a:rPr>
              <a:t>/ Handicap/stages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Louis </a:t>
            </a:r>
            <a:r>
              <a:rPr lang="fr-FR" altLang="fr-FR" sz="1000" dirty="0" smtClean="0">
                <a:cs typeface="Arial" panose="020B0604020202020204" pitchFamily="34" charset="0"/>
              </a:rPr>
              <a:t>LAFARGUE</a:t>
            </a:r>
            <a:endParaRPr lang="fr-FR" altLang="fr-FR" sz="1000" dirty="0">
              <a:cs typeface="Arial" panose="020B0604020202020204" pitchFamily="34" charset="0"/>
            </a:endParaRPr>
          </a:p>
        </p:txBody>
      </p:sp>
      <p:sp>
        <p:nvSpPr>
          <p:cNvPr id="259" name="Rectangle 258"/>
          <p:cNvSpPr/>
          <p:nvPr/>
        </p:nvSpPr>
        <p:spPr>
          <a:xfrm>
            <a:off x="2590672" y="2915114"/>
            <a:ext cx="125454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</a:pPr>
            <a:r>
              <a:rPr lang="fr-FR" altLang="fr-FR" sz="1000" b="1" dirty="0"/>
              <a:t>Cheffe de service</a:t>
            </a:r>
          </a:p>
          <a:p>
            <a:pPr>
              <a:buSzPct val="100000"/>
            </a:pPr>
            <a:r>
              <a:rPr lang="fr-FR" altLang="fr-FR" sz="1000" dirty="0"/>
              <a:t>Nelly JACOTA-</a:t>
            </a:r>
          </a:p>
          <a:p>
            <a:pPr>
              <a:buSzPct val="100000"/>
            </a:pPr>
            <a:r>
              <a:rPr lang="fr-FR" altLang="fr-FR" sz="1000" dirty="0"/>
              <a:t>BOUBOUNE</a:t>
            </a:r>
          </a:p>
          <a:p>
            <a:pPr>
              <a:buSzPct val="100000"/>
            </a:pPr>
            <a:endParaRPr lang="fr-FR" altLang="fr-FR" sz="1000" b="1" dirty="0" smtClean="0"/>
          </a:p>
          <a:p>
            <a:pPr>
              <a:buSzPct val="100000"/>
            </a:pPr>
            <a:r>
              <a:rPr lang="fr-FR" altLang="fr-FR" sz="1000" b="1" dirty="0"/>
              <a:t>Adjoint</a:t>
            </a:r>
          </a:p>
          <a:p>
            <a:pPr>
              <a:buSzPct val="100000"/>
            </a:pPr>
            <a:r>
              <a:rPr lang="fr-FR" altLang="fr-FR" sz="1000" dirty="0" err="1"/>
              <a:t>Dadié</a:t>
            </a:r>
            <a:r>
              <a:rPr lang="fr-FR" altLang="fr-FR" sz="1000" dirty="0"/>
              <a:t> AMAN</a:t>
            </a:r>
          </a:p>
          <a:p>
            <a:pPr>
              <a:buSzPct val="100000"/>
            </a:pPr>
            <a:endParaRPr lang="fr-FR" altLang="fr-FR" sz="1000" b="1" dirty="0" smtClean="0"/>
          </a:p>
          <a:p>
            <a:pPr>
              <a:buSzPct val="100000"/>
            </a:pPr>
            <a:r>
              <a:rPr lang="fr-FR" altLang="fr-FR" sz="1000" b="1" u="sng" dirty="0" smtClean="0"/>
              <a:t>Personnels </a:t>
            </a:r>
            <a:endParaRPr lang="fr-FR" altLang="fr-FR" sz="1000" b="1" u="sng" dirty="0"/>
          </a:p>
          <a:p>
            <a:pPr>
              <a:buSzPct val="100000"/>
            </a:pPr>
            <a:r>
              <a:rPr lang="fr-FR" altLang="fr-FR" sz="1000" b="1" u="sng" dirty="0"/>
              <a:t>Enseignants</a:t>
            </a:r>
          </a:p>
          <a:p>
            <a:pPr>
              <a:buSzPct val="100000"/>
            </a:pPr>
            <a:endParaRPr lang="fr-FR" altLang="fr-FR" sz="1000" b="1" dirty="0"/>
          </a:p>
          <a:p>
            <a:pPr>
              <a:buSzPct val="100000"/>
            </a:pPr>
            <a:r>
              <a:rPr lang="fr-FR" altLang="fr-FR" sz="1000" b="1" dirty="0" smtClean="0"/>
              <a:t>Gestionnaire</a:t>
            </a:r>
          </a:p>
          <a:p>
            <a:pPr>
              <a:buSzPct val="100000"/>
            </a:pPr>
            <a:r>
              <a:rPr lang="fr-FR" altLang="fr-FR" sz="1000" dirty="0" smtClean="0"/>
              <a:t>Antoine ZEHENNE</a:t>
            </a:r>
            <a:endParaRPr lang="fr-FR" altLang="fr-FR" sz="1000" dirty="0"/>
          </a:p>
          <a:p>
            <a:pPr>
              <a:buSzPct val="100000"/>
            </a:pPr>
            <a:endParaRPr lang="fr-FR" altLang="fr-FR" sz="1000" b="1" dirty="0"/>
          </a:p>
          <a:p>
            <a:pPr>
              <a:buSzPct val="100000"/>
            </a:pPr>
            <a:r>
              <a:rPr lang="fr-FR" altLang="fr-FR" sz="1000" b="1" dirty="0"/>
              <a:t>Gestionnaire</a:t>
            </a:r>
          </a:p>
          <a:p>
            <a:pPr>
              <a:buSzPct val="100000"/>
            </a:pPr>
            <a:r>
              <a:rPr lang="fr-FR" altLang="fr-FR" sz="1000" dirty="0" smtClean="0"/>
              <a:t>Vacant</a:t>
            </a:r>
            <a:endParaRPr lang="fr-FR" altLang="fr-FR" sz="1000" b="1" dirty="0"/>
          </a:p>
          <a:p>
            <a:pPr>
              <a:buSzPct val="100000"/>
            </a:pPr>
            <a:endParaRPr lang="fr-FR" altLang="fr-FR" sz="1000" b="1" i="1" dirty="0"/>
          </a:p>
          <a:p>
            <a:pPr>
              <a:buSzPct val="100000"/>
            </a:pPr>
            <a:r>
              <a:rPr lang="fr-FR" altLang="fr-FR" sz="1000" b="1" u="sng" dirty="0"/>
              <a:t>Personnels IATS</a:t>
            </a:r>
          </a:p>
          <a:p>
            <a:pPr>
              <a:buSzPct val="100000"/>
            </a:pPr>
            <a:endParaRPr lang="fr-FR" altLang="fr-FR" sz="1000" b="1" dirty="0"/>
          </a:p>
          <a:p>
            <a:pPr>
              <a:buSzPct val="100000"/>
            </a:pPr>
            <a:r>
              <a:rPr lang="fr-FR" altLang="fr-FR" sz="1000" b="1" dirty="0"/>
              <a:t>Gestionnaire</a:t>
            </a:r>
          </a:p>
          <a:p>
            <a:pPr>
              <a:buSzPct val="100000"/>
            </a:pPr>
            <a:r>
              <a:rPr lang="fr-FR" altLang="fr-FR" sz="1000" dirty="0"/>
              <a:t>Kelly GRIMAUD</a:t>
            </a:r>
          </a:p>
        </p:txBody>
      </p:sp>
      <p:grpSp>
        <p:nvGrpSpPr>
          <p:cNvPr id="260" name="Groupe 259">
            <a:extLst>
              <a:ext uri="{FF2B5EF4-FFF2-40B4-BE49-F238E27FC236}">
                <a16:creationId xmlns:a16="http://schemas.microsoft.com/office/drawing/2014/main" id="{657D68E4-BA1E-4802-AF86-0CAD552E065B}"/>
              </a:ext>
            </a:extLst>
          </p:cNvPr>
          <p:cNvGrpSpPr/>
          <p:nvPr/>
        </p:nvGrpSpPr>
        <p:grpSpPr>
          <a:xfrm>
            <a:off x="3826816" y="6449965"/>
            <a:ext cx="1229327" cy="1568599"/>
            <a:chOff x="2405" y="1785388"/>
            <a:chExt cx="921940" cy="6588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61" name="Rectangle 260">
              <a:extLst>
                <a:ext uri="{FF2B5EF4-FFF2-40B4-BE49-F238E27FC236}">
                  <a16:creationId xmlns:a16="http://schemas.microsoft.com/office/drawing/2014/main" id="{978E5BF7-6948-4E2C-A44E-DD97A49F4631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2" name="ZoneTexte 261">
              <a:extLst>
                <a:ext uri="{FF2B5EF4-FFF2-40B4-BE49-F238E27FC236}">
                  <a16:creationId xmlns:a16="http://schemas.microsoft.com/office/drawing/2014/main" id="{FAE1A1AC-7720-4350-9D93-8A1248993FC9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grpSp>
        <p:nvGrpSpPr>
          <p:cNvPr id="263" name="Groupe 262">
            <a:extLst>
              <a:ext uri="{FF2B5EF4-FFF2-40B4-BE49-F238E27FC236}">
                <a16:creationId xmlns:a16="http://schemas.microsoft.com/office/drawing/2014/main" id="{A27AC05A-931C-40E3-B6E0-74E76A7DAAA3}"/>
              </a:ext>
            </a:extLst>
          </p:cNvPr>
          <p:cNvGrpSpPr/>
          <p:nvPr/>
        </p:nvGrpSpPr>
        <p:grpSpPr>
          <a:xfrm>
            <a:off x="3820181" y="6081189"/>
            <a:ext cx="1229327" cy="368776"/>
            <a:chOff x="0" y="0"/>
            <a:chExt cx="921940" cy="368776"/>
          </a:xfrm>
          <a:solidFill>
            <a:schemeClr val="accent6">
              <a:lumMod val="75000"/>
            </a:schemeClr>
          </a:solidFill>
        </p:grpSpPr>
        <p:sp>
          <p:nvSpPr>
            <p:cNvPr id="264" name="Rectangle 263">
              <a:extLst>
                <a:ext uri="{FF2B5EF4-FFF2-40B4-BE49-F238E27FC236}">
                  <a16:creationId xmlns:a16="http://schemas.microsoft.com/office/drawing/2014/main" id="{51E38318-60E5-4570-B30A-CFFE7681CE7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5" name="ZoneTexte 264">
              <a:extLst>
                <a:ext uri="{FF2B5EF4-FFF2-40B4-BE49-F238E27FC236}">
                  <a16:creationId xmlns:a16="http://schemas.microsoft.com/office/drawing/2014/main" id="{D251F8B1-3E36-4D13-9DF9-AB113BDFD2E2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sp>
        <p:nvSpPr>
          <p:cNvPr id="266" name="Rectangle 265"/>
          <p:cNvSpPr/>
          <p:nvPr/>
        </p:nvSpPr>
        <p:spPr>
          <a:xfrm>
            <a:off x="1027002" y="6134881"/>
            <a:ext cx="68289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0000"/>
            </a:pPr>
            <a:r>
              <a:rPr lang="fr-FR" altLang="fr-FR" sz="1000" b="1" dirty="0">
                <a:solidFill>
                  <a:schemeClr val="bg1"/>
                </a:solidFill>
              </a:rPr>
              <a:t>SERVICE FINANCIER </a:t>
            </a:r>
          </a:p>
          <a:p>
            <a:pPr algn="ctr">
              <a:buSzPct val="100000"/>
            </a:pPr>
            <a:endParaRPr lang="fr-FR" altLang="fr-FR" b="1" dirty="0"/>
          </a:p>
        </p:txBody>
      </p:sp>
      <p:sp>
        <p:nvSpPr>
          <p:cNvPr id="267" name="Rectangle 266"/>
          <p:cNvSpPr/>
          <p:nvPr/>
        </p:nvSpPr>
        <p:spPr>
          <a:xfrm>
            <a:off x="3817764" y="6509898"/>
            <a:ext cx="1156743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</a:pPr>
            <a:r>
              <a:rPr lang="fr-FR" altLang="fr-FR" sz="1000" b="1" dirty="0"/>
              <a:t>Cheffe de service</a:t>
            </a:r>
            <a:r>
              <a:rPr lang="fr-FR" altLang="fr-FR" sz="1000" dirty="0"/>
              <a:t> </a:t>
            </a:r>
          </a:p>
          <a:p>
            <a:pPr>
              <a:buSzPct val="100000"/>
            </a:pPr>
            <a:r>
              <a:rPr lang="fr-FR" altLang="fr-FR" sz="1000" dirty="0"/>
              <a:t>Marie-</a:t>
            </a:r>
            <a:r>
              <a:rPr lang="fr-FR" altLang="fr-FR" sz="1000" dirty="0" err="1"/>
              <a:t>Firmène</a:t>
            </a:r>
            <a:r>
              <a:rPr lang="fr-FR" altLang="fr-FR" sz="1000" dirty="0"/>
              <a:t> </a:t>
            </a:r>
          </a:p>
          <a:p>
            <a:pPr>
              <a:buSzPct val="100000"/>
            </a:pPr>
            <a:r>
              <a:rPr lang="fr-FR" altLang="fr-FR" sz="1000" dirty="0"/>
              <a:t>LANDRY</a:t>
            </a:r>
          </a:p>
          <a:p>
            <a:pPr>
              <a:buSzPct val="100000"/>
            </a:pPr>
            <a:endParaRPr lang="fr-FR" altLang="fr-FR" sz="1000" b="1" dirty="0"/>
          </a:p>
          <a:p>
            <a:pPr>
              <a:buSzPct val="100000"/>
            </a:pPr>
            <a:r>
              <a:rPr lang="fr-FR" altLang="fr-FR" sz="1000" b="1" dirty="0"/>
              <a:t>Gestionnaires</a:t>
            </a:r>
          </a:p>
          <a:p>
            <a:pPr>
              <a:buSzPct val="100000"/>
            </a:pPr>
            <a:r>
              <a:rPr lang="fr-FR" altLang="fr-FR" sz="1000" dirty="0"/>
              <a:t>Marjorie </a:t>
            </a:r>
            <a:r>
              <a:rPr lang="fr-FR" altLang="fr-FR" sz="1000" dirty="0" smtClean="0"/>
              <a:t>BAUDE</a:t>
            </a:r>
          </a:p>
          <a:p>
            <a:pPr>
              <a:buSzPct val="100000"/>
            </a:pPr>
            <a:r>
              <a:rPr lang="fr-FR" altLang="fr-FR" sz="950" dirty="0" smtClean="0"/>
              <a:t>Laura CIRO CARDONA</a:t>
            </a:r>
            <a:endParaRPr lang="fr-FR" altLang="fr-FR" sz="950" dirty="0"/>
          </a:p>
          <a:p>
            <a:pPr>
              <a:buSzPct val="100000"/>
            </a:pPr>
            <a:r>
              <a:rPr lang="fr-FR" altLang="fr-FR" sz="1000" dirty="0"/>
              <a:t>Aminata </a:t>
            </a:r>
            <a:r>
              <a:rPr lang="fr-FR" altLang="fr-FR" sz="1000" dirty="0" smtClean="0"/>
              <a:t>PERSICO</a:t>
            </a:r>
            <a:endParaRPr lang="fr-FR" altLang="fr-FR" sz="1000" dirty="0"/>
          </a:p>
        </p:txBody>
      </p:sp>
      <p:grpSp>
        <p:nvGrpSpPr>
          <p:cNvPr id="268" name="Groupe 267">
            <a:extLst>
              <a:ext uri="{FF2B5EF4-FFF2-40B4-BE49-F238E27FC236}">
                <a16:creationId xmlns:a16="http://schemas.microsoft.com/office/drawing/2014/main" id="{A27AC05A-931C-40E3-B6E0-74E76A7DAAA3}"/>
              </a:ext>
            </a:extLst>
          </p:cNvPr>
          <p:cNvGrpSpPr/>
          <p:nvPr/>
        </p:nvGrpSpPr>
        <p:grpSpPr>
          <a:xfrm>
            <a:off x="3834160" y="2498620"/>
            <a:ext cx="1218648" cy="368776"/>
            <a:chOff x="0" y="0"/>
            <a:chExt cx="921940" cy="368776"/>
          </a:xfrm>
          <a:solidFill>
            <a:schemeClr val="accent6">
              <a:lumMod val="75000"/>
            </a:schemeClr>
          </a:solidFill>
        </p:grpSpPr>
        <p:sp>
          <p:nvSpPr>
            <p:cNvPr id="269" name="Rectangle 268">
              <a:extLst>
                <a:ext uri="{FF2B5EF4-FFF2-40B4-BE49-F238E27FC236}">
                  <a16:creationId xmlns:a16="http://schemas.microsoft.com/office/drawing/2014/main" id="{51E38318-60E5-4570-B30A-CFFE7681CE7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0" name="ZoneTexte 269">
              <a:extLst>
                <a:ext uri="{FF2B5EF4-FFF2-40B4-BE49-F238E27FC236}">
                  <a16:creationId xmlns:a16="http://schemas.microsoft.com/office/drawing/2014/main" id="{D251F8B1-3E36-4D13-9DF9-AB113BDFD2E2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271" name="Groupe 270">
            <a:extLst>
              <a:ext uri="{FF2B5EF4-FFF2-40B4-BE49-F238E27FC236}">
                <a16:creationId xmlns:a16="http://schemas.microsoft.com/office/drawing/2014/main" id="{657D68E4-BA1E-4802-AF86-0CAD552E065B}"/>
              </a:ext>
            </a:extLst>
          </p:cNvPr>
          <p:cNvGrpSpPr/>
          <p:nvPr/>
        </p:nvGrpSpPr>
        <p:grpSpPr>
          <a:xfrm>
            <a:off x="3834160" y="2879335"/>
            <a:ext cx="1218648" cy="1005599"/>
            <a:chOff x="2405" y="1785388"/>
            <a:chExt cx="921940" cy="6588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72" name="Rectangle 271">
              <a:extLst>
                <a:ext uri="{FF2B5EF4-FFF2-40B4-BE49-F238E27FC236}">
                  <a16:creationId xmlns:a16="http://schemas.microsoft.com/office/drawing/2014/main" id="{978E5BF7-6948-4E2C-A44E-DD97A49F4631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3" name="ZoneTexte 272">
              <a:extLst>
                <a:ext uri="{FF2B5EF4-FFF2-40B4-BE49-F238E27FC236}">
                  <a16:creationId xmlns:a16="http://schemas.microsoft.com/office/drawing/2014/main" id="{FAE1A1AC-7720-4350-9D93-8A1248993FC9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grpSp>
        <p:nvGrpSpPr>
          <p:cNvPr id="274" name="Groupe 273">
            <a:extLst>
              <a:ext uri="{FF2B5EF4-FFF2-40B4-BE49-F238E27FC236}">
                <a16:creationId xmlns:a16="http://schemas.microsoft.com/office/drawing/2014/main" id="{A27AC05A-931C-40E3-B6E0-74E76A7DAAA3}"/>
              </a:ext>
            </a:extLst>
          </p:cNvPr>
          <p:cNvGrpSpPr/>
          <p:nvPr/>
        </p:nvGrpSpPr>
        <p:grpSpPr>
          <a:xfrm>
            <a:off x="3826816" y="4145893"/>
            <a:ext cx="1212013" cy="368776"/>
            <a:chOff x="0" y="0"/>
            <a:chExt cx="921940" cy="368776"/>
          </a:xfrm>
          <a:solidFill>
            <a:schemeClr val="accent6">
              <a:lumMod val="75000"/>
            </a:schemeClr>
          </a:solidFill>
        </p:grpSpPr>
        <p:sp>
          <p:nvSpPr>
            <p:cNvPr id="275" name="Rectangle 274">
              <a:extLst>
                <a:ext uri="{FF2B5EF4-FFF2-40B4-BE49-F238E27FC236}">
                  <a16:creationId xmlns:a16="http://schemas.microsoft.com/office/drawing/2014/main" id="{51E38318-60E5-4570-B30A-CFFE7681CE7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6" name="ZoneTexte 275">
              <a:extLst>
                <a:ext uri="{FF2B5EF4-FFF2-40B4-BE49-F238E27FC236}">
                  <a16:creationId xmlns:a16="http://schemas.microsoft.com/office/drawing/2014/main" id="{D251F8B1-3E36-4D13-9DF9-AB113BDFD2E2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277" name="Groupe 276">
            <a:extLst>
              <a:ext uri="{FF2B5EF4-FFF2-40B4-BE49-F238E27FC236}">
                <a16:creationId xmlns:a16="http://schemas.microsoft.com/office/drawing/2014/main" id="{657D68E4-BA1E-4802-AF86-0CAD552E065B}"/>
              </a:ext>
            </a:extLst>
          </p:cNvPr>
          <p:cNvGrpSpPr/>
          <p:nvPr/>
        </p:nvGrpSpPr>
        <p:grpSpPr>
          <a:xfrm>
            <a:off x="3826817" y="4498559"/>
            <a:ext cx="1212012" cy="1389497"/>
            <a:chOff x="2405" y="1785388"/>
            <a:chExt cx="921940" cy="6588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78" name="Rectangle 277">
              <a:extLst>
                <a:ext uri="{FF2B5EF4-FFF2-40B4-BE49-F238E27FC236}">
                  <a16:creationId xmlns:a16="http://schemas.microsoft.com/office/drawing/2014/main" id="{978E5BF7-6948-4E2C-A44E-DD97A49F4631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9" name="ZoneTexte 278">
              <a:extLst>
                <a:ext uri="{FF2B5EF4-FFF2-40B4-BE49-F238E27FC236}">
                  <a16:creationId xmlns:a16="http://schemas.microsoft.com/office/drawing/2014/main" id="{FAE1A1AC-7720-4350-9D93-8A1248993FC9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sp>
        <p:nvSpPr>
          <p:cNvPr id="280" name="Rectangle 279"/>
          <p:cNvSpPr/>
          <p:nvPr/>
        </p:nvSpPr>
        <p:spPr>
          <a:xfrm>
            <a:off x="3899531" y="2498620"/>
            <a:ext cx="10422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altLang="fr-FR" sz="1000" b="1" dirty="0">
                <a:solidFill>
                  <a:schemeClr val="bg1"/>
                </a:solidFill>
              </a:rPr>
              <a:t>SERVICE </a:t>
            </a:r>
          </a:p>
          <a:p>
            <a:pPr algn="ctr"/>
            <a:r>
              <a:rPr lang="fr-FR" altLang="fr-FR" sz="1000" b="1" dirty="0">
                <a:solidFill>
                  <a:schemeClr val="bg1"/>
                </a:solidFill>
              </a:rPr>
              <a:t>INFORMATIQUE</a:t>
            </a:r>
            <a:endParaRPr lang="fr-FR" sz="1000" dirty="0">
              <a:solidFill>
                <a:schemeClr val="bg1"/>
              </a:solidFill>
            </a:endParaRPr>
          </a:p>
        </p:txBody>
      </p:sp>
      <p:sp>
        <p:nvSpPr>
          <p:cNvPr id="281" name="Rectangle 280"/>
          <p:cNvSpPr/>
          <p:nvPr/>
        </p:nvSpPr>
        <p:spPr>
          <a:xfrm>
            <a:off x="3807331" y="2930998"/>
            <a:ext cx="124940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fr-FR" altLang="fr-FR" sz="1000" b="1" dirty="0"/>
              <a:t>Chef de service</a:t>
            </a:r>
          </a:p>
          <a:p>
            <a:pPr>
              <a:buSzPct val="100000"/>
              <a:defRPr/>
            </a:pPr>
            <a:r>
              <a:rPr lang="fr-FR" altLang="fr-FR" sz="1000" dirty="0"/>
              <a:t>Ludovic ROMERO</a:t>
            </a:r>
          </a:p>
          <a:p>
            <a:pPr>
              <a:buSzPct val="100000"/>
              <a:defRPr/>
            </a:pPr>
            <a:r>
              <a:rPr lang="fr-FR" altLang="fr-FR" sz="1000" dirty="0"/>
              <a:t/>
            </a:r>
            <a:br>
              <a:rPr lang="fr-FR" altLang="fr-FR" sz="1000" dirty="0"/>
            </a:br>
            <a:r>
              <a:rPr lang="fr-FR" altLang="fr-FR" sz="1000" b="1" dirty="0"/>
              <a:t>Apprenti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Alice </a:t>
            </a:r>
            <a:r>
              <a:rPr lang="fr-FR" altLang="fr-FR" sz="1000" dirty="0"/>
              <a:t>BOYER</a:t>
            </a:r>
          </a:p>
        </p:txBody>
      </p:sp>
      <p:sp>
        <p:nvSpPr>
          <p:cNvPr id="5" name="Rectangle 4"/>
          <p:cNvSpPr/>
          <p:nvPr/>
        </p:nvSpPr>
        <p:spPr>
          <a:xfrm>
            <a:off x="3409308" y="4123753"/>
            <a:ext cx="199132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altLang="fr-FR" sz="1000" b="1" dirty="0">
                <a:solidFill>
                  <a:schemeClr val="bg1"/>
                </a:solidFill>
              </a:rPr>
              <a:t>SERVICE HYGIENE </a:t>
            </a:r>
          </a:p>
          <a:p>
            <a:pPr algn="ctr"/>
            <a:r>
              <a:rPr lang="fr-FR" altLang="fr-FR" sz="1000" b="1" dirty="0">
                <a:solidFill>
                  <a:schemeClr val="bg1"/>
                </a:solidFill>
              </a:rPr>
              <a:t>ET SECURITE</a:t>
            </a:r>
            <a:r>
              <a:rPr lang="fr-FR" altLang="fr-FR" b="1" dirty="0"/>
              <a:t/>
            </a:r>
            <a:br>
              <a:rPr lang="fr-FR" altLang="fr-FR" b="1" dirty="0"/>
            </a:b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756220" y="4611813"/>
            <a:ext cx="13978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b="1" dirty="0"/>
              <a:t>Cheffe de service</a:t>
            </a:r>
          </a:p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dirty="0"/>
              <a:t>Sarah Morgane ZAOUI</a:t>
            </a:r>
          </a:p>
          <a:p>
            <a:pPr>
              <a:lnSpc>
                <a:spcPct val="120000"/>
              </a:lnSpc>
              <a:buSzPct val="100000"/>
              <a:defRPr/>
            </a:pPr>
            <a:endParaRPr lang="fr-FR" altLang="fr-FR" sz="1000" dirty="0"/>
          </a:p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b="1" dirty="0"/>
              <a:t>Assistant en </a:t>
            </a:r>
          </a:p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b="1" dirty="0"/>
              <a:t>prévention des risques</a:t>
            </a:r>
            <a:endParaRPr lang="fr-FR" altLang="fr-FR" sz="1000" dirty="0"/>
          </a:p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dirty="0" smtClean="0"/>
              <a:t>Mohammed KHATIRI</a:t>
            </a:r>
            <a:endParaRPr lang="fr-FR" altLang="fr-FR" sz="1000" dirty="0"/>
          </a:p>
        </p:txBody>
      </p:sp>
      <p:sp>
        <p:nvSpPr>
          <p:cNvPr id="7" name="Rectangle 6"/>
          <p:cNvSpPr/>
          <p:nvPr/>
        </p:nvSpPr>
        <p:spPr>
          <a:xfrm>
            <a:off x="8105424" y="2074220"/>
            <a:ext cx="1696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DEPARTEMENTS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63930797-B485-4AF0-BBFE-4A0E62F6F515}"/>
              </a:ext>
            </a:extLst>
          </p:cNvPr>
          <p:cNvSpPr/>
          <p:nvPr/>
        </p:nvSpPr>
        <p:spPr>
          <a:xfrm>
            <a:off x="6717526" y="2468606"/>
            <a:ext cx="1481039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0000"/>
              <a:defRPr/>
            </a:pPr>
            <a:r>
              <a:rPr lang="fr-FR" altLang="fr-FR" sz="1100" b="1" dirty="0">
                <a:solidFill>
                  <a:schemeClr val="bg1"/>
                </a:solidFill>
                <a:cs typeface="Calibri" panose="020F0502020204030204" pitchFamily="34" charset="0"/>
              </a:rPr>
              <a:t>Département 2</a:t>
            </a:r>
            <a:r>
              <a:rPr lang="fr-FR" altLang="fr-FR" sz="1000" b="1" dirty="0">
                <a:solidFill>
                  <a:schemeClr val="bg1"/>
                </a:solidFill>
                <a:cs typeface="Calibri" panose="020F0502020204030204" pitchFamily="34" charset="0"/>
              </a:rPr>
              <a:t/>
            </a:r>
            <a:br>
              <a:rPr lang="fr-FR" altLang="fr-FR" sz="1000" b="1" dirty="0">
                <a:solidFill>
                  <a:schemeClr val="bg1"/>
                </a:solidFill>
                <a:cs typeface="Calibri" panose="020F0502020204030204" pitchFamily="34" charset="0"/>
              </a:rPr>
            </a:br>
            <a:r>
              <a:rPr lang="fr-FR" altLang="fr-FR" sz="1000" b="1" dirty="0">
                <a:solidFill>
                  <a:schemeClr val="bg1"/>
                </a:solidFill>
                <a:cs typeface="Calibri" panose="020F0502020204030204" pitchFamily="34" charset="0"/>
              </a:rPr>
              <a:t>Sciences pharmaceutiques</a:t>
            </a:r>
          </a:p>
        </p:txBody>
      </p:sp>
      <p:grpSp>
        <p:nvGrpSpPr>
          <p:cNvPr id="162" name="Groupe 161">
            <a:extLst>
              <a:ext uri="{FF2B5EF4-FFF2-40B4-BE49-F238E27FC236}">
                <a16:creationId xmlns:a16="http://schemas.microsoft.com/office/drawing/2014/main" id="{DA3C45CD-2480-4E73-A90F-9D0032C44BF3}"/>
              </a:ext>
            </a:extLst>
          </p:cNvPr>
          <p:cNvGrpSpPr/>
          <p:nvPr/>
        </p:nvGrpSpPr>
        <p:grpSpPr>
          <a:xfrm>
            <a:off x="8267969" y="3017815"/>
            <a:ext cx="1383287" cy="4433418"/>
            <a:chOff x="2405" y="1785388"/>
            <a:chExt cx="921940" cy="658800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D08E4B85-6A1C-45B9-B289-391441CC268A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4" name="ZoneTexte 163">
              <a:extLst>
                <a:ext uri="{FF2B5EF4-FFF2-40B4-BE49-F238E27FC236}">
                  <a16:creationId xmlns:a16="http://schemas.microsoft.com/office/drawing/2014/main" id="{E1C1C112-462B-4364-A178-B7F23687077F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sp>
        <p:nvSpPr>
          <p:cNvPr id="8" name="Rectangle 7"/>
          <p:cNvSpPr/>
          <p:nvPr/>
        </p:nvSpPr>
        <p:spPr>
          <a:xfrm>
            <a:off x="8074499" y="2459591"/>
            <a:ext cx="1758596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0000"/>
              <a:defRPr/>
            </a:pPr>
            <a:r>
              <a:rPr lang="fr-FR" altLang="fr-FR" sz="1100" b="1" dirty="0">
                <a:solidFill>
                  <a:schemeClr val="bg1"/>
                </a:solidFill>
              </a:rPr>
              <a:t>Département 3</a:t>
            </a:r>
          </a:p>
          <a:p>
            <a:pPr algn="ctr">
              <a:buSzPct val="100000"/>
              <a:defRPr/>
            </a:pPr>
            <a:r>
              <a:rPr lang="fr-FR" altLang="fr-FR" sz="1000" b="1" dirty="0">
                <a:solidFill>
                  <a:schemeClr val="bg1"/>
                </a:solidFill>
              </a:rPr>
              <a:t>Sciences biologiques</a:t>
            </a:r>
          </a:p>
          <a:p>
            <a:pPr algn="ctr">
              <a:buSzPct val="100000"/>
              <a:defRPr/>
            </a:pPr>
            <a:r>
              <a:rPr lang="fr-FR" altLang="fr-FR" sz="1000" b="1" dirty="0">
                <a:solidFill>
                  <a:schemeClr val="bg1"/>
                </a:solidFill>
              </a:rPr>
              <a:t>et médicales</a:t>
            </a:r>
          </a:p>
        </p:txBody>
      </p:sp>
      <p:sp>
        <p:nvSpPr>
          <p:cNvPr id="9" name="Rectangle 8"/>
          <p:cNvSpPr/>
          <p:nvPr/>
        </p:nvSpPr>
        <p:spPr>
          <a:xfrm>
            <a:off x="9175008" y="2475630"/>
            <a:ext cx="254564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0000"/>
              <a:defRPr/>
            </a:pPr>
            <a:r>
              <a:rPr lang="fr-FR" altLang="fr-FR" sz="1100" b="1" dirty="0">
                <a:solidFill>
                  <a:schemeClr val="bg1"/>
                </a:solidFill>
              </a:rPr>
              <a:t>Département 4</a:t>
            </a:r>
          </a:p>
          <a:p>
            <a:pPr algn="ctr">
              <a:buSzPct val="100000"/>
              <a:defRPr/>
            </a:pPr>
            <a:r>
              <a:rPr lang="fr-FR" altLang="fr-FR" sz="1000" b="1" dirty="0">
                <a:solidFill>
                  <a:schemeClr val="bg1"/>
                </a:solidFill>
              </a:rPr>
              <a:t>Produits de santé </a:t>
            </a:r>
          </a:p>
          <a:p>
            <a:pPr algn="ctr">
              <a:buSzPct val="100000"/>
              <a:defRPr/>
            </a:pPr>
            <a:r>
              <a:rPr lang="fr-FR" altLang="fr-FR" sz="1000" b="1" dirty="0">
                <a:solidFill>
                  <a:schemeClr val="bg1"/>
                </a:solidFill>
              </a:rPr>
              <a:t>et santé publique</a:t>
            </a:r>
            <a:endParaRPr lang="fr-FR" altLang="fr-FR" sz="10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41969" y="3018156"/>
            <a:ext cx="152111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fr-FR" altLang="fr-FR" sz="1000" b="1" dirty="0"/>
              <a:t>Directrice: </a:t>
            </a:r>
          </a:p>
          <a:p>
            <a:pPr>
              <a:buSzPct val="100000"/>
              <a:defRPr/>
            </a:pPr>
            <a:r>
              <a:rPr lang="fr-FR" altLang="fr-FR" sz="1000" dirty="0"/>
              <a:t>Nathalie KAPEL</a:t>
            </a:r>
          </a:p>
          <a:p>
            <a:pPr>
              <a:buSzPct val="100000"/>
              <a:defRPr/>
            </a:pPr>
            <a:r>
              <a:rPr lang="fr-FR" altLang="fr-FR" sz="1000" b="1" dirty="0"/>
              <a:t>Adjointe: </a:t>
            </a:r>
          </a:p>
          <a:p>
            <a:pPr>
              <a:buSzPct val="100000"/>
              <a:defRPr/>
            </a:pPr>
            <a:r>
              <a:rPr lang="fr-FR" altLang="fr-FR" sz="1000" dirty="0"/>
              <a:t>Amal ZERRAD-SAADI</a:t>
            </a:r>
          </a:p>
          <a:p>
            <a:pPr>
              <a:buSzPct val="100000"/>
              <a:defRPr/>
            </a:pP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b="1" dirty="0" smtClean="0"/>
              <a:t>Bactériologie </a:t>
            </a:r>
            <a:r>
              <a:rPr lang="fr-FR" altLang="fr-FR" sz="1000" b="1" dirty="0"/>
              <a:t>et virologie</a:t>
            </a:r>
          </a:p>
          <a:p>
            <a:pPr>
              <a:buSzPct val="100000"/>
              <a:defRPr/>
            </a:pPr>
            <a:r>
              <a:rPr lang="fr-FR" altLang="fr-FR" sz="1000" dirty="0"/>
              <a:t>Johanne DELANNOY</a:t>
            </a:r>
          </a:p>
          <a:p>
            <a:pPr>
              <a:buSzPct val="100000"/>
              <a:defRPr/>
            </a:pPr>
            <a:r>
              <a:rPr lang="fr-FR" altLang="fr-FR" sz="1000" dirty="0"/>
              <a:t>Laurent FERRARIS</a:t>
            </a:r>
          </a:p>
          <a:p>
            <a:pPr>
              <a:buSzPct val="100000"/>
              <a:defRPr/>
            </a:pPr>
            <a:r>
              <a:rPr lang="fr-FR" altLang="fr-FR" sz="1000" dirty="0"/>
              <a:t>Chantal LABELLIE</a:t>
            </a:r>
          </a:p>
          <a:p>
            <a:pPr>
              <a:buSzPct val="100000"/>
              <a:defRPr/>
            </a:pPr>
            <a:r>
              <a:rPr lang="fr-FR" altLang="fr-FR" sz="1000" dirty="0" err="1"/>
              <a:t>Cavida</a:t>
            </a: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dirty="0"/>
              <a:t>LAKSHIMINARAYANAN</a:t>
            </a:r>
          </a:p>
          <a:p>
            <a:pPr>
              <a:buSzPct val="100000"/>
              <a:defRPr/>
            </a:pPr>
            <a:r>
              <a:rPr lang="fr-FR" altLang="fr-FR" sz="1000" dirty="0" err="1"/>
              <a:t>Cristela</a:t>
            </a:r>
            <a:r>
              <a:rPr lang="fr-FR" altLang="fr-FR" sz="1000" dirty="0"/>
              <a:t> LOPES-</a:t>
            </a:r>
          </a:p>
          <a:p>
            <a:pPr>
              <a:buSzPct val="100000"/>
              <a:defRPr/>
            </a:pPr>
            <a:r>
              <a:rPr lang="fr-FR" altLang="fr-FR" sz="1000" dirty="0"/>
              <a:t>LOURENCO</a:t>
            </a:r>
          </a:p>
          <a:p>
            <a:pPr>
              <a:buSzPct val="100000"/>
              <a:defRPr/>
            </a:pPr>
            <a:r>
              <a:rPr lang="fr-FR" altLang="fr-FR" sz="1000" dirty="0"/>
              <a:t>Fernande POLTER</a:t>
            </a:r>
          </a:p>
          <a:p>
            <a:pPr>
              <a:buSzPct val="100000"/>
              <a:defRPr/>
            </a:pPr>
            <a:r>
              <a:rPr lang="fr-FR" altLang="fr-FR" sz="1000" b="1" dirty="0" smtClean="0"/>
              <a:t>Biochimie</a:t>
            </a: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dirty="0" err="1"/>
              <a:t>Radji</a:t>
            </a:r>
            <a:r>
              <a:rPr lang="fr-FR" altLang="fr-FR" sz="1000" dirty="0"/>
              <a:t> RAMASSAMY</a:t>
            </a:r>
          </a:p>
          <a:p>
            <a:pPr>
              <a:buSzPct val="100000"/>
              <a:defRPr/>
            </a:pPr>
            <a:r>
              <a:rPr lang="fr-FR" altLang="fr-FR" sz="1000" dirty="0"/>
              <a:t>Christelle SIMASOTCHI</a:t>
            </a:r>
          </a:p>
          <a:p>
            <a:pPr>
              <a:buSzPct val="100000"/>
              <a:defRPr/>
            </a:pPr>
            <a:r>
              <a:rPr lang="fr-FR" altLang="fr-FR" sz="1000" dirty="0"/>
              <a:t>Patricia TOMPOUCE</a:t>
            </a:r>
          </a:p>
          <a:p>
            <a:pPr>
              <a:buSzPct val="100000"/>
              <a:defRPr/>
            </a:pPr>
            <a:r>
              <a:rPr lang="fr-FR" altLang="fr-FR" sz="1000" b="1" dirty="0" smtClean="0"/>
              <a:t>Hématologie</a:t>
            </a: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dirty="0" smtClean="0"/>
              <a:t>Daniel GUÉRIN</a:t>
            </a: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dirty="0"/>
              <a:t>Aurore MARCHELLI</a:t>
            </a:r>
          </a:p>
          <a:p>
            <a:pPr>
              <a:buSzPct val="100000"/>
              <a:defRPr/>
            </a:pPr>
            <a:r>
              <a:rPr lang="fr-FR" altLang="fr-FR" sz="1000" dirty="0"/>
              <a:t>Bruno PALMIER</a:t>
            </a:r>
          </a:p>
          <a:p>
            <a:pPr>
              <a:buSzPct val="100000"/>
              <a:defRPr/>
            </a:pPr>
            <a:r>
              <a:rPr lang="fr-FR" altLang="fr-FR" sz="1000" b="1" dirty="0" smtClean="0"/>
              <a:t>Immunologie</a:t>
            </a: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dirty="0"/>
              <a:t>Gaston CHADET</a:t>
            </a:r>
          </a:p>
          <a:p>
            <a:pPr>
              <a:buSzPct val="100000"/>
              <a:defRPr/>
            </a:pPr>
            <a:r>
              <a:rPr lang="fr-FR" altLang="fr-FR" sz="1000" b="1" dirty="0"/>
              <a:t>Parasitologie</a:t>
            </a:r>
          </a:p>
          <a:p>
            <a:pPr>
              <a:buSzPct val="100000"/>
              <a:defRPr/>
            </a:pPr>
            <a:r>
              <a:rPr lang="fr-FR" altLang="fr-FR" sz="1000" dirty="0"/>
              <a:t>Muriel LOHEZIC</a:t>
            </a:r>
          </a:p>
        </p:txBody>
      </p:sp>
      <p:grpSp>
        <p:nvGrpSpPr>
          <p:cNvPr id="169" name="Groupe 168">
            <a:extLst>
              <a:ext uri="{FF2B5EF4-FFF2-40B4-BE49-F238E27FC236}">
                <a16:creationId xmlns:a16="http://schemas.microsoft.com/office/drawing/2014/main" id="{DA3C45CD-2480-4E73-A90F-9D0032C44BF3}"/>
              </a:ext>
            </a:extLst>
          </p:cNvPr>
          <p:cNvGrpSpPr/>
          <p:nvPr/>
        </p:nvGrpSpPr>
        <p:grpSpPr>
          <a:xfrm>
            <a:off x="9763088" y="3033727"/>
            <a:ext cx="1383287" cy="4417505"/>
            <a:chOff x="2405" y="1785388"/>
            <a:chExt cx="921940" cy="658800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D08E4B85-6A1C-45B9-B289-391441CC268A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1" name="ZoneTexte 170">
              <a:extLst>
                <a:ext uri="{FF2B5EF4-FFF2-40B4-BE49-F238E27FC236}">
                  <a16:creationId xmlns:a16="http://schemas.microsoft.com/office/drawing/2014/main" id="{E1C1C112-462B-4364-A178-B7F23687077F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9751799" y="3033728"/>
            <a:ext cx="212127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Directrice: 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Chantal GUIHENNEUC</a:t>
            </a: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Adjointe: 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Vanessa BLOCH</a:t>
            </a:r>
          </a:p>
          <a:p>
            <a:pPr>
              <a:buSzPct val="100000"/>
              <a:defRPr/>
            </a:pP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smtClean="0">
                <a:cs typeface="Arial" panose="020B0604020202020204" pitchFamily="34" charset="0"/>
              </a:rPr>
              <a:t>Biomathématique-</a:t>
            </a:r>
            <a:endParaRPr lang="fr-FR" altLang="fr-FR" sz="1000" b="1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 err="1">
                <a:cs typeface="Arial" panose="020B0604020202020204" pitchFamily="34" charset="0"/>
              </a:rPr>
              <a:t>Biostatistique</a:t>
            </a:r>
            <a:endParaRPr lang="fr-FR" altLang="fr-FR" sz="1000" b="1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endParaRPr lang="fr-FR" altLang="fr-FR" sz="1000" b="1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Droit pharmaceutique</a:t>
            </a: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Pharmaco-économie</a:t>
            </a:r>
            <a:br>
              <a:rPr lang="fr-FR" altLang="fr-FR" sz="1000" b="1" dirty="0">
                <a:cs typeface="Arial" panose="020B0604020202020204" pitchFamily="34" charset="0"/>
              </a:rPr>
            </a:br>
            <a:endParaRPr lang="fr-FR" altLang="fr-FR" sz="1000" b="1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Développement </a:t>
            </a: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pharmaceutique</a:t>
            </a: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et innovation</a:t>
            </a:r>
          </a:p>
          <a:p>
            <a:pPr>
              <a:buSzPct val="100000"/>
              <a:defRPr/>
            </a:pPr>
            <a:endParaRPr lang="fr-FR" altLang="fr-FR" sz="1000" b="1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Santé publique</a:t>
            </a:r>
          </a:p>
          <a:p>
            <a:pPr>
              <a:buSzPct val="100000"/>
              <a:defRPr/>
            </a:pPr>
            <a:endParaRPr lang="fr-FR" altLang="fr-FR" sz="1000" b="1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Anglais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014824" y="2475630"/>
            <a:ext cx="18210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0000"/>
              <a:defRPr/>
            </a:pPr>
            <a:r>
              <a:rPr lang="fr-FR" altLang="fr-FR" sz="1100" b="1" dirty="0">
                <a:solidFill>
                  <a:schemeClr val="bg1"/>
                </a:solidFill>
              </a:rPr>
              <a:t>Département 5</a:t>
            </a:r>
          </a:p>
          <a:p>
            <a:pPr algn="ctr">
              <a:buSzPct val="100000"/>
              <a:defRPr/>
            </a:pPr>
            <a:r>
              <a:rPr lang="fr-FR" altLang="fr-FR" sz="1100" b="1" dirty="0">
                <a:solidFill>
                  <a:schemeClr val="bg1"/>
                </a:solidFill>
              </a:rPr>
              <a:t>Recherche</a:t>
            </a:r>
          </a:p>
        </p:txBody>
      </p:sp>
      <p:grpSp>
        <p:nvGrpSpPr>
          <p:cNvPr id="210" name="Groupe 209">
            <a:extLst>
              <a:ext uri="{FF2B5EF4-FFF2-40B4-BE49-F238E27FC236}">
                <a16:creationId xmlns:a16="http://schemas.microsoft.com/office/drawing/2014/main" id="{DA3C45CD-2480-4E73-A90F-9D0032C44BF3}"/>
              </a:ext>
            </a:extLst>
          </p:cNvPr>
          <p:cNvGrpSpPr/>
          <p:nvPr/>
        </p:nvGrpSpPr>
        <p:grpSpPr>
          <a:xfrm>
            <a:off x="11238586" y="3026092"/>
            <a:ext cx="1492046" cy="6507750"/>
            <a:chOff x="2405" y="1785388"/>
            <a:chExt cx="921940" cy="658800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D08E4B85-6A1C-45B9-B289-391441CC268A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2" name="ZoneTexte 281">
              <a:extLst>
                <a:ext uri="{FF2B5EF4-FFF2-40B4-BE49-F238E27FC236}">
                  <a16:creationId xmlns:a16="http://schemas.microsoft.com/office/drawing/2014/main" id="{E1C1C112-462B-4364-A178-B7F23687077F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sp>
        <p:nvSpPr>
          <p:cNvPr id="13" name="Rectangle 12"/>
          <p:cNvSpPr/>
          <p:nvPr/>
        </p:nvSpPr>
        <p:spPr>
          <a:xfrm>
            <a:off x="11171809" y="2991897"/>
            <a:ext cx="1714855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fr-FR" altLang="fr-FR" sz="1000" b="1" dirty="0"/>
              <a:t>Directeur:  </a:t>
            </a:r>
          </a:p>
          <a:p>
            <a:pPr>
              <a:buSzPct val="100000"/>
              <a:defRPr/>
            </a:pPr>
            <a:r>
              <a:rPr lang="fr-FR" altLang="fr-FR" sz="1000" dirty="0"/>
              <a:t>Michel VIDAL</a:t>
            </a:r>
          </a:p>
          <a:p>
            <a:pPr>
              <a:buSzPct val="100000"/>
              <a:defRPr/>
            </a:pPr>
            <a:r>
              <a:rPr lang="fr-FR" altLang="fr-FR" sz="1000" b="1" dirty="0"/>
              <a:t>Adjoint</a:t>
            </a:r>
            <a:r>
              <a:rPr lang="fr-FR" altLang="fr-FR" sz="1000" dirty="0"/>
              <a:t>: </a:t>
            </a:r>
          </a:p>
          <a:p>
            <a:pPr>
              <a:buSzPct val="100000"/>
              <a:defRPr/>
            </a:pPr>
            <a:r>
              <a:rPr lang="fr-FR" altLang="fr-FR" sz="1000" dirty="0"/>
              <a:t>Nicolas LEULLIOT</a:t>
            </a:r>
          </a:p>
          <a:p>
            <a:pPr>
              <a:buSzPct val="100000"/>
              <a:defRPr/>
            </a:pP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b="1" dirty="0"/>
              <a:t>Gestionnaire</a:t>
            </a:r>
          </a:p>
          <a:p>
            <a:pPr>
              <a:buSzPct val="100000"/>
              <a:defRPr/>
            </a:pPr>
            <a:r>
              <a:rPr lang="fr-FR" altLang="fr-FR" sz="1000" b="1" dirty="0" smtClean="0"/>
              <a:t>EA </a:t>
            </a:r>
            <a:r>
              <a:rPr lang="fr-FR" altLang="fr-FR" sz="1000" b="1" dirty="0"/>
              <a:t>4064: </a:t>
            </a:r>
            <a:r>
              <a:rPr lang="fr-FR" altLang="fr-FR" sz="1000" dirty="0"/>
              <a:t>Malika VIOLA </a:t>
            </a:r>
          </a:p>
          <a:p>
            <a:pPr>
              <a:buSzPct val="100000"/>
              <a:defRPr/>
            </a:pPr>
            <a:r>
              <a:rPr lang="fr-FR" altLang="fr-FR" sz="1000" b="1" dirty="0"/>
              <a:t>SCICM: </a:t>
            </a:r>
            <a:r>
              <a:rPr lang="fr-FR" altLang="fr-FR" sz="1000" dirty="0" smtClean="0"/>
              <a:t>Charlotte IZABELLE</a:t>
            </a:r>
            <a:endParaRPr lang="fr-FR" altLang="fr-FR" sz="1000" dirty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UMR 216</a:t>
            </a:r>
            <a:r>
              <a:rPr lang="fr-FR" altLang="fr-FR" sz="1000" dirty="0">
                <a:cs typeface="Arial" panose="020B0604020202020204" pitchFamily="34" charset="0"/>
              </a:rPr>
              <a:t>: Magalie 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DAMBRUN </a:t>
            </a:r>
          </a:p>
          <a:p>
            <a:pPr>
              <a:buSzPct val="100000"/>
              <a:defRPr/>
            </a:pPr>
            <a:r>
              <a:rPr lang="fr-FR" altLang="fr-FR" sz="1000" b="1" dirty="0">
                <a:cs typeface="Arial" panose="020B0604020202020204" pitchFamily="34" charset="0"/>
              </a:rPr>
              <a:t>UMR 1022</a:t>
            </a:r>
            <a:r>
              <a:rPr lang="fr-FR" altLang="fr-FR" sz="1000" dirty="0">
                <a:cs typeface="Arial" panose="020B0604020202020204" pitchFamily="34" charset="0"/>
              </a:rPr>
              <a:t>: Jacqueline 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DECOMBLE </a:t>
            </a: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b="1" dirty="0"/>
              <a:t>UMR 1139: </a:t>
            </a:r>
            <a:r>
              <a:rPr lang="fr-FR" altLang="fr-FR" sz="1000" dirty="0"/>
              <a:t>Raja DJELIDI </a:t>
            </a:r>
          </a:p>
          <a:p>
            <a:pPr>
              <a:buSzPct val="100000"/>
              <a:defRPr/>
            </a:pPr>
            <a:r>
              <a:rPr lang="fr-FR" altLang="fr-FR" sz="1000" dirty="0"/>
              <a:t>Marie-Léone VIGNAUD </a:t>
            </a:r>
          </a:p>
          <a:p>
            <a:pPr>
              <a:buSzPct val="100000"/>
              <a:defRPr/>
            </a:pPr>
            <a:r>
              <a:rPr lang="fr-FR" altLang="fr-FR" sz="1000" b="1" dirty="0" smtClean="0"/>
              <a:t>CITCOM</a:t>
            </a:r>
            <a:endParaRPr lang="fr-FR" altLang="fr-FR" sz="1000" b="1" dirty="0"/>
          </a:p>
          <a:p>
            <a:pPr>
              <a:buSzPct val="100000"/>
              <a:defRPr/>
            </a:pPr>
            <a:r>
              <a:rPr lang="fr-FR" altLang="fr-FR" sz="1000" dirty="0"/>
              <a:t>Georges AFONSO </a:t>
            </a:r>
          </a:p>
          <a:p>
            <a:pPr>
              <a:buSzPct val="100000"/>
              <a:defRPr/>
            </a:pPr>
            <a:r>
              <a:rPr lang="fr-FR" altLang="fr-FR" sz="1000" dirty="0"/>
              <a:t>Sabrina DHAMBRI </a:t>
            </a:r>
          </a:p>
          <a:p>
            <a:pPr>
              <a:buSzPct val="100000"/>
              <a:defRPr/>
            </a:pPr>
            <a:r>
              <a:rPr lang="fr-FR" altLang="fr-FR" sz="1000" dirty="0"/>
              <a:t>Thomas DUCOS-DUVAL </a:t>
            </a:r>
          </a:p>
          <a:p>
            <a:pPr>
              <a:buSzPct val="100000"/>
              <a:defRPr/>
            </a:pPr>
            <a:r>
              <a:rPr lang="fr-FR" altLang="fr-FR" sz="1000" dirty="0"/>
              <a:t>Lila DELBOS </a:t>
            </a:r>
          </a:p>
          <a:p>
            <a:pPr>
              <a:buSzPct val="100000"/>
              <a:defRPr/>
            </a:pPr>
            <a:r>
              <a:rPr lang="fr-FR" altLang="fr-FR" sz="1000" dirty="0" err="1"/>
              <a:t>Syrine</a:t>
            </a:r>
            <a:r>
              <a:rPr lang="fr-FR" altLang="fr-FR" sz="1000" dirty="0"/>
              <a:t> MAHDADI </a:t>
            </a:r>
          </a:p>
          <a:p>
            <a:pPr>
              <a:buSzPct val="100000"/>
              <a:defRPr/>
            </a:pPr>
            <a:r>
              <a:rPr lang="fr-FR" altLang="fr-FR" sz="1000" dirty="0">
                <a:cs typeface="Arial" panose="020B0604020202020204" pitchFamily="34" charset="0"/>
              </a:rPr>
              <a:t>Anne REGAZZETTI </a:t>
            </a:r>
            <a:endParaRPr lang="fr-FR" altLang="fr-FR" sz="1000" dirty="0" smtClean="0">
              <a:cs typeface="Arial" panose="020B0604020202020204" pitchFamily="34" charset="0"/>
            </a:endParaRPr>
          </a:p>
          <a:p>
            <a:pPr>
              <a:buSzPct val="100000"/>
              <a:defRPr/>
            </a:pPr>
            <a:r>
              <a:rPr lang="fr-FR" altLang="fr-FR" sz="1000" dirty="0" smtClean="0">
                <a:cs typeface="Arial" panose="020B0604020202020204" pitchFamily="34" charset="0"/>
              </a:rPr>
              <a:t>Emilie ZELIE</a:t>
            </a: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b="1" dirty="0"/>
              <a:t>UTCBS</a:t>
            </a:r>
          </a:p>
          <a:p>
            <a:pPr>
              <a:buSzPct val="100000"/>
              <a:defRPr/>
            </a:pPr>
            <a:r>
              <a:rPr lang="fr-FR" altLang="fr-FR" sz="1000" dirty="0"/>
              <a:t>Servane LE PLENIER </a:t>
            </a:r>
          </a:p>
          <a:p>
            <a:pPr>
              <a:buSzPct val="100000"/>
              <a:defRPr/>
            </a:pPr>
            <a:r>
              <a:rPr lang="fr-FR" altLang="fr-FR" sz="1000" dirty="0" err="1"/>
              <a:t>Alfucène</a:t>
            </a:r>
            <a:r>
              <a:rPr lang="fr-FR" altLang="fr-FR" sz="1000" dirty="0"/>
              <a:t> TRAUARÉ</a:t>
            </a:r>
          </a:p>
          <a:p>
            <a:pPr>
              <a:buSzPct val="100000"/>
              <a:defRPr/>
            </a:pPr>
            <a:r>
              <a:rPr lang="fr-FR" altLang="fr-FR" sz="1000" b="1" dirty="0"/>
              <a:t>UMR-U 1016 (Cochin)</a:t>
            </a:r>
          </a:p>
          <a:p>
            <a:pPr>
              <a:buSzPct val="100000"/>
              <a:defRPr/>
            </a:pPr>
            <a:r>
              <a:rPr lang="fr-FR" altLang="fr-FR" sz="1000" dirty="0"/>
              <a:t>Ingrid LAURENDEAU</a:t>
            </a:r>
          </a:p>
          <a:p>
            <a:pPr>
              <a:buSzPct val="100000"/>
              <a:defRPr/>
            </a:pPr>
            <a:r>
              <a:rPr lang="fr-FR" altLang="fr-FR" sz="1000" dirty="0"/>
              <a:t>Hasina SHAMIM AFROZ </a:t>
            </a:r>
          </a:p>
          <a:p>
            <a:pPr>
              <a:buSzPct val="100000"/>
              <a:defRPr/>
            </a:pP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b="1" u="sng" dirty="0"/>
              <a:t>ANIMALERIE</a:t>
            </a:r>
          </a:p>
          <a:p>
            <a:pPr>
              <a:buSzPct val="100000"/>
              <a:defRPr/>
            </a:pPr>
            <a:r>
              <a:rPr lang="fr-FR" altLang="fr-FR" sz="1000" b="1" dirty="0"/>
              <a:t>Cheffe de service</a:t>
            </a:r>
          </a:p>
          <a:p>
            <a:pPr>
              <a:buSzPct val="100000"/>
              <a:defRPr/>
            </a:pPr>
            <a:r>
              <a:rPr lang="fr-FR" altLang="fr-FR" sz="1000" dirty="0"/>
              <a:t>Servane LE PLÉNIER</a:t>
            </a:r>
          </a:p>
          <a:p>
            <a:pPr>
              <a:buSzPct val="100000"/>
              <a:defRPr/>
            </a:pP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b="1" dirty="0"/>
              <a:t>Zootechniciens/soigneurs</a:t>
            </a:r>
          </a:p>
          <a:p>
            <a:pPr>
              <a:buSzPct val="100000"/>
              <a:defRPr/>
            </a:pPr>
            <a:r>
              <a:rPr lang="fr-FR" altLang="fr-FR" sz="1000" dirty="0"/>
              <a:t>Mohamed ABOUBACAR</a:t>
            </a:r>
          </a:p>
          <a:p>
            <a:pPr>
              <a:buSzPct val="100000"/>
              <a:defRPr/>
            </a:pPr>
            <a:r>
              <a:rPr lang="fr-FR" altLang="fr-FR" sz="1000" dirty="0"/>
              <a:t>Caroline KHARCHI</a:t>
            </a:r>
          </a:p>
          <a:p>
            <a:pPr>
              <a:buSzPct val="100000"/>
              <a:defRPr/>
            </a:pPr>
            <a:r>
              <a:rPr lang="fr-FR" altLang="fr-FR" sz="1000" dirty="0"/>
              <a:t>Axel ONTAVILLA</a:t>
            </a:r>
          </a:p>
          <a:p>
            <a:pPr>
              <a:buSzPct val="100000"/>
              <a:defRPr/>
            </a:pPr>
            <a:r>
              <a:rPr lang="fr-FR" altLang="fr-FR" sz="1000" dirty="0"/>
              <a:t>Fabrice </a:t>
            </a:r>
            <a:r>
              <a:rPr lang="fr-FR" altLang="fr-FR" sz="1000" dirty="0" smtClean="0"/>
              <a:t>POUGIN</a:t>
            </a:r>
          </a:p>
          <a:p>
            <a:pPr>
              <a:buSzPct val="100000"/>
              <a:defRPr/>
            </a:pPr>
            <a:r>
              <a:rPr lang="fr-FR" altLang="fr-FR" sz="1000" dirty="0" smtClean="0"/>
              <a:t>Frédéric PERCEIX</a:t>
            </a: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dirty="0" smtClean="0"/>
              <a:t>Vacant</a:t>
            </a:r>
            <a:endParaRPr lang="fr-FR" altLang="fr-FR" sz="1000" dirty="0"/>
          </a:p>
          <a:p>
            <a:pPr>
              <a:buSzPct val="100000"/>
              <a:defRPr/>
            </a:pPr>
            <a:r>
              <a:rPr lang="fr-FR" altLang="fr-FR" sz="1000" dirty="0"/>
              <a:t>Vacant</a:t>
            </a:r>
          </a:p>
        </p:txBody>
      </p:sp>
      <p:grpSp>
        <p:nvGrpSpPr>
          <p:cNvPr id="283" name="Groupe 282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5168801" y="7492842"/>
            <a:ext cx="5977231" cy="483212"/>
            <a:chOff x="0" y="0"/>
            <a:chExt cx="921940" cy="368776"/>
          </a:xfrm>
          <a:solidFill>
            <a:schemeClr val="accent1">
              <a:lumMod val="75000"/>
            </a:schemeClr>
          </a:solidFill>
        </p:grpSpPr>
        <p:sp>
          <p:nvSpPr>
            <p:cNvPr id="284" name="Rectangle 283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5" name="ZoneTexte 284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grpSp>
        <p:nvGrpSpPr>
          <p:cNvPr id="286" name="Groupe 285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5162026" y="7865951"/>
            <a:ext cx="6009783" cy="600124"/>
            <a:chOff x="0" y="0"/>
            <a:chExt cx="921940" cy="368776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87" name="Rectangle 286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8" name="ZoneTexte 287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sp>
        <p:nvSpPr>
          <p:cNvPr id="14" name="Rectangle 13"/>
          <p:cNvSpPr/>
          <p:nvPr/>
        </p:nvSpPr>
        <p:spPr>
          <a:xfrm>
            <a:off x="4804398" y="7508755"/>
            <a:ext cx="6400800" cy="390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900" b="1" dirty="0">
                <a:solidFill>
                  <a:schemeClr val="bg1"/>
                </a:solidFill>
              </a:rPr>
              <a:t>GESTION ADMINISTRATIVE,  FINANCIERE ET PEDAGOGIQUE DES DEPARTEMENTS </a:t>
            </a:r>
          </a:p>
          <a:p>
            <a:pPr algn="ctr" defTabSz="22225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900" b="1" dirty="0">
                <a:solidFill>
                  <a:schemeClr val="bg1"/>
                </a:solidFill>
              </a:rPr>
              <a:t>D’ENSEIGNEMENT ET DE RECHERCHE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451361" y="7863538"/>
            <a:ext cx="24705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00" b="1" dirty="0"/>
              <a:t>GESTION ADMINISTRATIVE ET FINANCIERE </a:t>
            </a:r>
            <a:endParaRPr lang="fr-FR" sz="1000" dirty="0"/>
          </a:p>
        </p:txBody>
      </p:sp>
      <p:sp>
        <p:nvSpPr>
          <p:cNvPr id="17" name="Rectangle 16"/>
          <p:cNvSpPr/>
          <p:nvPr/>
        </p:nvSpPr>
        <p:spPr>
          <a:xfrm>
            <a:off x="8622729" y="7840104"/>
            <a:ext cx="149432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00" b="1" dirty="0"/>
              <a:t>GESTION PÉDAGOGIQUE</a:t>
            </a:r>
            <a:endParaRPr lang="fr-FR" sz="1000" dirty="0"/>
          </a:p>
        </p:txBody>
      </p:sp>
      <p:sp>
        <p:nvSpPr>
          <p:cNvPr id="18" name="Rectangle 17"/>
          <p:cNvSpPr/>
          <p:nvPr/>
        </p:nvSpPr>
        <p:spPr>
          <a:xfrm>
            <a:off x="5457791" y="8028067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00" dirty="0"/>
              <a:t>Priscilla DUVAL</a:t>
            </a:r>
          </a:p>
          <a:p>
            <a:r>
              <a:rPr lang="fr-FR" sz="1000" dirty="0"/>
              <a:t>Maryse ROUXEL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630898" y="7965871"/>
            <a:ext cx="114165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00" dirty="0" smtClean="0"/>
              <a:t>Marie LAMARTINE</a:t>
            </a:r>
            <a:endParaRPr lang="fr-FR" sz="1000" dirty="0"/>
          </a:p>
          <a:p>
            <a:r>
              <a:rPr lang="fr-FR" sz="1000" dirty="0"/>
              <a:t>Anne METAIREAU</a:t>
            </a:r>
          </a:p>
          <a:p>
            <a:pPr>
              <a:buSzPct val="100000"/>
              <a:defRPr/>
            </a:pPr>
            <a:r>
              <a:rPr lang="fr-FR" altLang="fr-FR" sz="1000" dirty="0"/>
              <a:t>Vacant</a:t>
            </a:r>
          </a:p>
        </p:txBody>
      </p:sp>
      <p:grpSp>
        <p:nvGrpSpPr>
          <p:cNvPr id="289" name="Groupe 288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5038829" y="8504259"/>
            <a:ext cx="6107203" cy="285188"/>
            <a:chOff x="-19161" y="0"/>
            <a:chExt cx="941101" cy="368776"/>
          </a:xfrm>
        </p:grpSpPr>
        <p:sp>
          <p:nvSpPr>
            <p:cNvPr id="290" name="Rectangle 289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1" name="ZoneTexte 290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-19161" y="0"/>
              <a:ext cx="941101" cy="36517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sp>
        <p:nvSpPr>
          <p:cNvPr id="26" name="Rectangle 25"/>
          <p:cNvSpPr/>
          <p:nvPr/>
        </p:nvSpPr>
        <p:spPr>
          <a:xfrm>
            <a:off x="6986886" y="8474135"/>
            <a:ext cx="245612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solidFill>
                  <a:schemeClr val="bg1"/>
                </a:solidFill>
                <a:ea typeface="MS PGothic" panose="020B0600070205080204" pitchFamily="34" charset="-128"/>
              </a:rPr>
              <a:t>DEPARTEMENT 6 : FORMATION CONTINUE</a:t>
            </a:r>
          </a:p>
        </p:txBody>
      </p:sp>
      <p:grpSp>
        <p:nvGrpSpPr>
          <p:cNvPr id="292" name="Groupe 291">
            <a:extLst>
              <a:ext uri="{FF2B5EF4-FFF2-40B4-BE49-F238E27FC236}">
                <a16:creationId xmlns:a16="http://schemas.microsoft.com/office/drawing/2014/main" id="{E2367A00-0EC3-486B-9B04-79DA6C24488E}"/>
              </a:ext>
            </a:extLst>
          </p:cNvPr>
          <p:cNvGrpSpPr/>
          <p:nvPr/>
        </p:nvGrpSpPr>
        <p:grpSpPr>
          <a:xfrm>
            <a:off x="5155391" y="8750480"/>
            <a:ext cx="6016075" cy="822924"/>
            <a:chOff x="0" y="0"/>
            <a:chExt cx="921940" cy="368776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93" name="Rectangle 292">
              <a:extLst>
                <a:ext uri="{FF2B5EF4-FFF2-40B4-BE49-F238E27FC236}">
                  <a16:creationId xmlns:a16="http://schemas.microsoft.com/office/drawing/2014/main" id="{13BF586B-DFBC-4D2E-919F-268084610EB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4" name="ZoneTexte 293">
              <a:extLst>
                <a:ext uri="{FF2B5EF4-FFF2-40B4-BE49-F238E27FC236}">
                  <a16:creationId xmlns:a16="http://schemas.microsoft.com/office/drawing/2014/main" id="{CEEC42A2-D652-4D6F-B76D-256D1B6C6989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1500" kern="1200" dirty="0" smtClean="0"/>
                <a:t>			</a:t>
              </a:r>
              <a:endParaRPr lang="fr-FR" sz="1500" kern="1200" dirty="0"/>
            </a:p>
          </p:txBody>
        </p:sp>
      </p:grpSp>
      <p:sp>
        <p:nvSpPr>
          <p:cNvPr id="27" name="Rectangle 26"/>
          <p:cNvSpPr/>
          <p:nvPr/>
        </p:nvSpPr>
        <p:spPr>
          <a:xfrm>
            <a:off x="5485732" y="8902563"/>
            <a:ext cx="220871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ea typeface="MS PGothic" panose="020B0600070205080204" pitchFamily="34" charset="-128"/>
              </a:rPr>
              <a:t>Directeur : </a:t>
            </a:r>
            <a:r>
              <a:rPr lang="fr-FR" altLang="fr-FR" sz="1000" dirty="0">
                <a:ea typeface="MS PGothic" panose="020B0600070205080204" pitchFamily="34" charset="-128"/>
              </a:rPr>
              <a:t>Pascal PAUBEL</a:t>
            </a:r>
            <a:r>
              <a:rPr lang="fr-FR" altLang="fr-FR" sz="1000" b="1" dirty="0">
                <a:ea typeface="MS PGothic" panose="020B0600070205080204" pitchFamily="34" charset="-128"/>
              </a:rPr>
              <a:t> 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>
                <a:ea typeface="MS PGothic" panose="020B0600070205080204" pitchFamily="34" charset="-128"/>
              </a:rPr>
              <a:t>Adjointe : </a:t>
            </a:r>
            <a:r>
              <a:rPr lang="fr-FR" altLang="fr-FR" sz="1000" dirty="0">
                <a:ea typeface="MS PGothic" panose="020B0600070205080204" pitchFamily="34" charset="-128"/>
              </a:rPr>
              <a:t>Corinne COLLET</a:t>
            </a:r>
          </a:p>
          <a:p>
            <a:pPr defTabSz="449266" fontAlgn="base">
              <a:spcBef>
                <a:spcPct val="0"/>
              </a:spcBef>
              <a:spcAft>
                <a:spcPct val="0"/>
              </a:spcAft>
              <a:buSzPct val="100000"/>
              <a:defRPr/>
            </a:pPr>
            <a:r>
              <a:rPr lang="fr-FR" altLang="fr-FR" sz="1000" b="1" dirty="0"/>
              <a:t>Cheffe de service :  </a:t>
            </a:r>
            <a:r>
              <a:rPr lang="fr-FR" altLang="fr-FR" sz="1000" dirty="0" smtClean="0"/>
              <a:t>Vacant</a:t>
            </a:r>
            <a:endParaRPr lang="fr-FR" altLang="fr-FR" sz="1000" dirty="0"/>
          </a:p>
        </p:txBody>
      </p:sp>
      <p:sp>
        <p:nvSpPr>
          <p:cNvPr id="28" name="Rectangle 27"/>
          <p:cNvSpPr/>
          <p:nvPr/>
        </p:nvSpPr>
        <p:spPr>
          <a:xfrm>
            <a:off x="8983230" y="8728191"/>
            <a:ext cx="14462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sz="1000" b="1" dirty="0"/>
              <a:t>Assistants de formation</a:t>
            </a:r>
            <a:endParaRPr lang="fr-FR" sz="1000" dirty="0"/>
          </a:p>
        </p:txBody>
      </p:sp>
      <p:sp>
        <p:nvSpPr>
          <p:cNvPr id="29" name="Rectangle 28"/>
          <p:cNvSpPr/>
          <p:nvPr/>
        </p:nvSpPr>
        <p:spPr>
          <a:xfrm>
            <a:off x="8074499" y="8872656"/>
            <a:ext cx="300699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altLang="fr-FR" sz="1000" dirty="0"/>
              <a:t>Charles </a:t>
            </a:r>
            <a:r>
              <a:rPr lang="fr-FR" altLang="fr-FR" sz="1000" dirty="0" smtClean="0"/>
              <a:t>BAKUNDAKWITA   Agnès CHRISTINE-OUALI</a:t>
            </a:r>
            <a:endParaRPr lang="fr-FR" altLang="fr-FR" sz="1000" dirty="0"/>
          </a:p>
          <a:p>
            <a:r>
              <a:rPr lang="fr-FR" altLang="fr-FR" sz="1000" dirty="0" smtClean="0"/>
              <a:t>Lise </a:t>
            </a:r>
            <a:r>
              <a:rPr lang="fr-FR" altLang="fr-FR" sz="1000" dirty="0"/>
              <a:t>DE SAINT THIBAULT </a:t>
            </a:r>
            <a:r>
              <a:rPr lang="fr-FR" altLang="fr-FR" sz="1000" dirty="0" smtClean="0"/>
              <a:t>   Julie DELEVAL</a:t>
            </a:r>
            <a:endParaRPr lang="fr-FR" altLang="fr-FR" sz="1000" dirty="0"/>
          </a:p>
          <a:p>
            <a:r>
              <a:rPr lang="fr-FR" sz="1000" dirty="0" smtClean="0"/>
              <a:t>		Alison DUVAL</a:t>
            </a:r>
            <a:endParaRPr lang="fr-FR" sz="1000" dirty="0"/>
          </a:p>
        </p:txBody>
      </p:sp>
      <p:sp>
        <p:nvSpPr>
          <p:cNvPr id="31" name="Rectangle 30"/>
          <p:cNvSpPr/>
          <p:nvPr/>
        </p:nvSpPr>
        <p:spPr>
          <a:xfrm>
            <a:off x="9573375" y="8752789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dirty="0"/>
              <a:t> </a:t>
            </a:r>
            <a:endParaRPr lang="fr-FR" sz="1000" dirty="0"/>
          </a:p>
        </p:txBody>
      </p:sp>
      <p:sp>
        <p:nvSpPr>
          <p:cNvPr id="295" name="Espace réservé du pied de page 201">
            <a:extLst>
              <a:ext uri="{FF2B5EF4-FFF2-40B4-BE49-F238E27FC236}">
                <a16:creationId xmlns:a16="http://schemas.microsoft.com/office/drawing/2014/main" id="{F14AD4C5-A4C8-439A-B237-A300F16C6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74960" y="9306992"/>
            <a:ext cx="1155314" cy="184792"/>
          </a:xfrm>
        </p:spPr>
        <p:txBody>
          <a:bodyPr/>
          <a:lstStyle/>
          <a:p>
            <a:pPr algn="l"/>
            <a:r>
              <a:rPr lang="fr-FR" sz="1100" dirty="0" err="1"/>
              <a:t>Màj</a:t>
            </a:r>
            <a:r>
              <a:rPr lang="fr-FR" sz="1100" dirty="0"/>
              <a:t> </a:t>
            </a:r>
            <a:r>
              <a:rPr lang="fr-FR" sz="1100" dirty="0" smtClean="0"/>
              <a:t>nov.</a:t>
            </a:r>
            <a:r>
              <a:rPr lang="fr-FR" sz="1100" dirty="0" smtClean="0"/>
              <a:t>. </a:t>
            </a:r>
            <a:r>
              <a:rPr lang="fr-FR" sz="1100" dirty="0" smtClean="0"/>
              <a:t>2022</a:t>
            </a:r>
            <a:endParaRPr lang="fr-FR" sz="1100" dirty="0"/>
          </a:p>
        </p:txBody>
      </p:sp>
      <p:sp>
        <p:nvSpPr>
          <p:cNvPr id="296" name="Rectangle 295">
            <a:extLst>
              <a:ext uri="{FF2B5EF4-FFF2-40B4-BE49-F238E27FC236}">
                <a16:creationId xmlns:a16="http://schemas.microsoft.com/office/drawing/2014/main" id="{9C053233-37A9-8C44-9D17-61BBAE14A400}"/>
              </a:ext>
            </a:extLst>
          </p:cNvPr>
          <p:cNvSpPr/>
          <p:nvPr/>
        </p:nvSpPr>
        <p:spPr>
          <a:xfrm>
            <a:off x="30154" y="690640"/>
            <a:ext cx="1172866" cy="44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b="1" dirty="0"/>
              <a:t>Chef de service   </a:t>
            </a:r>
          </a:p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dirty="0"/>
              <a:t>Stéphane CARRAZ  </a:t>
            </a:r>
          </a:p>
        </p:txBody>
      </p:sp>
      <p:sp>
        <p:nvSpPr>
          <p:cNvPr id="297" name="Rectangle 296">
            <a:extLst>
              <a:ext uri="{FF2B5EF4-FFF2-40B4-BE49-F238E27FC236}">
                <a16:creationId xmlns:a16="http://schemas.microsoft.com/office/drawing/2014/main" id="{F51CAE49-6E19-634E-B43E-96230BA11FC5}"/>
              </a:ext>
            </a:extLst>
          </p:cNvPr>
          <p:cNvSpPr/>
          <p:nvPr/>
        </p:nvSpPr>
        <p:spPr>
          <a:xfrm>
            <a:off x="13315" y="1064122"/>
            <a:ext cx="17055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b="1" dirty="0"/>
              <a:t>Techniciens </a:t>
            </a:r>
            <a:r>
              <a:rPr lang="fr-FR" altLang="fr-FR" sz="1000" b="1" dirty="0" smtClean="0"/>
              <a:t>audiovisuels/numérique</a:t>
            </a:r>
            <a:endParaRPr lang="fr-FR" altLang="fr-FR" sz="1000" dirty="0"/>
          </a:p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dirty="0"/>
              <a:t>Zachary BEAUVARLET </a:t>
            </a:r>
          </a:p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dirty="0"/>
              <a:t>Paul Denis KINGUE MANJOLE</a:t>
            </a:r>
          </a:p>
          <a:p>
            <a:pPr>
              <a:lnSpc>
                <a:spcPct val="120000"/>
              </a:lnSpc>
              <a:buSzPct val="100000"/>
              <a:defRPr/>
            </a:pPr>
            <a:r>
              <a:rPr lang="fr-FR" sz="1000" dirty="0"/>
              <a:t>Dylan BAJOT</a:t>
            </a:r>
          </a:p>
        </p:txBody>
      </p:sp>
      <p:sp>
        <p:nvSpPr>
          <p:cNvPr id="299" name="Rectangle 298">
            <a:extLst>
              <a:ext uri="{FF2B5EF4-FFF2-40B4-BE49-F238E27FC236}">
                <a16:creationId xmlns:a16="http://schemas.microsoft.com/office/drawing/2014/main" id="{EB307D43-A8D5-B54A-8D81-3BBC613F9593}"/>
              </a:ext>
            </a:extLst>
          </p:cNvPr>
          <p:cNvSpPr/>
          <p:nvPr/>
        </p:nvSpPr>
        <p:spPr>
          <a:xfrm>
            <a:off x="1719731" y="549634"/>
            <a:ext cx="18598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sz="1000" b="1" dirty="0"/>
              <a:t>		</a:t>
            </a:r>
          </a:p>
          <a:p>
            <a:r>
              <a:rPr lang="fr-FR" altLang="fr-FR" sz="1000" b="1" dirty="0" smtClean="0"/>
              <a:t>Support technique et proximité</a:t>
            </a:r>
          </a:p>
          <a:p>
            <a:r>
              <a:rPr lang="fr-FR" altLang="fr-FR" sz="1000" dirty="0" smtClean="0"/>
              <a:t>Delis LABALLE</a:t>
            </a:r>
          </a:p>
          <a:p>
            <a:r>
              <a:rPr lang="fr-FR" sz="1000" dirty="0" smtClean="0"/>
              <a:t>Stéphane OHANIAN</a:t>
            </a:r>
            <a:endParaRPr lang="fr-FR" sz="1000" dirty="0"/>
          </a:p>
        </p:txBody>
      </p:sp>
      <p:sp>
        <p:nvSpPr>
          <p:cNvPr id="300" name="Rectangle 299">
            <a:extLst>
              <a:ext uri="{FF2B5EF4-FFF2-40B4-BE49-F238E27FC236}">
                <a16:creationId xmlns:a16="http://schemas.microsoft.com/office/drawing/2014/main" id="{3CA85A6F-F341-7042-B062-29F0122EBD74}"/>
              </a:ext>
            </a:extLst>
          </p:cNvPr>
          <p:cNvSpPr/>
          <p:nvPr/>
        </p:nvSpPr>
        <p:spPr>
          <a:xfrm>
            <a:off x="1724169" y="1159086"/>
            <a:ext cx="1172866" cy="44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SzPct val="100000"/>
              <a:defRPr/>
            </a:pPr>
            <a:r>
              <a:rPr lang="fr-FR" altLang="fr-FR" sz="1000" b="1" dirty="0" smtClean="0"/>
              <a:t>Apprenti</a:t>
            </a:r>
          </a:p>
          <a:p>
            <a:pPr>
              <a:lnSpc>
                <a:spcPct val="120000"/>
              </a:lnSpc>
              <a:buSzPct val="100000"/>
              <a:defRPr/>
            </a:pPr>
            <a:r>
              <a:rPr lang="fr-FR" sz="1000" dirty="0" smtClean="0"/>
              <a:t>Ali </a:t>
            </a:r>
            <a:r>
              <a:rPr lang="fr-FR" sz="1000" dirty="0"/>
              <a:t>GOUMANE</a:t>
            </a:r>
            <a:endParaRPr lang="fr-FR" altLang="fr-FR" sz="1000" dirty="0"/>
          </a:p>
        </p:txBody>
      </p:sp>
      <p:cxnSp>
        <p:nvCxnSpPr>
          <p:cNvPr id="73" name="Connecteur droit avec flèche 72"/>
          <p:cNvCxnSpPr>
            <a:stCxn id="44" idx="2"/>
            <a:endCxn id="209" idx="0"/>
          </p:cNvCxnSpPr>
          <p:nvPr/>
        </p:nvCxnSpPr>
        <p:spPr>
          <a:xfrm>
            <a:off x="6904801" y="1102479"/>
            <a:ext cx="5326" cy="288700"/>
          </a:xfrm>
          <a:prstGeom prst="straightConnector1">
            <a:avLst/>
          </a:prstGeom>
          <a:ln>
            <a:solidFill>
              <a:srgbClr val="8A153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necteur droit avec flèche 74"/>
          <p:cNvCxnSpPr>
            <a:stCxn id="106" idx="3"/>
          </p:cNvCxnSpPr>
          <p:nvPr/>
        </p:nvCxnSpPr>
        <p:spPr>
          <a:xfrm>
            <a:off x="7843211" y="659194"/>
            <a:ext cx="621661" cy="54292"/>
          </a:xfrm>
          <a:prstGeom prst="straightConnector1">
            <a:avLst/>
          </a:prstGeom>
          <a:ln>
            <a:solidFill>
              <a:srgbClr val="8A153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droit avec flèche 94"/>
          <p:cNvCxnSpPr>
            <a:stCxn id="59" idx="1"/>
            <a:endCxn id="215" idx="3"/>
          </p:cNvCxnSpPr>
          <p:nvPr/>
        </p:nvCxnSpPr>
        <p:spPr>
          <a:xfrm flipH="1">
            <a:off x="5062904" y="1558703"/>
            <a:ext cx="748599" cy="140451"/>
          </a:xfrm>
          <a:prstGeom prst="straightConnector1">
            <a:avLst/>
          </a:prstGeom>
          <a:ln>
            <a:solidFill>
              <a:srgbClr val="8A153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Connecteur en angle 98"/>
          <p:cNvCxnSpPr/>
          <p:nvPr/>
        </p:nvCxnSpPr>
        <p:spPr>
          <a:xfrm rot="16200000" flipH="1">
            <a:off x="7320335" y="1328825"/>
            <a:ext cx="1280494" cy="234358"/>
          </a:xfrm>
          <a:prstGeom prst="bentConnector3">
            <a:avLst>
              <a:gd name="adj1" fmla="val 508"/>
            </a:avLst>
          </a:prstGeom>
          <a:ln>
            <a:solidFill>
              <a:srgbClr val="8A153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Connecteur en angle 112"/>
          <p:cNvCxnSpPr>
            <a:endCxn id="142" idx="3"/>
          </p:cNvCxnSpPr>
          <p:nvPr/>
        </p:nvCxnSpPr>
        <p:spPr>
          <a:xfrm rot="10800000" flipV="1">
            <a:off x="5056144" y="794431"/>
            <a:ext cx="905839" cy="424718"/>
          </a:xfrm>
          <a:prstGeom prst="bentConnector3">
            <a:avLst>
              <a:gd name="adj1" fmla="val 24929"/>
            </a:avLst>
          </a:prstGeom>
          <a:ln>
            <a:solidFill>
              <a:srgbClr val="8A153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Connecteur en angle 126"/>
          <p:cNvCxnSpPr/>
          <p:nvPr/>
        </p:nvCxnSpPr>
        <p:spPr>
          <a:xfrm rot="10800000" flipV="1">
            <a:off x="5055840" y="1766753"/>
            <a:ext cx="754765" cy="397062"/>
          </a:xfrm>
          <a:prstGeom prst="bentConnector3">
            <a:avLst>
              <a:gd name="adj1" fmla="val 79227"/>
            </a:avLst>
          </a:prstGeom>
          <a:ln>
            <a:solidFill>
              <a:srgbClr val="8A153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Connecteur en angle 133"/>
          <p:cNvCxnSpPr/>
          <p:nvPr/>
        </p:nvCxnSpPr>
        <p:spPr>
          <a:xfrm>
            <a:off x="7843209" y="995198"/>
            <a:ext cx="2942982" cy="539624"/>
          </a:xfrm>
          <a:prstGeom prst="bentConnector3">
            <a:avLst>
              <a:gd name="adj1" fmla="val 15546"/>
            </a:avLst>
          </a:prstGeom>
          <a:ln>
            <a:solidFill>
              <a:srgbClr val="8A153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1" name="Groupe 310">
            <a:extLst>
              <a:ext uri="{FF2B5EF4-FFF2-40B4-BE49-F238E27FC236}">
                <a16:creationId xmlns:a16="http://schemas.microsoft.com/office/drawing/2014/main" id="{657D68E4-BA1E-4802-AF86-0CAD552E065B}"/>
              </a:ext>
            </a:extLst>
          </p:cNvPr>
          <p:cNvGrpSpPr/>
          <p:nvPr/>
        </p:nvGrpSpPr>
        <p:grpSpPr>
          <a:xfrm>
            <a:off x="3840212" y="8530304"/>
            <a:ext cx="1229327" cy="976738"/>
            <a:chOff x="2405" y="1785388"/>
            <a:chExt cx="921940" cy="6588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312" name="Rectangle 311">
              <a:extLst>
                <a:ext uri="{FF2B5EF4-FFF2-40B4-BE49-F238E27FC236}">
                  <a16:creationId xmlns:a16="http://schemas.microsoft.com/office/drawing/2014/main" id="{978E5BF7-6948-4E2C-A44E-DD97A49F4631}"/>
                </a:ext>
              </a:extLst>
            </p:cNvPr>
            <p:cNvSpPr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3" name="ZoneTexte 312">
              <a:extLst>
                <a:ext uri="{FF2B5EF4-FFF2-40B4-BE49-F238E27FC236}">
                  <a16:creationId xmlns:a16="http://schemas.microsoft.com/office/drawing/2014/main" id="{FAE1A1AC-7720-4350-9D93-8A1248993FC9}"/>
                </a:ext>
              </a:extLst>
            </p:cNvPr>
            <p:cNvSpPr txBox="1"/>
            <p:nvPr/>
          </p:nvSpPr>
          <p:spPr>
            <a:xfrm>
              <a:off x="2405" y="1785388"/>
              <a:ext cx="921940" cy="65880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114300" lvl="1" indent="-114300" algn="l" defTabSz="6667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fr-FR" sz="1500" kern="1200" dirty="0"/>
            </a:p>
          </p:txBody>
        </p:sp>
      </p:grpSp>
      <p:grpSp>
        <p:nvGrpSpPr>
          <p:cNvPr id="314" name="Groupe 313">
            <a:extLst>
              <a:ext uri="{FF2B5EF4-FFF2-40B4-BE49-F238E27FC236}">
                <a16:creationId xmlns:a16="http://schemas.microsoft.com/office/drawing/2014/main" id="{A27AC05A-931C-40E3-B6E0-74E76A7DAAA3}"/>
              </a:ext>
            </a:extLst>
          </p:cNvPr>
          <p:cNvGrpSpPr/>
          <p:nvPr/>
        </p:nvGrpSpPr>
        <p:grpSpPr>
          <a:xfrm>
            <a:off x="3820825" y="8084310"/>
            <a:ext cx="1252862" cy="726490"/>
            <a:chOff x="0" y="0"/>
            <a:chExt cx="921940" cy="368776"/>
          </a:xfrm>
          <a:solidFill>
            <a:schemeClr val="accent6">
              <a:lumMod val="75000"/>
            </a:schemeClr>
          </a:solidFill>
        </p:grpSpPr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id="{51E38318-60E5-4570-B30A-CFFE7681CE72}"/>
                </a:ext>
              </a:extLst>
            </p:cNvPr>
            <p:cNvSpPr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6" name="ZoneTexte 315">
              <a:extLst>
                <a:ext uri="{FF2B5EF4-FFF2-40B4-BE49-F238E27FC236}">
                  <a16:creationId xmlns:a16="http://schemas.microsoft.com/office/drawing/2014/main" id="{D251F8B1-3E36-4D13-9DF9-AB113BDFD2E2}"/>
                </a:ext>
              </a:extLst>
            </p:cNvPr>
            <p:cNvSpPr txBox="1"/>
            <p:nvPr/>
          </p:nvSpPr>
          <p:spPr>
            <a:xfrm>
              <a:off x="0" y="0"/>
              <a:ext cx="921940" cy="36877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fr-FR" sz="1500" kern="1200" dirty="0"/>
            </a:p>
          </p:txBody>
        </p:sp>
      </p:grpSp>
      <p:sp>
        <p:nvSpPr>
          <p:cNvPr id="317" name="Rectangle 316"/>
          <p:cNvSpPr/>
          <p:nvPr/>
        </p:nvSpPr>
        <p:spPr>
          <a:xfrm>
            <a:off x="978461" y="8101313"/>
            <a:ext cx="682895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100000"/>
            </a:pPr>
            <a:r>
              <a:rPr lang="fr-FR" altLang="fr-FR" sz="1000" b="1" dirty="0" smtClean="0">
                <a:solidFill>
                  <a:schemeClr val="bg1"/>
                </a:solidFill>
              </a:rPr>
              <a:t>PLATEFORME </a:t>
            </a:r>
          </a:p>
          <a:p>
            <a:pPr algn="ctr">
              <a:buSzPct val="100000"/>
            </a:pPr>
            <a:r>
              <a:rPr lang="fr-FR" altLang="fr-FR" sz="1000" b="1" dirty="0" smtClean="0">
                <a:solidFill>
                  <a:schemeClr val="bg1"/>
                </a:solidFill>
              </a:rPr>
              <a:t>FINANCIERE </a:t>
            </a:r>
          </a:p>
          <a:p>
            <a:pPr algn="ctr">
              <a:buSzPct val="100000"/>
            </a:pPr>
            <a:r>
              <a:rPr lang="fr-FR" altLang="fr-FR" sz="1000" b="1" dirty="0" smtClean="0">
                <a:solidFill>
                  <a:schemeClr val="bg1"/>
                </a:solidFill>
              </a:rPr>
              <a:t>DE SOUTIEN </a:t>
            </a:r>
          </a:p>
          <a:p>
            <a:pPr algn="ctr">
              <a:buSzPct val="100000"/>
            </a:pPr>
            <a:r>
              <a:rPr lang="fr-FR" altLang="fr-FR" sz="1000" b="1" dirty="0" smtClean="0">
                <a:solidFill>
                  <a:schemeClr val="bg1"/>
                </a:solidFill>
              </a:rPr>
              <a:t>A LA RECHERCHE</a:t>
            </a:r>
            <a:endParaRPr lang="fr-FR" altLang="fr-FR" sz="1000" b="1" dirty="0">
              <a:solidFill>
                <a:schemeClr val="bg1"/>
              </a:solidFill>
            </a:endParaRPr>
          </a:p>
          <a:p>
            <a:pPr algn="ctr">
              <a:buSzPct val="100000"/>
            </a:pPr>
            <a:endParaRPr lang="fr-FR" altLang="fr-FR" b="1" dirty="0"/>
          </a:p>
        </p:txBody>
      </p:sp>
      <p:sp>
        <p:nvSpPr>
          <p:cNvPr id="318" name="Rectangle 317"/>
          <p:cNvSpPr/>
          <p:nvPr/>
        </p:nvSpPr>
        <p:spPr>
          <a:xfrm>
            <a:off x="3822987" y="8749516"/>
            <a:ext cx="12842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</a:pPr>
            <a:r>
              <a:rPr lang="fr-FR" altLang="fr-FR" sz="1000" b="1" dirty="0" smtClean="0"/>
              <a:t>Gestionnaires</a:t>
            </a:r>
          </a:p>
          <a:p>
            <a:pPr>
              <a:buSzPct val="100000"/>
            </a:pPr>
            <a:r>
              <a:rPr lang="fr-FR" altLang="fr-FR" sz="1000" dirty="0" smtClean="0"/>
              <a:t>Aurélien GEST (UP)</a:t>
            </a:r>
          </a:p>
          <a:p>
            <a:pPr>
              <a:buSzPct val="100000"/>
            </a:pPr>
            <a:r>
              <a:rPr lang="fr-FR" altLang="fr-FR" sz="1000" dirty="0" smtClean="0"/>
              <a:t>Isabelle DESCARPENTIER (INSERM)</a:t>
            </a:r>
            <a:endParaRPr lang="fr-FR" altLang="fr-FR" sz="1000" dirty="0"/>
          </a:p>
          <a:p>
            <a:pPr>
              <a:buSzPct val="100000"/>
            </a:pPr>
            <a:endParaRPr lang="fr-FR" altLang="fr-FR" sz="1000" b="1" dirty="0"/>
          </a:p>
        </p:txBody>
      </p:sp>
      <p:cxnSp>
        <p:nvCxnSpPr>
          <p:cNvPr id="146" name="Connecteur droit avec flèche 145"/>
          <p:cNvCxnSpPr/>
          <p:nvPr/>
        </p:nvCxnSpPr>
        <p:spPr>
          <a:xfrm flipH="1">
            <a:off x="3510662" y="678107"/>
            <a:ext cx="2421227" cy="33839"/>
          </a:xfrm>
          <a:prstGeom prst="straightConnector1">
            <a:avLst/>
          </a:prstGeom>
          <a:ln>
            <a:solidFill>
              <a:srgbClr val="9F3A3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cteur en angle 38"/>
          <p:cNvCxnSpPr>
            <a:endCxn id="224" idx="1"/>
          </p:cNvCxnSpPr>
          <p:nvPr/>
        </p:nvCxnSpPr>
        <p:spPr>
          <a:xfrm>
            <a:off x="7843209" y="1094981"/>
            <a:ext cx="618116" cy="602868"/>
          </a:xfrm>
          <a:prstGeom prst="bentConnector3">
            <a:avLst>
              <a:gd name="adj1" fmla="val 50000"/>
            </a:avLst>
          </a:prstGeom>
          <a:ln>
            <a:solidFill>
              <a:srgbClr val="8A153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id:image001.jpg@01D83573.6F2F1F6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952" y="253300"/>
            <a:ext cx="18097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" name="ZoneTexte 244">
            <a:extLst>
              <a:ext uri="{FF2B5EF4-FFF2-40B4-BE49-F238E27FC236}">
                <a16:creationId xmlns:a16="http://schemas.microsoft.com/office/drawing/2014/main" id="{FAE1A1AC-7720-4350-9D93-8A1248993FC9}"/>
              </a:ext>
            </a:extLst>
          </p:cNvPr>
          <p:cNvSpPr txBox="1"/>
          <p:nvPr/>
        </p:nvSpPr>
        <p:spPr>
          <a:xfrm>
            <a:off x="1338744" y="2942072"/>
            <a:ext cx="1189257" cy="6568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010" tIns="80010" rIns="106680" bIns="120015" numCol="1" spcCol="1270" anchor="t" anchorCtr="0">
            <a:noAutofit/>
          </a:bodyPr>
          <a:lstStyle/>
          <a:p>
            <a:pPr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fr-FR" sz="1000" b="1" dirty="0" smtClean="0"/>
              <a:t>Chargé de mission</a:t>
            </a:r>
          </a:p>
          <a:p>
            <a:pPr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fr-FR" sz="1000" b="1" kern="1200" dirty="0" smtClean="0"/>
              <a:t>Évaluation HCERES</a:t>
            </a:r>
          </a:p>
          <a:p>
            <a:pPr defTabSz="6667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fr-FR" sz="1000" dirty="0" smtClean="0"/>
              <a:t>Frédéric LEFEVRE</a:t>
            </a:r>
            <a:endParaRPr lang="fr-FR" sz="1000" kern="1200" dirty="0"/>
          </a:p>
        </p:txBody>
      </p:sp>
      <p:sp>
        <p:nvSpPr>
          <p:cNvPr id="15" name="ZoneTexte 14"/>
          <p:cNvSpPr txBox="1"/>
          <p:nvPr/>
        </p:nvSpPr>
        <p:spPr>
          <a:xfrm>
            <a:off x="2553190" y="9250048"/>
            <a:ext cx="12387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chemeClr val="accent2">
                    <a:lumMod val="75000"/>
                  </a:schemeClr>
                </a:solidFill>
              </a:rPr>
              <a:t>R</a:t>
            </a:r>
            <a:r>
              <a:rPr lang="fr-FR" sz="900" dirty="0" smtClean="0">
                <a:solidFill>
                  <a:schemeClr val="accent2">
                    <a:lumMod val="75000"/>
                  </a:schemeClr>
                </a:solidFill>
              </a:rPr>
              <a:t>attachement PILEPS</a:t>
            </a:r>
            <a:endParaRPr lang="fr-FR" sz="9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38225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6729</TotalTime>
  <Words>670</Words>
  <Application>Microsoft Office PowerPoint</Application>
  <PresentationFormat>A3 (297 x 420 mm)</PresentationFormat>
  <Paragraphs>348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MS PGothic</vt:lpstr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Juliette Sanchez Mondesir</dc:creator>
  <cp:lastModifiedBy>Nelly Jacota-Bouboune</cp:lastModifiedBy>
  <cp:revision>251</cp:revision>
  <cp:lastPrinted>2022-09-12T12:33:49Z</cp:lastPrinted>
  <dcterms:created xsi:type="dcterms:W3CDTF">2020-08-18T07:33:29Z</dcterms:created>
  <dcterms:modified xsi:type="dcterms:W3CDTF">2022-11-04T10:43:41Z</dcterms:modified>
</cp:coreProperties>
</file>