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9926638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78" autoAdjust="0"/>
    <p:restoredTop sz="94660"/>
  </p:normalViewPr>
  <p:slideViewPr>
    <p:cSldViewPr>
      <p:cViewPr varScale="1">
        <p:scale>
          <a:sx n="107" d="100"/>
          <a:sy n="107" d="100"/>
        </p:scale>
        <p:origin x="708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84047" y="480059"/>
            <a:ext cx="11426190" cy="0"/>
          </a:xfrm>
          <a:custGeom>
            <a:avLst/>
            <a:gdLst/>
            <a:ahLst/>
            <a:cxnLst/>
            <a:rect l="l" t="t" r="r" b="b"/>
            <a:pathLst>
              <a:path w="11426190">
                <a:moveTo>
                  <a:pt x="0" y="0"/>
                </a:moveTo>
                <a:lnTo>
                  <a:pt x="11426063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4047" y="96011"/>
            <a:ext cx="294132" cy="288035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387095" y="1255775"/>
            <a:ext cx="8382000" cy="349250"/>
          </a:xfrm>
          <a:custGeom>
            <a:avLst/>
            <a:gdLst/>
            <a:ahLst/>
            <a:cxnLst/>
            <a:rect l="l" t="t" r="r" b="b"/>
            <a:pathLst>
              <a:path w="8382000" h="349250">
                <a:moveTo>
                  <a:pt x="8382000" y="0"/>
                </a:moveTo>
                <a:lnTo>
                  <a:pt x="0" y="0"/>
                </a:lnTo>
                <a:lnTo>
                  <a:pt x="0" y="348996"/>
                </a:lnTo>
                <a:lnTo>
                  <a:pt x="8382000" y="348996"/>
                </a:lnTo>
                <a:lnTo>
                  <a:pt x="8382000" y="0"/>
                </a:lnTo>
                <a:close/>
              </a:path>
            </a:pathLst>
          </a:custGeom>
          <a:solidFill>
            <a:srgbClr val="AA4A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09600" y="274320"/>
            <a:ext cx="10972800" cy="1097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 txBox="1"/>
          <p:nvPr/>
        </p:nvSpPr>
        <p:spPr>
          <a:xfrm>
            <a:off x="2480447" y="1996573"/>
            <a:ext cx="1923033" cy="627095"/>
          </a:xfrm>
          <a:prstGeom prst="rect">
            <a:avLst/>
          </a:prstGeom>
          <a:ln w="9525">
            <a:solidFill>
              <a:srgbClr val="FF9D87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36830" marR="121920" algn="ctr">
              <a:lnSpc>
                <a:spcPts val="969"/>
              </a:lnSpc>
              <a:spcBef>
                <a:spcPts val="290"/>
              </a:spcBef>
            </a:pPr>
            <a:r>
              <a:rPr sz="700" b="1" spc="-35" dirty="0">
                <a:solidFill>
                  <a:schemeClr val="accent1"/>
                </a:solidFill>
                <a:latin typeface="Lucida Sans"/>
                <a:cs typeface="Lucida Sans"/>
              </a:rPr>
              <a:t>Responsable</a:t>
            </a:r>
            <a:r>
              <a:rPr sz="700" b="1" spc="-15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spc="-20" dirty="0">
                <a:solidFill>
                  <a:schemeClr val="accent1"/>
                </a:solidFill>
                <a:latin typeface="Lucida Sans"/>
                <a:cs typeface="Lucida Sans"/>
              </a:rPr>
              <a:t>du pôle</a:t>
            </a:r>
            <a:r>
              <a:rPr sz="700" b="1" spc="-10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spc="-25" dirty="0">
                <a:solidFill>
                  <a:schemeClr val="accent1"/>
                </a:solidFill>
                <a:latin typeface="Lucida Sans"/>
                <a:cs typeface="Lucida Sans"/>
              </a:rPr>
              <a:t>scolarité</a:t>
            </a:r>
            <a:r>
              <a:rPr sz="700" b="1" spc="-15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spc="-25" dirty="0">
                <a:solidFill>
                  <a:schemeClr val="accent1"/>
                </a:solidFill>
                <a:latin typeface="Lucida Sans"/>
                <a:cs typeface="Lucida Sans"/>
              </a:rPr>
              <a:t>et </a:t>
            </a:r>
            <a:r>
              <a:rPr sz="700" b="1" spc="-35" dirty="0">
                <a:solidFill>
                  <a:schemeClr val="accent1"/>
                </a:solidFill>
                <a:latin typeface="Lucida Sans"/>
                <a:cs typeface="Lucida Sans"/>
              </a:rPr>
              <a:t>des</a:t>
            </a:r>
            <a:r>
              <a:rPr sz="700" b="1" spc="-15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spc="-35" dirty="0">
                <a:solidFill>
                  <a:schemeClr val="accent1"/>
                </a:solidFill>
                <a:latin typeface="Lucida Sans"/>
                <a:cs typeface="Lucida Sans"/>
              </a:rPr>
              <a:t>services</a:t>
            </a:r>
            <a:r>
              <a:rPr sz="700" b="1" spc="-10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spc="-30" dirty="0" err="1">
                <a:solidFill>
                  <a:schemeClr val="accent1"/>
                </a:solidFill>
                <a:latin typeface="Lucida Sans"/>
                <a:cs typeface="Lucida Sans"/>
              </a:rPr>
              <a:t>enseignants</a:t>
            </a:r>
            <a:endParaRPr lang="fr-FR" sz="700" b="1" spc="-30" dirty="0">
              <a:solidFill>
                <a:schemeClr val="accent1"/>
              </a:solidFill>
              <a:latin typeface="Lucida Sans"/>
              <a:cs typeface="Lucida Sans"/>
            </a:endParaRPr>
          </a:p>
          <a:p>
            <a:pPr marL="31750" marR="37465" algn="ctr">
              <a:lnSpc>
                <a:spcPct val="109000"/>
              </a:lnSpc>
              <a:spcBef>
                <a:spcPts val="290"/>
              </a:spcBef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</a:rPr>
              <a:t>Mme Joanna LEVY</a:t>
            </a:r>
          </a:p>
          <a:p>
            <a:pPr marL="36830" marR="121920" algn="ctr">
              <a:lnSpc>
                <a:spcPts val="969"/>
              </a:lnSpc>
              <a:spcBef>
                <a:spcPts val="290"/>
              </a:spcBef>
            </a:pPr>
            <a:r>
              <a:rPr sz="800" dirty="0">
                <a:solidFill>
                  <a:schemeClr val="tx1"/>
                </a:solidFill>
                <a:latin typeface="Segoe UI Emoji"/>
                <a:cs typeface="Segoe UI Emoji"/>
              </a:rPr>
              <a:t>☎</a:t>
            </a:r>
            <a:r>
              <a:rPr sz="800" spc="-25" dirty="0">
                <a:solidFill>
                  <a:schemeClr val="tx1"/>
                </a:solidFill>
                <a:latin typeface="Segoe UI Emoji"/>
                <a:cs typeface="Segoe UI Emoji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01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57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27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63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46</a:t>
            </a:r>
            <a:endParaRPr sz="800" dirty="0">
              <a:solidFill>
                <a:schemeClr val="tx1"/>
              </a:solidFill>
              <a:latin typeface="Lucida Sans"/>
              <a:cs typeface="Lucida San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95377" y="2667000"/>
            <a:ext cx="1908103" cy="547522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31750" marR="37465" algn="ctr">
              <a:lnSpc>
                <a:spcPct val="1090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Gestionnaire des L1/L2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LSH</a:t>
            </a: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et</a:t>
            </a:r>
            <a:r>
              <a:rPr lang="fr-FR" sz="800" spc="-2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bi</a:t>
            </a:r>
            <a:r>
              <a:rPr lang="fr-FR" sz="800" spc="-2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Licences</a:t>
            </a:r>
            <a:r>
              <a:rPr lang="fr-FR" sz="800" spc="-1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Lettres 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b="1" dirty="0">
                <a:solidFill>
                  <a:srgbClr val="4B4D4B"/>
                </a:solidFill>
                <a:latin typeface="Lucida Sans"/>
                <a:cs typeface="Lucida Sans"/>
              </a:rPr>
              <a:t>Mme Cathy</a:t>
            </a:r>
            <a:r>
              <a:rPr lang="fr-FR" sz="800" b="1" spc="-7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b="1" dirty="0">
                <a:solidFill>
                  <a:srgbClr val="4B4D4B"/>
                </a:solidFill>
                <a:latin typeface="Lucida Sans"/>
                <a:cs typeface="Lucida Sans"/>
              </a:rPr>
              <a:t>GUERREIRO</a:t>
            </a:r>
            <a:endParaRPr lang="fr-FR" sz="800" b="1" dirty="0">
              <a:latin typeface="Lucida Sans"/>
              <a:cs typeface="Lucida Sans"/>
            </a:endParaRPr>
          </a:p>
          <a:p>
            <a:pPr marR="1270" algn="ctr">
              <a:lnSpc>
                <a:spcPct val="100000"/>
              </a:lnSpc>
              <a:spcBef>
                <a:spcPts val="100"/>
              </a:spcBef>
            </a:pP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01 57 27 79 40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87711" y="3293065"/>
            <a:ext cx="1915769" cy="694549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21590" rIns="0" bIns="0" rtlCol="0">
            <a:spAutoFit/>
          </a:bodyPr>
          <a:lstStyle/>
          <a:p>
            <a:pPr marL="31750" marR="37465" algn="ctr">
              <a:lnSpc>
                <a:spcPct val="1090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Gestionnaire des L1/L2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Lettres et arts et</a:t>
            </a:r>
            <a:r>
              <a:rPr lang="fr-FR" sz="800" spc="-25" dirty="0">
                <a:solidFill>
                  <a:srgbClr val="4B4D4B"/>
                </a:solidFill>
                <a:latin typeface="Lucida Sans"/>
                <a:cs typeface="Lucida Sans"/>
              </a:rPr>
              <a:t> études cinématographiques</a:t>
            </a:r>
            <a:r>
              <a:rPr lang="fr-FR" sz="800" spc="-1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b="1" dirty="0">
                <a:solidFill>
                  <a:srgbClr val="4B4D4B"/>
                </a:solidFill>
                <a:latin typeface="Lucida Sans"/>
                <a:cs typeface="Lucida Sans"/>
              </a:rPr>
              <a:t>M. Alexandre PAUL</a:t>
            </a:r>
            <a:endParaRPr lang="fr-FR" sz="800" b="1" dirty="0">
              <a:latin typeface="Lucida Sans"/>
              <a:cs typeface="Lucida Sans"/>
            </a:endParaRPr>
          </a:p>
          <a:p>
            <a:pPr marR="1270" algn="ctr">
              <a:lnSpc>
                <a:spcPct val="100000"/>
              </a:lnSpc>
              <a:spcBef>
                <a:spcPts val="100"/>
              </a:spcBef>
            </a:pP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01 57 27 63 41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748617" y="1821637"/>
            <a:ext cx="197802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9255"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rgbClr val="FF5C38"/>
                </a:solidFill>
                <a:latin typeface="Lucida Sans"/>
                <a:cs typeface="Lucida Sans"/>
              </a:rPr>
              <a:t>    </a:t>
            </a:r>
            <a:r>
              <a:rPr sz="900" b="1" dirty="0" err="1">
                <a:solidFill>
                  <a:srgbClr val="FF5C38"/>
                </a:solidFill>
                <a:latin typeface="Lucida Sans"/>
                <a:cs typeface="Lucida Sans"/>
              </a:rPr>
              <a:t>Appui</a:t>
            </a:r>
            <a:r>
              <a:rPr sz="900" b="1" spc="-25" dirty="0">
                <a:solidFill>
                  <a:srgbClr val="FF5C38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5C38"/>
                </a:solidFill>
                <a:latin typeface="Lucida Sans"/>
                <a:cs typeface="Lucida Sans"/>
              </a:rPr>
              <a:t>à</a:t>
            </a:r>
            <a:r>
              <a:rPr sz="900" b="1" spc="-5" dirty="0">
                <a:solidFill>
                  <a:srgbClr val="FF5C38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5C38"/>
                </a:solidFill>
                <a:latin typeface="Lucida Sans"/>
                <a:cs typeface="Lucida Sans"/>
              </a:rPr>
              <a:t>la</a:t>
            </a:r>
            <a:r>
              <a:rPr sz="900" b="1" spc="-25" dirty="0">
                <a:solidFill>
                  <a:srgbClr val="FF5C38"/>
                </a:solidFill>
                <a:latin typeface="Lucida Sans"/>
                <a:cs typeface="Lucida Sans"/>
              </a:rPr>
              <a:t> </a:t>
            </a:r>
            <a:r>
              <a:rPr sz="900" b="1" spc="-10" dirty="0">
                <a:solidFill>
                  <a:srgbClr val="FF5C38"/>
                </a:solidFill>
                <a:latin typeface="Lucida Sans"/>
                <a:cs typeface="Lucida Sans"/>
              </a:rPr>
              <a:t>recherche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378053" y="535691"/>
            <a:ext cx="11443616" cy="704215"/>
          </a:xfrm>
          <a:custGeom>
            <a:avLst/>
            <a:gdLst/>
            <a:ahLst/>
            <a:cxnLst/>
            <a:rect l="l" t="t" r="r" b="b"/>
            <a:pathLst>
              <a:path w="11445240" h="704215">
                <a:moveTo>
                  <a:pt x="11445240" y="0"/>
                </a:moveTo>
                <a:lnTo>
                  <a:pt x="0" y="0"/>
                </a:lnTo>
                <a:lnTo>
                  <a:pt x="0" y="704088"/>
                </a:lnTo>
                <a:lnTo>
                  <a:pt x="11445240" y="704088"/>
                </a:lnTo>
                <a:lnTo>
                  <a:pt x="11445240" y="0"/>
                </a:lnTo>
                <a:close/>
              </a:path>
            </a:pathLst>
          </a:custGeom>
          <a:solidFill>
            <a:srgbClr val="8914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5104638" y="181736"/>
            <a:ext cx="6717030" cy="102616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5080" algn="r">
              <a:lnSpc>
                <a:spcPts val="935"/>
              </a:lnSpc>
              <a:spcBef>
                <a:spcPts val="135"/>
              </a:spcBef>
            </a:pPr>
            <a:r>
              <a:rPr sz="900" b="1" spc="-50" dirty="0">
                <a:latin typeface="Lucida Sans"/>
                <a:cs typeface="Lucida Sans"/>
              </a:rPr>
              <a:t>1</a:t>
            </a:r>
            <a:endParaRPr sz="900" dirty="0">
              <a:latin typeface="Lucida Sans"/>
              <a:cs typeface="Lucida Sans"/>
            </a:endParaRPr>
          </a:p>
          <a:p>
            <a:pPr marL="1576705">
              <a:lnSpc>
                <a:spcPts val="1295"/>
              </a:lnSpc>
            </a:pPr>
            <a:r>
              <a:rPr sz="1200" spc="-10" dirty="0">
                <a:latin typeface="Calibri"/>
                <a:cs typeface="Calibri"/>
              </a:rPr>
              <a:t>ORGANIGRAMME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DE</a:t>
            </a:r>
            <a:r>
              <a:rPr sz="1200" spc="-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L’UFR</a:t>
            </a:r>
            <a:r>
              <a:rPr sz="1200" spc="-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LETTRES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ARTS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ET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CINEMA</a:t>
            </a:r>
            <a:r>
              <a:rPr sz="1200" spc="-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–</a:t>
            </a:r>
            <a:r>
              <a:rPr sz="1200" spc="-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UFR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L</a:t>
            </a:r>
            <a:r>
              <a:rPr lang="fr-FR" sz="1200" dirty="0">
                <a:latin typeface="Calibri"/>
                <a:cs typeface="Calibri"/>
              </a:rPr>
              <a:t>AC Décembre 2024</a:t>
            </a:r>
            <a:endParaRPr sz="1200" dirty="0">
              <a:latin typeface="Calibri"/>
              <a:cs typeface="Calibri"/>
            </a:endParaRPr>
          </a:p>
          <a:p>
            <a:pPr marR="4700270" algn="ctr">
              <a:lnSpc>
                <a:spcPct val="100000"/>
              </a:lnSpc>
              <a:spcBef>
                <a:spcPts val="580"/>
              </a:spcBef>
            </a:pP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Directeur</a:t>
            </a:r>
            <a:r>
              <a:rPr sz="900" b="1" spc="-3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Jean</a:t>
            </a:r>
            <a:r>
              <a:rPr sz="900" b="1" spc="-3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spc="-10" dirty="0">
                <a:solidFill>
                  <a:srgbClr val="FFFFFF"/>
                </a:solidFill>
                <a:latin typeface="Lucida Sans"/>
                <a:cs typeface="Lucida Sans"/>
              </a:rPr>
              <a:t>VIGNES</a:t>
            </a:r>
            <a:endParaRPr sz="900" b="1" dirty="0">
              <a:latin typeface="Lucida Sans"/>
              <a:cs typeface="Lucida Sans"/>
            </a:endParaRPr>
          </a:p>
          <a:p>
            <a:pPr marR="4699635" algn="ctr">
              <a:lnSpc>
                <a:spcPct val="100000"/>
              </a:lnSpc>
              <a:spcBef>
                <a:spcPts val="900"/>
              </a:spcBef>
            </a:pP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Directeur</a:t>
            </a:r>
            <a:r>
              <a:rPr sz="900" b="1" spc="-4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Adjoint</a:t>
            </a:r>
            <a:r>
              <a:rPr sz="900" b="1" spc="-5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Gaspard</a:t>
            </a:r>
            <a:r>
              <a:rPr sz="900" b="1" spc="-2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spc="-20" dirty="0">
                <a:solidFill>
                  <a:srgbClr val="FFFFFF"/>
                </a:solidFill>
                <a:latin typeface="Lucida Sans"/>
                <a:cs typeface="Lucida Sans"/>
              </a:rPr>
              <a:t>DELON</a:t>
            </a:r>
            <a:endParaRPr sz="900" b="1" dirty="0">
              <a:latin typeface="Lucida Sans"/>
              <a:cs typeface="Lucida Sans"/>
            </a:endParaRPr>
          </a:p>
          <a:p>
            <a:pPr marR="4696460" algn="ctr">
              <a:lnSpc>
                <a:spcPct val="100000"/>
              </a:lnSpc>
              <a:spcBef>
                <a:spcPts val="890"/>
              </a:spcBef>
            </a:pPr>
            <a:r>
              <a:rPr sz="900" dirty="0">
                <a:solidFill>
                  <a:srgbClr val="FFFFFF"/>
                </a:solidFill>
                <a:latin typeface="Segoe UI Emoji"/>
                <a:cs typeface="Segoe UI Emoji"/>
              </a:rPr>
              <a:t>☎</a:t>
            </a:r>
            <a:r>
              <a:rPr sz="900" spc="25" dirty="0">
                <a:solidFill>
                  <a:srgbClr val="FFFFFF"/>
                </a:solidFill>
                <a:latin typeface="Segoe UI Emoji"/>
                <a:cs typeface="Segoe UI Emoji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0157276363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709770" y="1996573"/>
            <a:ext cx="1941860" cy="604974"/>
          </a:xfrm>
          <a:prstGeom prst="rect">
            <a:avLst/>
          </a:prstGeom>
          <a:ln w="9525">
            <a:solidFill>
              <a:srgbClr val="FF9D87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246379" marR="238125" algn="ctr">
              <a:lnSpc>
                <a:spcPts val="969"/>
              </a:lnSpc>
              <a:spcBef>
                <a:spcPts val="290"/>
              </a:spcBef>
            </a:pPr>
            <a:r>
              <a:rPr sz="700" b="1" dirty="0">
                <a:solidFill>
                  <a:schemeClr val="accent1"/>
                </a:solidFill>
                <a:latin typeface="Lucida Sans"/>
                <a:cs typeface="Lucida Sans"/>
              </a:rPr>
              <a:t>Responsable</a:t>
            </a:r>
            <a:r>
              <a:rPr sz="700" b="1" spc="-45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dirty="0">
                <a:solidFill>
                  <a:schemeClr val="accent1"/>
                </a:solidFill>
                <a:latin typeface="Lucida Sans"/>
                <a:cs typeface="Lucida Sans"/>
              </a:rPr>
              <a:t>des</a:t>
            </a:r>
            <a:r>
              <a:rPr sz="700" b="1" spc="-30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spc="-10" dirty="0">
                <a:solidFill>
                  <a:schemeClr val="accent1"/>
                </a:solidFill>
                <a:latin typeface="Lucida Sans"/>
                <a:cs typeface="Lucida Sans"/>
              </a:rPr>
              <a:t>Ateliers </a:t>
            </a:r>
            <a:r>
              <a:rPr lang="fr-FR" sz="700" b="1" dirty="0" err="1">
                <a:solidFill>
                  <a:schemeClr val="accent1"/>
                </a:solidFill>
                <a:latin typeface="Lucida Sans"/>
                <a:cs typeface="Lucida Sans"/>
              </a:rPr>
              <a:t>C</a:t>
            </a:r>
            <a:r>
              <a:rPr sz="700" b="1" dirty="0" err="1">
                <a:solidFill>
                  <a:schemeClr val="accent1"/>
                </a:solidFill>
                <a:latin typeface="Lucida Sans"/>
                <a:cs typeface="Lucida Sans"/>
              </a:rPr>
              <a:t>inéma</a:t>
            </a:r>
            <a:r>
              <a:rPr sz="700" b="1" spc="-45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endParaRPr sz="700" dirty="0">
              <a:solidFill>
                <a:schemeClr val="accent1"/>
              </a:solidFill>
              <a:latin typeface="Lucida Sans"/>
              <a:cs typeface="Lucida Sans"/>
            </a:endParaRPr>
          </a:p>
          <a:p>
            <a:pPr marL="31750" marR="37465" indent="-2540" algn="ctr">
              <a:lnSpc>
                <a:spcPct val="109000"/>
              </a:lnSpc>
              <a:spcBef>
                <a:spcPts val="290"/>
              </a:spcBef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</a:rPr>
              <a:t>Mme </a:t>
            </a:r>
            <a:r>
              <a:rPr sz="800" b="1" spc="-10" dirty="0">
                <a:solidFill>
                  <a:srgbClr val="4B4D4B"/>
                </a:solidFill>
                <a:latin typeface="Lucida Sans"/>
              </a:rPr>
              <a:t>Catherine </a:t>
            </a:r>
            <a:r>
              <a:rPr lang="fr-FR" sz="800" b="1" spc="-10" dirty="0">
                <a:solidFill>
                  <a:srgbClr val="4B4D4B"/>
                </a:solidFill>
                <a:latin typeface="Lucida Sans"/>
              </a:rPr>
              <a:t>ERMA</a:t>
            </a:r>
            <a:r>
              <a:rPr sz="800" b="1" spc="-10" dirty="0">
                <a:solidFill>
                  <a:srgbClr val="4B4D4B"/>
                </a:solidFill>
                <a:latin typeface="Lucida Sans"/>
              </a:rPr>
              <a:t>KOFF  </a:t>
            </a:r>
            <a:endParaRPr lang="fr-FR" sz="800" b="1" spc="-10" dirty="0">
              <a:solidFill>
                <a:srgbClr val="4B4D4B"/>
              </a:solidFill>
              <a:latin typeface="Lucida Sans"/>
            </a:endParaRPr>
          </a:p>
          <a:p>
            <a:pPr marL="363855" marR="354330" indent="-2540" algn="ctr">
              <a:lnSpc>
                <a:spcPts val="1180"/>
              </a:lnSpc>
              <a:spcBef>
                <a:spcPts val="40"/>
              </a:spcBef>
            </a:pPr>
            <a:r>
              <a:rPr sz="800" dirty="0">
                <a:solidFill>
                  <a:schemeClr val="tx1"/>
                </a:solidFill>
                <a:latin typeface="Segoe UI Emoji"/>
                <a:cs typeface="Segoe UI Emoji"/>
              </a:rPr>
              <a:t>☎</a:t>
            </a:r>
            <a:r>
              <a:rPr sz="800" spc="10" dirty="0">
                <a:solidFill>
                  <a:schemeClr val="tx1"/>
                </a:solidFill>
                <a:latin typeface="Segoe UI Emoji"/>
                <a:cs typeface="Segoe UI Emoji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01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57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27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63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66</a:t>
            </a:r>
            <a:endParaRPr sz="800" dirty="0">
              <a:solidFill>
                <a:schemeClr val="tx1"/>
              </a:solidFill>
              <a:latin typeface="Lucida Sans"/>
              <a:cs typeface="Lucida San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84755" y="1986914"/>
            <a:ext cx="1888802" cy="590226"/>
          </a:xfrm>
          <a:prstGeom prst="rect">
            <a:avLst/>
          </a:prstGeom>
          <a:ln w="9525">
            <a:solidFill>
              <a:srgbClr val="FF9D87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76835" marR="69215" algn="ctr">
              <a:lnSpc>
                <a:spcPts val="969"/>
              </a:lnSpc>
              <a:spcBef>
                <a:spcPts val="290"/>
              </a:spcBef>
            </a:pPr>
            <a:r>
              <a:rPr sz="700" b="1" dirty="0">
                <a:solidFill>
                  <a:schemeClr val="accent1"/>
                </a:solidFill>
                <a:latin typeface="Lucida Sans"/>
                <a:cs typeface="Lucida Sans"/>
              </a:rPr>
              <a:t>Responsable</a:t>
            </a:r>
            <a:r>
              <a:rPr sz="700" b="1" spc="-30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dirty="0">
                <a:solidFill>
                  <a:schemeClr val="accent1"/>
                </a:solidFill>
                <a:latin typeface="Lucida Sans"/>
                <a:cs typeface="Lucida Sans"/>
              </a:rPr>
              <a:t>du</a:t>
            </a:r>
            <a:r>
              <a:rPr sz="700" b="1" spc="-35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dirty="0">
                <a:solidFill>
                  <a:schemeClr val="accent1"/>
                </a:solidFill>
                <a:latin typeface="Lucida Sans"/>
                <a:cs typeface="Lucida Sans"/>
              </a:rPr>
              <a:t>pôle</a:t>
            </a:r>
            <a:r>
              <a:rPr sz="700" b="1" spc="-35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sz="700" b="1" spc="-10" dirty="0">
                <a:solidFill>
                  <a:schemeClr val="accent1"/>
                </a:solidFill>
                <a:latin typeface="Lucida Sans"/>
                <a:cs typeface="Lucida Sans"/>
              </a:rPr>
              <a:t>recherche </a:t>
            </a:r>
            <a:r>
              <a:rPr sz="800" dirty="0" err="1">
                <a:solidFill>
                  <a:schemeClr val="tx1"/>
                </a:solidFill>
                <a:latin typeface="Lucida Sans"/>
                <a:cs typeface="Lucida Sans"/>
              </a:rPr>
              <a:t>Laboratoire</a:t>
            </a:r>
            <a:r>
              <a:rPr sz="800" spc="-75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dirty="0">
                <a:solidFill>
                  <a:schemeClr val="tx1"/>
                </a:solidFill>
                <a:latin typeface="Lucida Sans"/>
                <a:cs typeface="Lucida Sans"/>
              </a:rPr>
              <a:t>4410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 CERILAC</a:t>
            </a:r>
            <a:endParaRPr sz="800" dirty="0">
              <a:solidFill>
                <a:schemeClr val="tx1"/>
              </a:solidFill>
              <a:latin typeface="Lucida Sans"/>
              <a:cs typeface="Lucida Sans"/>
            </a:endParaRPr>
          </a:p>
          <a:p>
            <a:pPr marL="31750" marR="37465" indent="-2540" algn="ctr">
              <a:lnSpc>
                <a:spcPct val="109000"/>
              </a:lnSpc>
              <a:spcBef>
                <a:spcPts val="290"/>
              </a:spcBef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</a:rPr>
              <a:t>Mme </a:t>
            </a:r>
            <a:r>
              <a:rPr sz="800" b="1" spc="-10" dirty="0">
                <a:solidFill>
                  <a:srgbClr val="4B4D4B"/>
                </a:solidFill>
                <a:latin typeface="Lucida Sans"/>
              </a:rPr>
              <a:t>Audrey COULOMP </a:t>
            </a:r>
            <a:endParaRPr lang="fr-FR" sz="800" b="1" spc="-10" dirty="0">
              <a:solidFill>
                <a:srgbClr val="4B4D4B"/>
              </a:solidFill>
              <a:latin typeface="Lucida Sans"/>
            </a:endParaRPr>
          </a:p>
          <a:p>
            <a:pPr marL="369570" marR="360680" indent="-635" algn="ctr">
              <a:lnSpc>
                <a:spcPct val="108900"/>
              </a:lnSpc>
            </a:pPr>
            <a:r>
              <a:rPr sz="800" dirty="0">
                <a:solidFill>
                  <a:schemeClr val="tx1"/>
                </a:solidFill>
                <a:latin typeface="Segoe UI Emoji"/>
                <a:cs typeface="Segoe UI Emoji"/>
              </a:rPr>
              <a:t>☎</a:t>
            </a:r>
            <a:r>
              <a:rPr sz="800" spc="10" dirty="0">
                <a:solidFill>
                  <a:schemeClr val="tx1"/>
                </a:solidFill>
                <a:latin typeface="Segoe UI Emoji"/>
                <a:cs typeface="Segoe UI Emoji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01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57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27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64</a:t>
            </a:r>
            <a:r>
              <a:rPr lang="fr-FR" sz="800" spc="-10" dirty="0">
                <a:solidFill>
                  <a:schemeClr val="tx1"/>
                </a:solidFill>
                <a:latin typeface="Lucida Sans"/>
                <a:cs typeface="Lucida Sans"/>
              </a:rPr>
              <a:t> </a:t>
            </a:r>
            <a:r>
              <a:rPr sz="800" spc="-10" dirty="0">
                <a:solidFill>
                  <a:schemeClr val="tx1"/>
                </a:solidFill>
                <a:latin typeface="Lucida Sans"/>
                <a:cs typeface="Lucida Sans"/>
              </a:rPr>
              <a:t>40</a:t>
            </a:r>
            <a:endParaRPr sz="800" dirty="0">
              <a:solidFill>
                <a:schemeClr val="tx1"/>
              </a:solidFill>
              <a:latin typeface="Lucida Sans"/>
              <a:cs typeface="Lucida San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884755" y="1644517"/>
            <a:ext cx="1878245" cy="163506"/>
          </a:xfrm>
          <a:prstGeom prst="rect">
            <a:avLst/>
          </a:prstGeom>
          <a:solidFill>
            <a:srgbClr val="FF5C38"/>
          </a:solidFill>
        </p:spPr>
        <p:txBody>
          <a:bodyPr vert="horz" wrap="square" lIns="0" tIns="24765" rIns="0" bIns="0" rtlCol="0">
            <a:spAutoFit/>
          </a:bodyPr>
          <a:lstStyle/>
          <a:p>
            <a:pPr marL="548005">
              <a:lnSpc>
                <a:spcPct val="100000"/>
              </a:lnSpc>
              <a:spcBef>
                <a:spcPts val="195"/>
              </a:spcBef>
            </a:pP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Pôle</a:t>
            </a:r>
            <a:r>
              <a:rPr sz="900" b="1" spc="-3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spc="-10" dirty="0">
                <a:solidFill>
                  <a:srgbClr val="FFFFFF"/>
                </a:solidFill>
                <a:latin typeface="Lucida Sans"/>
                <a:cs typeface="Lucida Sans"/>
              </a:rPr>
              <a:t>Recherche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9069070" y="1254227"/>
            <a:ext cx="2752598" cy="819112"/>
          </a:xfrm>
          <a:custGeom>
            <a:avLst/>
            <a:gdLst/>
            <a:ahLst/>
            <a:cxnLst/>
            <a:rect l="l" t="t" r="r" b="b"/>
            <a:pathLst>
              <a:path w="3046729" h="704214">
                <a:moveTo>
                  <a:pt x="3046476" y="0"/>
                </a:moveTo>
                <a:lnTo>
                  <a:pt x="0" y="0"/>
                </a:lnTo>
                <a:lnTo>
                  <a:pt x="0" y="704088"/>
                </a:lnTo>
                <a:lnTo>
                  <a:pt x="3046476" y="704088"/>
                </a:lnTo>
                <a:lnTo>
                  <a:pt x="3046476" y="0"/>
                </a:lnTo>
                <a:close/>
              </a:path>
            </a:pathLst>
          </a:custGeom>
          <a:solidFill>
            <a:srgbClr val="8914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9116948" y="1385442"/>
            <a:ext cx="2405380" cy="4140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Directeur</a:t>
            </a:r>
            <a:r>
              <a:rPr sz="900" b="1" spc="-4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du</a:t>
            </a:r>
            <a:r>
              <a:rPr sz="900" b="1" spc="-3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CERILAC</a:t>
            </a:r>
            <a:r>
              <a:rPr sz="900" b="1" spc="-4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dirty="0">
                <a:solidFill>
                  <a:srgbClr val="FFFFFF"/>
                </a:solidFill>
                <a:latin typeface="Lucida Sans"/>
                <a:cs typeface="Lucida Sans"/>
              </a:rPr>
              <a:t>Dominique</a:t>
            </a:r>
            <a:r>
              <a:rPr sz="900" spc="-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RABATE</a:t>
            </a:r>
            <a:endParaRPr sz="900">
              <a:latin typeface="Lucida Sans"/>
              <a:cs typeface="Lucida Sans"/>
            </a:endParaRPr>
          </a:p>
          <a:p>
            <a:pPr marL="76200">
              <a:lnSpc>
                <a:spcPct val="100000"/>
              </a:lnSpc>
              <a:spcBef>
                <a:spcPts val="900"/>
              </a:spcBef>
            </a:pP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Directrice</a:t>
            </a:r>
            <a:r>
              <a:rPr sz="900" b="1" spc="-4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Adjointe</a:t>
            </a:r>
            <a:r>
              <a:rPr sz="900" b="1" spc="-4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dirty="0">
                <a:solidFill>
                  <a:srgbClr val="FFFFFF"/>
                </a:solidFill>
                <a:latin typeface="Lucida Sans"/>
                <a:cs typeface="Lucida Sans"/>
              </a:rPr>
              <a:t>Frédérique</a:t>
            </a:r>
            <a:r>
              <a:rPr sz="900" spc="-5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BERTHET</a:t>
            </a:r>
            <a:endParaRPr sz="900">
              <a:latin typeface="Lucida Sans"/>
              <a:cs typeface="Lucida San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9848785" y="1816019"/>
            <a:ext cx="1279879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FFFFFF"/>
                </a:solidFill>
                <a:latin typeface="Segoe UI Emoji"/>
                <a:cs typeface="Segoe UI Emoji"/>
              </a:rPr>
              <a:t>☎</a:t>
            </a:r>
            <a:r>
              <a:rPr sz="900" spc="25" dirty="0">
                <a:solidFill>
                  <a:srgbClr val="FFFFFF"/>
                </a:solidFill>
                <a:latin typeface="Segoe UI Emoji"/>
                <a:cs typeface="Segoe UI Emoji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01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57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27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64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40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11675364" y="135636"/>
            <a:ext cx="304800" cy="200025"/>
          </a:xfrm>
          <a:custGeom>
            <a:avLst/>
            <a:gdLst/>
            <a:ahLst/>
            <a:cxnLst/>
            <a:rect l="l" t="t" r="r" b="b"/>
            <a:pathLst>
              <a:path w="304800" h="200025">
                <a:moveTo>
                  <a:pt x="152400" y="0"/>
                </a:moveTo>
                <a:lnTo>
                  <a:pt x="93065" y="7846"/>
                </a:lnTo>
                <a:lnTo>
                  <a:pt x="44624" y="29241"/>
                </a:lnTo>
                <a:lnTo>
                  <a:pt x="11971" y="60971"/>
                </a:lnTo>
                <a:lnTo>
                  <a:pt x="0" y="99822"/>
                </a:lnTo>
                <a:lnTo>
                  <a:pt x="11971" y="138672"/>
                </a:lnTo>
                <a:lnTo>
                  <a:pt x="44624" y="170402"/>
                </a:lnTo>
                <a:lnTo>
                  <a:pt x="93065" y="191797"/>
                </a:lnTo>
                <a:lnTo>
                  <a:pt x="152400" y="199644"/>
                </a:lnTo>
                <a:lnTo>
                  <a:pt x="211734" y="191797"/>
                </a:lnTo>
                <a:lnTo>
                  <a:pt x="260175" y="170402"/>
                </a:lnTo>
                <a:lnTo>
                  <a:pt x="292828" y="138672"/>
                </a:lnTo>
                <a:lnTo>
                  <a:pt x="304800" y="99822"/>
                </a:lnTo>
                <a:lnTo>
                  <a:pt x="292828" y="60971"/>
                </a:lnTo>
                <a:lnTo>
                  <a:pt x="260175" y="29241"/>
                </a:lnTo>
                <a:lnTo>
                  <a:pt x="211734" y="7846"/>
                </a:lnTo>
                <a:lnTo>
                  <a:pt x="1524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0" name="Image 39">
            <a:extLst>
              <a:ext uri="{FF2B5EF4-FFF2-40B4-BE49-F238E27FC236}">
                <a16:creationId xmlns:a16="http://schemas.microsoft.com/office/drawing/2014/main" id="{31733CBD-6B5C-487F-B9E4-410BBCCDA61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348" y="5207058"/>
            <a:ext cx="3675017" cy="1156705"/>
          </a:xfrm>
          <a:prstGeom prst="rect">
            <a:avLst/>
          </a:prstGeom>
        </p:spPr>
      </p:pic>
      <p:sp>
        <p:nvSpPr>
          <p:cNvPr id="43" name="object 13">
            <a:extLst>
              <a:ext uri="{FF2B5EF4-FFF2-40B4-BE49-F238E27FC236}">
                <a16:creationId xmlns:a16="http://schemas.microsoft.com/office/drawing/2014/main" id="{3521E46D-1403-442B-B990-553B368A66D0}"/>
              </a:ext>
            </a:extLst>
          </p:cNvPr>
          <p:cNvSpPr txBox="1"/>
          <p:nvPr/>
        </p:nvSpPr>
        <p:spPr>
          <a:xfrm>
            <a:off x="2480637" y="5518599"/>
            <a:ext cx="1922843" cy="692305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81280" algn="ctr">
              <a:lnSpc>
                <a:spcPct val="109000"/>
              </a:lnSpc>
              <a:spcBef>
                <a:spcPts val="100"/>
              </a:spcBef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Gestionnaire des </a:t>
            </a:r>
            <a:r>
              <a:rPr lang="fr-FR" sz="700" b="1" spc="-10" dirty="0">
                <a:solidFill>
                  <a:schemeClr val="accent1"/>
                </a:solidFill>
                <a:latin typeface="Lucida Sans"/>
                <a:cs typeface="Lucida Sans"/>
              </a:rPr>
              <a:t>Masters</a:t>
            </a:r>
            <a:r>
              <a:rPr lang="fr-FR" sz="700" spc="-50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</a:p>
          <a:p>
            <a:pPr marL="81280" algn="ctr">
              <a:lnSpc>
                <a:spcPct val="109000"/>
              </a:lnSpc>
              <a:spcBef>
                <a:spcPts val="100"/>
              </a:spcBef>
            </a:pP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pro</a:t>
            </a: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Ecrit,</a:t>
            </a:r>
            <a:r>
              <a:rPr lang="fr-FR" sz="800" spc="-1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DEMC</a:t>
            </a:r>
            <a:r>
              <a:rPr lang="fr-FR" sz="800" spc="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et</a:t>
            </a: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AJCS</a:t>
            </a:r>
            <a:r>
              <a:rPr lang="fr-FR" sz="800" spc="-2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</a:p>
          <a:p>
            <a:pPr marL="81280" algn="ctr">
              <a:lnSpc>
                <a:spcPct val="109000"/>
              </a:lnSpc>
              <a:spcBef>
                <a:spcPts val="100"/>
              </a:spcBef>
            </a:pP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Référent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WEB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et</a:t>
            </a:r>
            <a:r>
              <a:rPr lang="fr-FR" sz="800" spc="-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Apogée</a:t>
            </a:r>
            <a:endParaRPr lang="fr-FR" sz="800" dirty="0">
              <a:latin typeface="Lucida Sans"/>
              <a:cs typeface="Lucida Sans"/>
            </a:endParaRPr>
          </a:p>
          <a:p>
            <a:pPr marL="115570" algn="ctr">
              <a:lnSpc>
                <a:spcPct val="100000"/>
              </a:lnSpc>
              <a:spcBef>
                <a:spcPts val="95"/>
              </a:spcBef>
            </a:pPr>
            <a:r>
              <a:rPr lang="fr-FR" sz="800" b="1" dirty="0">
                <a:solidFill>
                  <a:srgbClr val="4B4D4B"/>
                </a:solidFill>
                <a:latin typeface="Lucida Sans"/>
                <a:cs typeface="Lucida Sans"/>
              </a:rPr>
              <a:t>M. Hugo</a:t>
            </a:r>
            <a:r>
              <a:rPr lang="fr-FR" sz="800" b="1" spc="-3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b="1" dirty="0">
                <a:solidFill>
                  <a:srgbClr val="4B4D4B"/>
                </a:solidFill>
                <a:latin typeface="Lucida Sans"/>
                <a:cs typeface="Lucida Sans"/>
              </a:rPr>
              <a:t>LOZAC’H</a:t>
            </a:r>
            <a:endParaRPr lang="fr-FR" sz="800" b="1" dirty="0">
              <a:latin typeface="Lucida Sans"/>
              <a:cs typeface="Lucida Sans"/>
            </a:endParaRPr>
          </a:p>
          <a:p>
            <a:pPr marL="79375" algn="ctr">
              <a:lnSpc>
                <a:spcPct val="100000"/>
              </a:lnSpc>
              <a:spcBef>
                <a:spcPts val="90"/>
              </a:spcBef>
            </a:pPr>
            <a:r>
              <a:rPr lang="fr-FR" sz="800" spc="-3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01 57 27 63 45</a:t>
            </a:r>
            <a:endParaRPr lang="fr-FR" sz="800" dirty="0">
              <a:latin typeface="Lucida Sans"/>
              <a:cs typeface="Lucida Sans"/>
            </a:endParaRPr>
          </a:p>
        </p:txBody>
      </p:sp>
      <p:sp>
        <p:nvSpPr>
          <p:cNvPr id="44" name="object 18">
            <a:extLst>
              <a:ext uri="{FF2B5EF4-FFF2-40B4-BE49-F238E27FC236}">
                <a16:creationId xmlns:a16="http://schemas.microsoft.com/office/drawing/2014/main" id="{72320000-D4B0-40B5-BCBD-5A7243CCAC9F}"/>
              </a:ext>
            </a:extLst>
          </p:cNvPr>
          <p:cNvSpPr txBox="1"/>
          <p:nvPr/>
        </p:nvSpPr>
        <p:spPr>
          <a:xfrm>
            <a:off x="2487711" y="4884454"/>
            <a:ext cx="1915769" cy="558614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21590" rIns="0" bIns="0" rtlCol="0">
            <a:spAutoFit/>
          </a:bodyPr>
          <a:lstStyle/>
          <a:p>
            <a:pPr marL="257810" marR="250825" indent="-1905" algn="ctr">
              <a:lnSpc>
                <a:spcPct val="1089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Gestionnaire des L3 et Master</a:t>
            </a:r>
            <a:r>
              <a:rPr lang="fr-FR" sz="800" spc="-35" dirty="0">
                <a:solidFill>
                  <a:schemeClr val="accent1"/>
                </a:solidFill>
                <a:latin typeface="Lucida Sans"/>
                <a:cs typeface="Lucida Sans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Cinéma </a:t>
            </a:r>
          </a:p>
          <a:p>
            <a:pPr marL="257810" marR="250825" indent="-1905" algn="ctr">
              <a:lnSpc>
                <a:spcPct val="108900"/>
              </a:lnSpc>
            </a:pPr>
            <a:r>
              <a:rPr lang="fr-FR" sz="800" b="1" dirty="0">
                <a:solidFill>
                  <a:srgbClr val="4B4D4B"/>
                </a:solidFill>
                <a:latin typeface="Lucida Sans"/>
                <a:cs typeface="Lucida Sans"/>
              </a:rPr>
              <a:t>Mme Laëtitia</a:t>
            </a:r>
            <a:r>
              <a:rPr lang="fr-FR" sz="800" b="1" spc="-4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b="1" dirty="0">
                <a:solidFill>
                  <a:srgbClr val="4B4D4B"/>
                </a:solidFill>
                <a:latin typeface="Lucida Sans"/>
                <a:cs typeface="Lucida Sans"/>
              </a:rPr>
              <a:t>ROBIN</a:t>
            </a:r>
            <a:r>
              <a:rPr lang="fr-FR" sz="800" b="1" spc="-1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b="1" spc="-25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</a:p>
          <a:p>
            <a:pPr marL="257810" marR="250825" indent="-1905" algn="ctr">
              <a:lnSpc>
                <a:spcPct val="108900"/>
              </a:lnSpc>
            </a:pP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10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01 57 27 63 53</a:t>
            </a:r>
            <a:endParaRPr lang="fr-FR" sz="800" dirty="0">
              <a:latin typeface="Lucida Sans"/>
              <a:cs typeface="Lucida Sans"/>
            </a:endParaRPr>
          </a:p>
        </p:txBody>
      </p:sp>
      <p:sp>
        <p:nvSpPr>
          <p:cNvPr id="38" name="object 31">
            <a:extLst>
              <a:ext uri="{FF2B5EF4-FFF2-40B4-BE49-F238E27FC236}">
                <a16:creationId xmlns:a16="http://schemas.microsoft.com/office/drawing/2014/main" id="{4AC9AA0C-2E97-4DD3-A24C-813C424A7A8D}"/>
              </a:ext>
            </a:extLst>
          </p:cNvPr>
          <p:cNvSpPr txBox="1"/>
          <p:nvPr/>
        </p:nvSpPr>
        <p:spPr>
          <a:xfrm>
            <a:off x="381000" y="1639553"/>
            <a:ext cx="1962886" cy="163506"/>
          </a:xfrm>
          <a:prstGeom prst="rect">
            <a:avLst/>
          </a:prstGeom>
          <a:solidFill>
            <a:srgbClr val="FF5C38"/>
          </a:solidFill>
        </p:spPr>
        <p:txBody>
          <a:bodyPr vert="horz" wrap="square" lIns="0" tIns="24765" rIns="0" bIns="0" rtlCol="0">
            <a:spAutoFit/>
          </a:bodyPr>
          <a:lstStyle/>
          <a:p>
            <a:pPr marL="548005" algn="l">
              <a:lnSpc>
                <a:spcPct val="100000"/>
              </a:lnSpc>
              <a:spcBef>
                <a:spcPts val="195"/>
              </a:spcBef>
            </a:pPr>
            <a:r>
              <a:rPr lang="fr-FR" sz="900" b="1" dirty="0">
                <a:solidFill>
                  <a:srgbClr val="FFFFFF"/>
                </a:solidFill>
                <a:latin typeface="Lucida Sans"/>
                <a:cs typeface="Lucida Sans"/>
              </a:rPr>
              <a:t>  </a:t>
            </a:r>
            <a:r>
              <a:rPr sz="900" b="1" dirty="0" err="1">
                <a:solidFill>
                  <a:srgbClr val="FFFFFF"/>
                </a:solidFill>
                <a:latin typeface="Lucida Sans"/>
                <a:cs typeface="Lucida Sans"/>
              </a:rPr>
              <a:t>Pôle</a:t>
            </a:r>
            <a:r>
              <a:rPr sz="900" b="1" spc="-3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lang="fr-FR" sz="900" b="1" spc="-10" dirty="0">
                <a:solidFill>
                  <a:srgbClr val="FFFFFF"/>
                </a:solidFill>
                <a:latin typeface="Lucida Sans"/>
                <a:cs typeface="Lucida Sans"/>
              </a:rPr>
              <a:t>Pilotage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DEFE1C-5D3C-47C4-950B-0CD7D6C9AA44}"/>
              </a:ext>
            </a:extLst>
          </p:cNvPr>
          <p:cNvSpPr/>
          <p:nvPr/>
        </p:nvSpPr>
        <p:spPr>
          <a:xfrm>
            <a:off x="2481430" y="4038600"/>
            <a:ext cx="1922050" cy="757372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1910" marR="36195" lvl="0" indent="0" algn="ctr" defTabSz="914400" eaLnBrk="1" fontAlgn="auto" latinLnBrk="0" hangingPunct="1">
              <a:lnSpc>
                <a:spcPct val="108900"/>
              </a:lnSpc>
              <a:spcBef>
                <a:spcPts val="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900" b="1" i="0" u="none" strike="noStrike" kern="0" cap="none" spc="0" normalizeH="0" baseline="0" noProof="0" dirty="0">
              <a:ln>
                <a:noFill/>
              </a:ln>
              <a:solidFill>
                <a:srgbClr val="4B4D4B"/>
              </a:solidFill>
              <a:effectLst/>
              <a:uLnTx/>
              <a:uFillTx/>
              <a:latin typeface="Lucida Sans"/>
              <a:cs typeface="Lucida Sans"/>
            </a:endParaRPr>
          </a:p>
          <a:p>
            <a:pPr marL="41910" marR="36195" algn="ctr">
              <a:lnSpc>
                <a:spcPct val="108900"/>
              </a:lnSpc>
              <a:spcBef>
                <a:spcPts val="70"/>
              </a:spcBef>
              <a:defRPr/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Gestionnaire des </a:t>
            </a:r>
            <a:r>
              <a:rPr kumimoji="0" lang="fr-FR" sz="700" b="1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Lucida Sans"/>
                <a:cs typeface="Lucida Sans"/>
              </a:rPr>
              <a:t>L3</a:t>
            </a:r>
            <a:r>
              <a:rPr kumimoji="0" lang="fr-FR" sz="700" b="0" i="0" u="none" strike="noStrike" kern="0" cap="none" spc="-15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Lucida Sans"/>
                <a:cs typeface="Lucida Sans"/>
              </a:rPr>
              <a:t> </a:t>
            </a:r>
          </a:p>
          <a:p>
            <a:pPr marL="41910" marR="36195" algn="ctr">
              <a:lnSpc>
                <a:spcPct val="108900"/>
              </a:lnSpc>
              <a:spcBef>
                <a:spcPts val="70"/>
              </a:spcBef>
              <a:defRPr/>
            </a:pPr>
            <a:r>
              <a:rPr kumimoji="0" lang="fr-FR" sz="800" b="0" i="0" u="none" strike="noStrike" kern="0" cap="none" spc="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Lettres,</a:t>
            </a:r>
            <a:r>
              <a:rPr kumimoji="0" lang="fr-FR" sz="800" b="0" i="0" u="none" strike="noStrike" kern="0" cap="none" spc="-4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 </a:t>
            </a:r>
            <a:r>
              <a:rPr kumimoji="0" lang="fr-FR" sz="800" b="0" i="0" u="none" strike="noStrike" kern="0" cap="none" spc="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Lettres</a:t>
            </a:r>
            <a:r>
              <a:rPr kumimoji="0" lang="fr-FR" sz="800" b="0" i="0" u="none" strike="noStrike" kern="0" cap="none" spc="-3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 </a:t>
            </a:r>
            <a:r>
              <a:rPr kumimoji="0" lang="fr-FR" sz="800" b="0" i="0" u="none" strike="noStrike" kern="0" cap="none" spc="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et</a:t>
            </a:r>
            <a:r>
              <a:rPr kumimoji="0" lang="fr-FR" sz="800" b="0" i="0" u="none" strike="noStrike" kern="0" cap="none" spc="-3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 </a:t>
            </a:r>
            <a:r>
              <a:rPr kumimoji="0" lang="fr-FR" sz="800" b="0" i="0" u="none" strike="noStrike" kern="0" cap="none" spc="-2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arts et Bi Licence Lettres</a:t>
            </a:r>
          </a:p>
          <a:p>
            <a:pPr marL="41910" marR="36195" lvl="0" indent="0" algn="ctr" defTabSz="914400" eaLnBrk="1" fontAlgn="auto" latinLnBrk="0" hangingPunct="1">
              <a:lnSpc>
                <a:spcPct val="108900"/>
              </a:lnSpc>
              <a:spcBef>
                <a:spcPts val="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1" i="0" u="none" strike="noStrike" kern="0" cap="none" spc="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Mme Paulette</a:t>
            </a:r>
            <a:r>
              <a:rPr kumimoji="0" lang="fr-FR" sz="800" b="1" i="0" u="none" strike="noStrike" kern="0" cap="none" spc="-4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 </a:t>
            </a:r>
            <a:r>
              <a:rPr kumimoji="0" lang="fr-FR" sz="800" b="1" i="0" u="none" strike="noStrike" kern="0" cap="none" spc="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HO</a:t>
            </a:r>
            <a:r>
              <a:rPr kumimoji="0" lang="fr-FR" sz="800" b="1" i="0" u="none" strike="noStrike" kern="0" cap="none" spc="-3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 </a:t>
            </a:r>
            <a:r>
              <a:rPr kumimoji="0" lang="fr-FR" sz="800" b="1" i="0" u="none" strike="noStrike" kern="0" cap="none" spc="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KUO</a:t>
            </a:r>
            <a:r>
              <a:rPr kumimoji="0" lang="fr-FR" sz="800" b="1" i="0" u="none" strike="noStrike" kern="0" cap="none" spc="-35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 </a:t>
            </a:r>
            <a:r>
              <a:rPr kumimoji="0" lang="fr-FR" sz="800" b="1" i="0" u="none" strike="noStrike" kern="0" cap="none" spc="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CHU</a:t>
            </a:r>
          </a:p>
          <a:p>
            <a:pPr marL="41910" marR="36195" lvl="0" indent="0" algn="ctr" defTabSz="914400" eaLnBrk="1" fontAlgn="auto" latinLnBrk="0" hangingPunct="1">
              <a:lnSpc>
                <a:spcPct val="108900"/>
              </a:lnSpc>
              <a:spcBef>
                <a:spcPts val="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" b="0" i="0" u="none" strike="noStrike" kern="0" cap="none" spc="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Segoe UI Emoji"/>
                <a:cs typeface="Segoe UI Emoji"/>
              </a:rPr>
              <a:t>☎</a:t>
            </a:r>
            <a:r>
              <a:rPr kumimoji="0" lang="fr-FR" sz="800" b="0" i="0" u="none" strike="noStrike" kern="0" cap="none" spc="1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Segoe UI Emoji"/>
                <a:cs typeface="Segoe UI Emoji"/>
              </a:rPr>
              <a:t> </a:t>
            </a:r>
            <a:r>
              <a:rPr kumimoji="0" lang="fr-FR" sz="800" b="0" i="0" u="none" strike="noStrike" kern="0" cap="none" spc="-10" normalizeH="0" baseline="0" noProof="0" dirty="0">
                <a:ln>
                  <a:noFill/>
                </a:ln>
                <a:solidFill>
                  <a:srgbClr val="4B4D4B"/>
                </a:solidFill>
                <a:effectLst/>
                <a:uLnTx/>
                <a:uFillTx/>
                <a:latin typeface="Lucida Sans"/>
                <a:cs typeface="Lucida Sans"/>
              </a:rPr>
              <a:t>01 57 27 63 52</a:t>
            </a:r>
            <a:endParaRPr kumimoji="0" lang="fr-FR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Lucida Sans"/>
              <a:cs typeface="Lucida Sans"/>
            </a:endParaRPr>
          </a:p>
          <a:p>
            <a:pPr algn="ctr"/>
            <a:endParaRPr lang="fr-FR" sz="900" dirty="0">
              <a:latin typeface="Lucida Sans" panose="020B0602030504020204" pitchFamily="34" charset="0"/>
            </a:endParaRPr>
          </a:p>
        </p:txBody>
      </p:sp>
      <p:sp>
        <p:nvSpPr>
          <p:cNvPr id="42" name="object 18">
            <a:extLst>
              <a:ext uri="{FF2B5EF4-FFF2-40B4-BE49-F238E27FC236}">
                <a16:creationId xmlns:a16="http://schemas.microsoft.com/office/drawing/2014/main" id="{B77DFD6D-8089-417B-8B7A-34DBA9C5BD28}"/>
              </a:ext>
            </a:extLst>
          </p:cNvPr>
          <p:cNvSpPr txBox="1"/>
          <p:nvPr/>
        </p:nvSpPr>
        <p:spPr>
          <a:xfrm>
            <a:off x="2480447" y="6286435"/>
            <a:ext cx="1923033" cy="546688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21590" rIns="0" bIns="0" rtlCol="0">
            <a:spAutoFit/>
          </a:bodyPr>
          <a:lstStyle/>
          <a:p>
            <a:pPr algn="ctr">
              <a:spcBef>
                <a:spcPts val="170"/>
              </a:spcBef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Gestionnaire des </a:t>
            </a:r>
            <a:r>
              <a:rPr lang="fr-FR" sz="700" b="1" spc="-10" dirty="0">
                <a:solidFill>
                  <a:schemeClr val="accent1"/>
                </a:solidFill>
                <a:latin typeface="Lucida Sans"/>
                <a:cs typeface="Lucida Sans"/>
              </a:rPr>
              <a:t>Masters </a:t>
            </a:r>
          </a:p>
          <a:p>
            <a:pPr algn="ctr">
              <a:spcBef>
                <a:spcPts val="170"/>
              </a:spcBef>
            </a:pP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Lettres et MEEF &amp; Agrégation</a:t>
            </a:r>
          </a:p>
          <a:p>
            <a:pPr marL="257810" marR="250825" indent="-1905" algn="ctr">
              <a:lnSpc>
                <a:spcPct val="108900"/>
              </a:lnSpc>
            </a:pPr>
            <a:r>
              <a:rPr lang="fr-FR" sz="800" b="1" spc="-25" dirty="0">
                <a:solidFill>
                  <a:srgbClr val="4B4D4B"/>
                </a:solidFill>
                <a:latin typeface="Lucida Sans"/>
                <a:cs typeface="Lucida Sans"/>
              </a:rPr>
              <a:t>Mme Séverine VIRGAL</a:t>
            </a:r>
          </a:p>
          <a:p>
            <a:pPr marL="257810" marR="250825" indent="-1905" algn="ctr">
              <a:lnSpc>
                <a:spcPct val="108900"/>
              </a:lnSpc>
            </a:pP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10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01 57 27 63 43</a:t>
            </a:r>
            <a:endParaRPr lang="fr-FR" sz="800" dirty="0">
              <a:latin typeface="Lucida Sans"/>
              <a:cs typeface="Lucida Sans"/>
            </a:endParaRPr>
          </a:p>
        </p:txBody>
      </p:sp>
      <p:sp>
        <p:nvSpPr>
          <p:cNvPr id="39" name="object 31"/>
          <p:cNvSpPr txBox="1"/>
          <p:nvPr/>
        </p:nvSpPr>
        <p:spPr>
          <a:xfrm>
            <a:off x="4659001" y="1641649"/>
            <a:ext cx="2002042" cy="163506"/>
          </a:xfrm>
          <a:prstGeom prst="rect">
            <a:avLst/>
          </a:prstGeom>
          <a:solidFill>
            <a:srgbClr val="FF5C38"/>
          </a:solidFill>
        </p:spPr>
        <p:txBody>
          <a:bodyPr vert="horz" wrap="square" lIns="0" tIns="24765" rIns="0" bIns="0" rtlCol="0">
            <a:spAutoFit/>
          </a:bodyPr>
          <a:lstStyle/>
          <a:p>
            <a:pPr marL="548005">
              <a:lnSpc>
                <a:spcPct val="100000"/>
              </a:lnSpc>
              <a:spcBef>
                <a:spcPts val="195"/>
              </a:spcBef>
            </a:pPr>
            <a:r>
              <a:rPr sz="900" b="1" dirty="0" err="1">
                <a:solidFill>
                  <a:srgbClr val="FFFFFF"/>
                </a:solidFill>
                <a:latin typeface="Lucida Sans"/>
                <a:cs typeface="Lucida Sans"/>
              </a:rPr>
              <a:t>Pôle</a:t>
            </a:r>
            <a:r>
              <a:rPr sz="900" b="1" spc="-3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lang="fr-FR" sz="900" b="1" spc="-10" dirty="0">
                <a:solidFill>
                  <a:srgbClr val="FFFFFF"/>
                </a:solidFill>
                <a:latin typeface="Lucida Sans"/>
                <a:cs typeface="Lucida Sans"/>
              </a:rPr>
              <a:t>Audiovisuel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41" name="object 31"/>
          <p:cNvSpPr txBox="1"/>
          <p:nvPr/>
        </p:nvSpPr>
        <p:spPr>
          <a:xfrm>
            <a:off x="2505098" y="1639080"/>
            <a:ext cx="1873732" cy="163506"/>
          </a:xfrm>
          <a:prstGeom prst="rect">
            <a:avLst/>
          </a:prstGeom>
          <a:solidFill>
            <a:srgbClr val="FF5C38"/>
          </a:solidFill>
        </p:spPr>
        <p:txBody>
          <a:bodyPr vert="horz" wrap="square" lIns="0" tIns="24765" rIns="0" bIns="0" rtlCol="0">
            <a:spAutoFit/>
          </a:bodyPr>
          <a:lstStyle/>
          <a:p>
            <a:pPr marL="548005">
              <a:lnSpc>
                <a:spcPct val="100000"/>
              </a:lnSpc>
              <a:spcBef>
                <a:spcPts val="195"/>
              </a:spcBef>
            </a:pPr>
            <a:r>
              <a:rPr sz="900" b="1" dirty="0" err="1">
                <a:solidFill>
                  <a:srgbClr val="FFFFFF"/>
                </a:solidFill>
                <a:latin typeface="Lucida Sans"/>
                <a:cs typeface="Lucida Sans"/>
              </a:rPr>
              <a:t>Pôle</a:t>
            </a:r>
            <a:r>
              <a:rPr sz="900" b="1" spc="-3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lang="fr-FR" sz="900" b="1" spc="-10" dirty="0">
                <a:solidFill>
                  <a:srgbClr val="FFFFFF"/>
                </a:solidFill>
                <a:latin typeface="Lucida Sans"/>
                <a:cs typeface="Lucida Sans"/>
              </a:rPr>
              <a:t>Scolarité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45" name="object 24"/>
          <p:cNvSpPr txBox="1"/>
          <p:nvPr/>
        </p:nvSpPr>
        <p:spPr>
          <a:xfrm>
            <a:off x="3476706" y="1815224"/>
            <a:ext cx="197802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9255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FF5C38"/>
                </a:solidFill>
                <a:latin typeface="Lucida Sans"/>
                <a:cs typeface="Lucida Sans"/>
              </a:rPr>
              <a:t>Appui</a:t>
            </a:r>
            <a:r>
              <a:rPr sz="900" b="1" spc="-25" dirty="0">
                <a:solidFill>
                  <a:srgbClr val="FF5C38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5C38"/>
                </a:solidFill>
                <a:latin typeface="Lucida Sans"/>
                <a:cs typeface="Lucida Sans"/>
              </a:rPr>
              <a:t>à</a:t>
            </a:r>
            <a:r>
              <a:rPr sz="900" b="1" spc="-5" dirty="0">
                <a:solidFill>
                  <a:srgbClr val="FF5C38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5C38"/>
                </a:solidFill>
                <a:latin typeface="Lucida Sans"/>
                <a:cs typeface="Lucida Sans"/>
              </a:rPr>
              <a:t>l</a:t>
            </a:r>
            <a:r>
              <a:rPr lang="fr-FR" sz="900" b="1" dirty="0">
                <a:solidFill>
                  <a:srgbClr val="FF5C38"/>
                </a:solidFill>
                <a:latin typeface="Lucida Sans"/>
                <a:cs typeface="Lucida Sans"/>
              </a:rPr>
              <a:t>‘enseignement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47" name="object 24"/>
          <p:cNvSpPr txBox="1"/>
          <p:nvPr/>
        </p:nvSpPr>
        <p:spPr>
          <a:xfrm>
            <a:off x="204795" y="1835591"/>
            <a:ext cx="197802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9255"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rgbClr val="FF5C38"/>
                </a:solidFill>
                <a:latin typeface="Lucida Sans"/>
                <a:cs typeface="Lucida Sans"/>
              </a:rPr>
              <a:t>               Support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48" name="object 13"/>
          <p:cNvSpPr txBox="1"/>
          <p:nvPr/>
        </p:nvSpPr>
        <p:spPr>
          <a:xfrm>
            <a:off x="4706109" y="2821708"/>
            <a:ext cx="1954933" cy="547522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31750" marR="37465" algn="ctr">
              <a:lnSpc>
                <a:spcPct val="1090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Technicien audiovisuel 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Ateliers Cinéma</a:t>
            </a:r>
            <a:endParaRPr lang="fr-FR" sz="800" spc="-10" dirty="0">
              <a:solidFill>
                <a:srgbClr val="4B4D4B"/>
              </a:solidFill>
              <a:latin typeface="Lucida Sans"/>
              <a:cs typeface="Lucida Sans"/>
            </a:endParaRPr>
          </a:p>
          <a:p>
            <a:pPr marL="31750" marR="37465" algn="ctr">
              <a:lnSpc>
                <a:spcPct val="109000"/>
              </a:lnSpc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  <a:cs typeface="Lucida Sans"/>
              </a:rPr>
              <a:t>M. Franck MOULIN</a:t>
            </a:r>
            <a:endParaRPr lang="fr-FR" sz="800" b="1" dirty="0">
              <a:latin typeface="Lucida Sans"/>
              <a:cs typeface="Lucida Sans"/>
            </a:endParaRPr>
          </a:p>
          <a:p>
            <a:pPr marR="1270" algn="ctr">
              <a:lnSpc>
                <a:spcPct val="100000"/>
              </a:lnSpc>
              <a:spcBef>
                <a:spcPts val="100"/>
              </a:spcBef>
            </a:pP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01 57 27 63 65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49" name="object 13"/>
          <p:cNvSpPr txBox="1"/>
          <p:nvPr/>
        </p:nvSpPr>
        <p:spPr>
          <a:xfrm>
            <a:off x="4707093" y="3417501"/>
            <a:ext cx="1944559" cy="547522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31750" marR="37465" algn="ctr">
              <a:lnSpc>
                <a:spcPct val="1090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Technicien audiovisuel 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Master pro DEMC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  <a:cs typeface="Lucida Sans"/>
              </a:rPr>
              <a:t>M. Victor MICHON</a:t>
            </a:r>
            <a:endParaRPr lang="fr-FR" sz="800" b="1" dirty="0">
              <a:latin typeface="Lucida Sans"/>
              <a:cs typeface="Lucida Sans"/>
            </a:endParaRPr>
          </a:p>
          <a:p>
            <a:pPr marR="1270" algn="ctr">
              <a:lnSpc>
                <a:spcPct val="100000"/>
              </a:lnSpc>
              <a:spcBef>
                <a:spcPts val="100"/>
              </a:spcBef>
            </a:pP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01 57 27 63 50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50" name="object 13"/>
          <p:cNvSpPr txBox="1"/>
          <p:nvPr/>
        </p:nvSpPr>
        <p:spPr>
          <a:xfrm>
            <a:off x="4706110" y="4013294"/>
            <a:ext cx="1958982" cy="547522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31750" marR="37465" algn="ctr">
              <a:lnSpc>
                <a:spcPct val="1090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Technicien audiovisuel 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dirty="0">
                <a:solidFill>
                  <a:srgbClr val="4B4D4B"/>
                </a:solidFill>
                <a:latin typeface="Lucida Sans"/>
                <a:cs typeface="Lucida Sans"/>
              </a:rPr>
              <a:t>Master AJCS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  <a:cs typeface="Lucida Sans"/>
              </a:rPr>
              <a:t>M. André CHAVAROT</a:t>
            </a:r>
            <a:endParaRPr lang="fr-FR" sz="800" b="1" dirty="0">
              <a:latin typeface="Lucida Sans"/>
              <a:cs typeface="Lucida Sans"/>
            </a:endParaRPr>
          </a:p>
          <a:p>
            <a:pPr marR="1270" algn="ctr">
              <a:lnSpc>
                <a:spcPct val="100000"/>
              </a:lnSpc>
              <a:spcBef>
                <a:spcPts val="100"/>
              </a:spcBef>
            </a:pP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01 57 27 79 43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53" name="object 2"/>
          <p:cNvSpPr txBox="1"/>
          <p:nvPr/>
        </p:nvSpPr>
        <p:spPr>
          <a:xfrm>
            <a:off x="3216020" y="1253490"/>
            <a:ext cx="2724150" cy="321310"/>
          </a:xfrm>
          <a:prstGeom prst="rect">
            <a:avLst/>
          </a:prstGeom>
        </p:spPr>
        <p:txBody>
          <a:bodyPr vert="horz" wrap="square" lIns="0" tIns="228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80"/>
              </a:spcBef>
            </a:pPr>
            <a:r>
              <a:rPr sz="900" b="1" dirty="0" err="1">
                <a:solidFill>
                  <a:srgbClr val="FFFFFF"/>
                </a:solidFill>
                <a:latin typeface="Lucida Sans"/>
                <a:cs typeface="Lucida Sans"/>
              </a:rPr>
              <a:t>Responsable</a:t>
            </a:r>
            <a:r>
              <a:rPr sz="900" b="1" spc="3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spc="-10" dirty="0">
                <a:solidFill>
                  <a:srgbClr val="FFFFFF"/>
                </a:solidFill>
                <a:latin typeface="Lucida Sans"/>
                <a:cs typeface="Lucida Sans"/>
              </a:rPr>
              <a:t>Administrative</a:t>
            </a:r>
            <a:endParaRPr sz="900" b="1" dirty="0">
              <a:latin typeface="Lucida Sans"/>
              <a:cs typeface="Lucida Sans"/>
            </a:endParaRPr>
          </a:p>
          <a:p>
            <a:pPr algn="ctr">
              <a:lnSpc>
                <a:spcPct val="100000"/>
              </a:lnSpc>
              <a:spcBef>
                <a:spcPts val="85"/>
              </a:spcBef>
            </a:pP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Marie</a:t>
            </a:r>
            <a:r>
              <a:rPr sz="900" b="1" spc="-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b="1" dirty="0">
                <a:solidFill>
                  <a:srgbClr val="FFFFFF"/>
                </a:solidFill>
                <a:latin typeface="Lucida Sans"/>
                <a:cs typeface="Lucida Sans"/>
              </a:rPr>
              <a:t>BÉHÉ-</a:t>
            </a:r>
            <a:r>
              <a:rPr lang="fr-FR" sz="900" b="1" dirty="0">
                <a:solidFill>
                  <a:srgbClr val="FFFFFF"/>
                </a:solidFill>
                <a:latin typeface="Lucida Sans"/>
                <a:cs typeface="Lucida Sans"/>
              </a:rPr>
              <a:t>C</a:t>
            </a:r>
            <a:r>
              <a:rPr sz="900" b="1" spc="-10" dirty="0">
                <a:solidFill>
                  <a:srgbClr val="FFFFFF"/>
                </a:solidFill>
                <a:latin typeface="Lucida Sans"/>
                <a:cs typeface="Lucida Sans"/>
              </a:rPr>
              <a:t>HARGELÈGUE</a:t>
            </a:r>
            <a:r>
              <a:rPr sz="900" b="1" spc="2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dirty="0">
                <a:solidFill>
                  <a:srgbClr val="FFFFFF"/>
                </a:solidFill>
                <a:latin typeface="Segoe UI Emoji"/>
                <a:cs typeface="Segoe UI Emoji"/>
              </a:rPr>
              <a:t>☎</a:t>
            </a:r>
            <a:r>
              <a:rPr sz="900" spc="40" dirty="0">
                <a:solidFill>
                  <a:srgbClr val="FFFFFF"/>
                </a:solidFill>
                <a:latin typeface="Segoe UI Emoji"/>
                <a:cs typeface="Segoe UI Emoji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01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57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27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63</a:t>
            </a:r>
            <a:r>
              <a:rPr lang="fr-FR" sz="900" spc="-1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900" spc="-10" dirty="0">
                <a:solidFill>
                  <a:srgbClr val="FFFFFF"/>
                </a:solidFill>
                <a:latin typeface="Lucida Sans"/>
                <a:cs typeface="Lucida Sans"/>
              </a:rPr>
              <a:t>47</a:t>
            </a:r>
            <a:endParaRPr sz="900" dirty="0">
              <a:latin typeface="Lucida Sans"/>
              <a:cs typeface="Lucida Sans"/>
            </a:endParaRPr>
          </a:p>
        </p:txBody>
      </p:sp>
      <p:sp>
        <p:nvSpPr>
          <p:cNvPr id="58" name="object 13"/>
          <p:cNvSpPr txBox="1"/>
          <p:nvPr/>
        </p:nvSpPr>
        <p:spPr>
          <a:xfrm>
            <a:off x="424766" y="1996573"/>
            <a:ext cx="1939884" cy="513923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31750" marR="37465" algn="ctr">
              <a:lnSpc>
                <a:spcPct val="1090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Secrétaire de l’UFR &amp; gestionnaire des chargés de cours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  <a:cs typeface="Lucida Sans"/>
              </a:rPr>
              <a:t>Mme Madeleine SENE </a:t>
            </a:r>
            <a:endParaRPr lang="fr-FR" sz="800" b="1" dirty="0">
              <a:latin typeface="Lucida Sans"/>
              <a:cs typeface="Lucida Sans"/>
            </a:endParaRPr>
          </a:p>
          <a:p>
            <a:pPr marR="1270" algn="ctr">
              <a:lnSpc>
                <a:spcPct val="100000"/>
              </a:lnSpc>
              <a:spcBef>
                <a:spcPts val="100"/>
              </a:spcBef>
            </a:pP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01 57 27 63 48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59" name="object 13"/>
          <p:cNvSpPr txBox="1"/>
          <p:nvPr/>
        </p:nvSpPr>
        <p:spPr>
          <a:xfrm>
            <a:off x="430285" y="2590800"/>
            <a:ext cx="1939884" cy="396519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31750" marR="37465" algn="ctr">
              <a:lnSpc>
                <a:spcPct val="1090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Gestionnaire financière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  <a:cs typeface="Lucida Sans"/>
              </a:rPr>
              <a:t>Mme Rachida BELKACEM </a:t>
            </a:r>
            <a:endParaRPr lang="fr-FR" sz="800" b="1" dirty="0">
              <a:latin typeface="Lucida Sans"/>
              <a:cs typeface="Lucida Sans"/>
            </a:endParaRPr>
          </a:p>
          <a:p>
            <a:pPr marR="1270" algn="ctr">
              <a:lnSpc>
                <a:spcPct val="100000"/>
              </a:lnSpc>
              <a:spcBef>
                <a:spcPts val="100"/>
              </a:spcBef>
            </a:pP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01 57 27 63 62</a:t>
            </a:r>
            <a:endParaRPr sz="800" dirty="0">
              <a:latin typeface="Lucida Sans"/>
              <a:cs typeface="Lucida Sans"/>
            </a:endParaRPr>
          </a:p>
        </p:txBody>
      </p:sp>
      <p:sp>
        <p:nvSpPr>
          <p:cNvPr id="60" name="object 13"/>
          <p:cNvSpPr txBox="1"/>
          <p:nvPr/>
        </p:nvSpPr>
        <p:spPr>
          <a:xfrm>
            <a:off x="424766" y="3048000"/>
            <a:ext cx="1939884" cy="396519"/>
          </a:xfrm>
          <a:prstGeom prst="rect">
            <a:avLst/>
          </a:prstGeom>
          <a:ln w="9525">
            <a:solidFill>
              <a:srgbClr val="4B4D4B"/>
            </a:solidFill>
          </a:ln>
        </p:spPr>
        <p:txBody>
          <a:bodyPr vert="horz" wrap="square" lIns="0" tIns="8890" rIns="0" bIns="0" rtlCol="0">
            <a:spAutoFit/>
          </a:bodyPr>
          <a:lstStyle/>
          <a:p>
            <a:pPr marL="31750" marR="37465" algn="ctr">
              <a:lnSpc>
                <a:spcPct val="109000"/>
              </a:lnSpc>
            </a:pPr>
            <a:r>
              <a:rPr lang="fr-FR" sz="700" b="1" dirty="0">
                <a:solidFill>
                  <a:schemeClr val="accent1"/>
                </a:solidFill>
                <a:latin typeface="Lucida Sans"/>
                <a:cs typeface="Lucida Sans"/>
              </a:rPr>
              <a:t>Assistant logistique</a:t>
            </a:r>
          </a:p>
          <a:p>
            <a:pPr marL="31750" marR="37465" algn="ctr">
              <a:lnSpc>
                <a:spcPct val="109000"/>
              </a:lnSpc>
            </a:pPr>
            <a:r>
              <a:rPr lang="fr-FR" sz="800" b="1" spc="-10" dirty="0">
                <a:solidFill>
                  <a:srgbClr val="4B4D4B"/>
                </a:solidFill>
                <a:latin typeface="Lucida Sans"/>
                <a:cs typeface="Lucida Sans"/>
              </a:rPr>
              <a:t>M. Mohamed HASSOUNI </a:t>
            </a:r>
            <a:endParaRPr lang="fr-FR" sz="800" b="1" dirty="0">
              <a:latin typeface="Lucida Sans"/>
              <a:cs typeface="Lucida Sans"/>
            </a:endParaRPr>
          </a:p>
          <a:p>
            <a:pPr marR="1270" algn="ctr">
              <a:lnSpc>
                <a:spcPct val="100000"/>
              </a:lnSpc>
              <a:spcBef>
                <a:spcPts val="100"/>
              </a:spcBef>
            </a:pPr>
            <a:r>
              <a:rPr lang="fr-FR" sz="800" spc="-20" dirty="0">
                <a:solidFill>
                  <a:srgbClr val="4B4D4B"/>
                </a:solidFill>
                <a:latin typeface="Lucida Sans"/>
                <a:cs typeface="Lucida Sans"/>
              </a:rPr>
              <a:t> </a:t>
            </a:r>
            <a:r>
              <a:rPr lang="fr-FR" sz="800" dirty="0">
                <a:solidFill>
                  <a:srgbClr val="4B4D4B"/>
                </a:solidFill>
                <a:latin typeface="Segoe UI Emoji"/>
                <a:cs typeface="Segoe UI Emoji"/>
              </a:rPr>
              <a:t>☎</a:t>
            </a:r>
            <a:r>
              <a:rPr lang="fr-FR" sz="800" spc="-25" dirty="0">
                <a:solidFill>
                  <a:srgbClr val="4B4D4B"/>
                </a:solidFill>
                <a:latin typeface="Segoe UI Emoji"/>
                <a:cs typeface="Segoe UI Emoji"/>
              </a:rPr>
              <a:t> </a:t>
            </a:r>
            <a:r>
              <a:rPr lang="fr-FR" sz="800" spc="-10" dirty="0">
                <a:solidFill>
                  <a:srgbClr val="4B4D4B"/>
                </a:solidFill>
                <a:latin typeface="Lucida Sans"/>
                <a:cs typeface="Lucida Sans"/>
              </a:rPr>
              <a:t>01 57 27 63 64</a:t>
            </a:r>
            <a:endParaRPr sz="800" dirty="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287</TotalTime>
  <Words>329</Words>
  <Application>Microsoft Office PowerPoint</Application>
  <PresentationFormat>Grand écran</PresentationFormat>
  <Paragraphs>72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Calibri</vt:lpstr>
      <vt:lpstr>Lucida Sans</vt:lpstr>
      <vt:lpstr>Segoe UI Emoji</vt:lpstr>
      <vt:lpstr>Office Theme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Hugo Lozac'h</cp:lastModifiedBy>
  <cp:revision>41</cp:revision>
  <cp:lastPrinted>2024-12-02T08:11:54Z</cp:lastPrinted>
  <dcterms:created xsi:type="dcterms:W3CDTF">2024-10-03T12:20:32Z</dcterms:created>
  <dcterms:modified xsi:type="dcterms:W3CDTF">2024-12-02T08:48:55Z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2024-01-10T00:00:00Z</vt:filetime>
  </property>
  <property fmtid="{D5CDD505-2E9C-101B-9397-08002B2CF9AE}" pid="3" name="Creator">
    <vt:lpwstr>Microsoft® PowerPoint® LTSC</vt:lpwstr>
  </property>
  <property fmtid="{D5CDD505-2E9C-101B-9397-08002B2CF9AE}" pid="4" name="LastSaved">
    <vt:filetime>2024-10-03T00:00:00Z</vt:filetime>
  </property>
  <property fmtid="{D5CDD505-2E9C-101B-9397-08002B2CF9AE}" pid="5" name="Producer">
    <vt:lpwstr>iLovePDF</vt:lpwstr>
  </property>
</Properties>
</file>