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1" r:id="rId5"/>
    <p:sldId id="260" r:id="rId6"/>
    <p:sldId id="262" r:id="rId7"/>
    <p:sldId id="263" r:id="rId8"/>
    <p:sldId id="264" r:id="rId9"/>
    <p:sldId id="258" r:id="rId10"/>
    <p:sldId id="266" r:id="rId11"/>
    <p:sldId id="265" r:id="rId12"/>
  </p:sldIdLst>
  <p:sldSz cx="7562850" cy="10688638"/>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C2E50F"/>
    <a:srgbClr val="84ADBD"/>
    <a:srgbClr val="E4FF1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1" d="100"/>
          <a:sy n="71" d="100"/>
        </p:scale>
        <p:origin x="3108" y="78"/>
      </p:cViewPr>
      <p:guideLst>
        <p:guide orient="horz" pos="3367"/>
        <p:guide pos="238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67214" y="3320407"/>
            <a:ext cx="6428423" cy="2291129"/>
          </a:xfrm>
        </p:spPr>
        <p:txBody>
          <a:bodyPr/>
          <a:lstStyle/>
          <a:p>
            <a:r>
              <a:rPr lang="fr-FR" smtClean="0"/>
              <a:t>Cliquez et modifiez le titre</a:t>
            </a:r>
            <a:endParaRPr lang="fr-FR"/>
          </a:p>
        </p:txBody>
      </p:sp>
      <p:sp>
        <p:nvSpPr>
          <p:cNvPr id="3" name="Sous-titre 2"/>
          <p:cNvSpPr>
            <a:spLocks noGrp="1"/>
          </p:cNvSpPr>
          <p:nvPr>
            <p:ph type="subTitle" idx="1"/>
          </p:nvPr>
        </p:nvSpPr>
        <p:spPr>
          <a:xfrm>
            <a:off x="1134428" y="6056895"/>
            <a:ext cx="5293995" cy="273154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66C3497-D5EC-2046-80C4-D222687E2506}" type="datetimeFigureOut">
              <a:rPr lang="fr-FR" smtClean="0"/>
              <a:t>03/05/2019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119890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66C3497-D5EC-2046-80C4-D222687E2506}" type="datetimeFigureOut">
              <a:rPr lang="fr-FR" smtClean="0"/>
              <a:t>03/05/2019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2419004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97413" y="6868441"/>
            <a:ext cx="6428423" cy="2122882"/>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597413" y="4530301"/>
            <a:ext cx="6428423" cy="233813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66C3497-D5EC-2046-80C4-D222687E2506}" type="datetimeFigureOut">
              <a:rPr lang="fr-FR" smtClean="0"/>
              <a:t>03/05/2019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3632832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312493" y="3887003"/>
            <a:ext cx="2752037" cy="109954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3190577" y="3887003"/>
            <a:ext cx="2752037" cy="109954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66C3497-D5EC-2046-80C4-D222687E2506}" type="datetimeFigureOut">
              <a:rPr lang="fr-FR" smtClean="0"/>
              <a:t>03/05/2019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46957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78143" y="428041"/>
            <a:ext cx="6806565" cy="178144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378143" y="2392573"/>
            <a:ext cx="3341572" cy="9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378143" y="3389684"/>
            <a:ext cx="3341572" cy="6158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841823" y="2392573"/>
            <a:ext cx="3342885" cy="9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3841823" y="3389684"/>
            <a:ext cx="3342885" cy="6158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66C3497-D5EC-2046-80C4-D222687E2506}" type="datetimeFigureOut">
              <a:rPr lang="fr-FR" smtClean="0"/>
              <a:t>03/05/2019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137745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166C3497-D5EC-2046-80C4-D222687E2506}" type="datetimeFigureOut">
              <a:rPr lang="fr-FR" smtClean="0"/>
              <a:t>03/05/2019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3400594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66C3497-D5EC-2046-80C4-D222687E2506}" type="datetimeFigureOut">
              <a:rPr lang="fr-FR" smtClean="0"/>
              <a:t>03/05/2019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3944876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78143" y="425566"/>
            <a:ext cx="2488126" cy="181113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2956864" y="425567"/>
            <a:ext cx="4227843" cy="91224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78143" y="2236697"/>
            <a:ext cx="2488126" cy="73113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66C3497-D5EC-2046-80C4-D222687E2506}" type="datetimeFigureOut">
              <a:rPr lang="fr-FR" smtClean="0"/>
              <a:t>03/05/2019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3599301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82372" y="7482047"/>
            <a:ext cx="4537710" cy="88329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482372" y="955049"/>
            <a:ext cx="4537710" cy="64131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482372" y="8365344"/>
            <a:ext cx="4537710" cy="12544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66C3497-D5EC-2046-80C4-D222687E2506}" type="datetimeFigureOut">
              <a:rPr lang="fr-FR" smtClean="0"/>
              <a:t>03/05/2019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2144348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66C3497-D5EC-2046-80C4-D222687E2506}" type="datetimeFigureOut">
              <a:rPr lang="fr-FR" smtClean="0"/>
              <a:t>03/05/2019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1227334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535084" y="668040"/>
            <a:ext cx="1407530" cy="1421440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312493" y="668040"/>
            <a:ext cx="4096544" cy="1421440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66C3497-D5EC-2046-80C4-D222687E2506}" type="datetimeFigureOut">
              <a:rPr lang="fr-FR" smtClean="0"/>
              <a:t>03/05/2019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79A9A1-B41E-D04C-8079-56843E99CAA6}" type="slidenum">
              <a:rPr lang="fr-FR" smtClean="0"/>
              <a:t>‹N°›</a:t>
            </a:fld>
            <a:endParaRPr lang="fr-FR"/>
          </a:p>
        </p:txBody>
      </p:sp>
    </p:spTree>
    <p:extLst>
      <p:ext uri="{BB962C8B-B14F-4D97-AF65-F5344CB8AC3E}">
        <p14:creationId xmlns:p14="http://schemas.microsoft.com/office/powerpoint/2010/main" val="2556134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78143" y="428041"/>
            <a:ext cx="6806565" cy="178144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378143" y="2494016"/>
            <a:ext cx="6806565" cy="705400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78143" y="9906785"/>
            <a:ext cx="1764665" cy="569071"/>
          </a:xfrm>
          <a:prstGeom prst="rect">
            <a:avLst/>
          </a:prstGeom>
        </p:spPr>
        <p:txBody>
          <a:bodyPr vert="horz" lIns="91440" tIns="45720" rIns="91440" bIns="45720" rtlCol="0" anchor="ctr"/>
          <a:lstStyle>
            <a:lvl1pPr algn="l">
              <a:defRPr sz="1200">
                <a:solidFill>
                  <a:schemeClr val="tx1">
                    <a:tint val="75000"/>
                  </a:schemeClr>
                </a:solidFill>
              </a:defRPr>
            </a:lvl1pPr>
          </a:lstStyle>
          <a:p>
            <a:fld id="{166C3497-D5EC-2046-80C4-D222687E2506}" type="datetimeFigureOut">
              <a:rPr lang="fr-FR" smtClean="0"/>
              <a:t>03/05/2019</a:t>
            </a:fld>
            <a:endParaRPr lang="fr-FR"/>
          </a:p>
        </p:txBody>
      </p:sp>
      <p:sp>
        <p:nvSpPr>
          <p:cNvPr id="5" name="Espace réservé du pied de page 4"/>
          <p:cNvSpPr>
            <a:spLocks noGrp="1"/>
          </p:cNvSpPr>
          <p:nvPr>
            <p:ph type="ftr" sz="quarter" idx="3"/>
          </p:nvPr>
        </p:nvSpPr>
        <p:spPr>
          <a:xfrm>
            <a:off x="2583974" y="9906785"/>
            <a:ext cx="2394903" cy="5690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5420043" y="9906785"/>
            <a:ext cx="1764665" cy="569071"/>
          </a:xfrm>
          <a:prstGeom prst="rect">
            <a:avLst/>
          </a:prstGeom>
        </p:spPr>
        <p:txBody>
          <a:bodyPr vert="horz" lIns="91440" tIns="45720" rIns="91440" bIns="45720" rtlCol="0" anchor="ctr"/>
          <a:lstStyle>
            <a:lvl1pPr algn="r">
              <a:defRPr sz="1200">
                <a:solidFill>
                  <a:schemeClr val="tx1">
                    <a:tint val="75000"/>
                  </a:schemeClr>
                </a:solidFill>
              </a:defRPr>
            </a:lvl1pPr>
          </a:lstStyle>
          <a:p>
            <a:fld id="{CA79A9A1-B41E-D04C-8079-56843E99CAA6}" type="slidenum">
              <a:rPr lang="fr-FR" smtClean="0"/>
              <a:t>‹N°›</a:t>
            </a:fld>
            <a:endParaRPr lang="fr-FR"/>
          </a:p>
        </p:txBody>
      </p:sp>
    </p:spTree>
    <p:extLst>
      <p:ext uri="{BB962C8B-B14F-4D97-AF65-F5344CB8AC3E}">
        <p14:creationId xmlns:p14="http://schemas.microsoft.com/office/powerpoint/2010/main" val="2384377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www.formation-continue.parisdescartes.fr/"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agir.orientation@parisdescartes.fr" TargetMode="External"/><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candidature.daeu@scfc.parisdescartes.fr" TargetMode="External"/><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www.formation-continue.parisdescartes.fr/"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7562850" cy="1455599"/>
          </a:xfrm>
          <a:prstGeom prst="rect">
            <a:avLst/>
          </a:prstGeom>
          <a:solidFill>
            <a:srgbClr val="4BAC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5" name="Image 4" descr="SANS MED logo_UPD_Medecine_CMJN(BLANC).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313" y="64972"/>
            <a:ext cx="1865983" cy="824082"/>
          </a:xfrm>
          <a:prstGeom prst="rect">
            <a:avLst/>
          </a:prstGeom>
        </p:spPr>
      </p:pic>
      <p:sp>
        <p:nvSpPr>
          <p:cNvPr id="6" name="ZoneTexte 5"/>
          <p:cNvSpPr txBox="1"/>
          <p:nvPr/>
        </p:nvSpPr>
        <p:spPr>
          <a:xfrm>
            <a:off x="156313" y="908424"/>
            <a:ext cx="3922869" cy="507831"/>
          </a:xfrm>
          <a:prstGeom prst="rect">
            <a:avLst/>
          </a:prstGeom>
          <a:noFill/>
        </p:spPr>
        <p:txBody>
          <a:bodyPr wrap="none" rtlCol="0">
            <a:spAutoFit/>
          </a:bodyPr>
          <a:lstStyle/>
          <a:p>
            <a:r>
              <a:rPr lang="fr-FR" sz="900" b="1" dirty="0" smtClean="0">
                <a:solidFill>
                  <a:schemeClr val="bg1"/>
                </a:solidFill>
                <a:latin typeface="Now"/>
                <a:cs typeface="Now"/>
              </a:rPr>
              <a:t>FACULTÉ DES SCIENCES HUMAINES ET SOCIALES – SORBONNE  </a:t>
            </a:r>
          </a:p>
          <a:p>
            <a:r>
              <a:rPr lang="fr-FR" sz="900" b="1" dirty="0" smtClean="0">
                <a:solidFill>
                  <a:schemeClr val="bg1"/>
                </a:solidFill>
                <a:latin typeface="Now"/>
                <a:cs typeface="Now"/>
              </a:rPr>
              <a:t>FACULTÉ DES SCIENCES FONDAMENTALES ET BIOMÉDICALES  </a:t>
            </a:r>
          </a:p>
          <a:p>
            <a:r>
              <a:rPr lang="fr-FR" sz="900" b="1" dirty="0" smtClean="0">
                <a:solidFill>
                  <a:schemeClr val="bg1"/>
                </a:solidFill>
                <a:latin typeface="Now"/>
                <a:cs typeface="Now"/>
              </a:rPr>
              <a:t>SCIENCES DE L’ÉDUCATION – SCIENCES DU LANGAGE </a:t>
            </a:r>
            <a:endParaRPr lang="fr-FR" sz="900" b="1" dirty="0">
              <a:solidFill>
                <a:schemeClr val="bg1"/>
              </a:solidFill>
              <a:latin typeface="Now"/>
              <a:cs typeface="Now"/>
            </a:endParaRPr>
          </a:p>
        </p:txBody>
      </p:sp>
      <p:sp>
        <p:nvSpPr>
          <p:cNvPr id="7" name="Rectangle 6"/>
          <p:cNvSpPr/>
          <p:nvPr/>
        </p:nvSpPr>
        <p:spPr>
          <a:xfrm>
            <a:off x="0" y="1454995"/>
            <a:ext cx="7562850" cy="2590762"/>
          </a:xfrm>
          <a:prstGeom prst="rect">
            <a:avLst/>
          </a:prstGeom>
          <a:solidFill>
            <a:schemeClr val="accent5">
              <a:lumMod val="75000"/>
            </a:schemeClr>
          </a:solidFill>
          <a:ln>
            <a:noFill/>
          </a:ln>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p:cNvSpPr txBox="1"/>
          <p:nvPr/>
        </p:nvSpPr>
        <p:spPr>
          <a:xfrm>
            <a:off x="0" y="1613489"/>
            <a:ext cx="7562850" cy="2308324"/>
          </a:xfrm>
          <a:prstGeom prst="rect">
            <a:avLst/>
          </a:prstGeom>
          <a:noFill/>
        </p:spPr>
        <p:txBody>
          <a:bodyPr wrap="square" rtlCol="0">
            <a:spAutoFit/>
          </a:bodyPr>
          <a:lstStyle/>
          <a:p>
            <a:pPr algn="ctr"/>
            <a:r>
              <a:rPr lang="fr-FR" sz="4800" b="1" dirty="0">
                <a:solidFill>
                  <a:srgbClr val="C2E50F"/>
                </a:solidFill>
                <a:latin typeface="Avenir Heavy"/>
                <a:cs typeface="Avenir Heavy"/>
              </a:rPr>
              <a:t>Diplôme d'Accès </a:t>
            </a:r>
            <a:endParaRPr lang="fr-FR" sz="4800" b="1" dirty="0" smtClean="0">
              <a:solidFill>
                <a:srgbClr val="C2E50F"/>
              </a:solidFill>
              <a:latin typeface="Avenir Heavy"/>
              <a:cs typeface="Avenir Heavy"/>
            </a:endParaRPr>
          </a:p>
          <a:p>
            <a:pPr algn="ctr"/>
            <a:r>
              <a:rPr lang="fr-FR" sz="4800" b="1" dirty="0" smtClean="0">
                <a:solidFill>
                  <a:srgbClr val="C2E50F"/>
                </a:solidFill>
                <a:latin typeface="Avenir Heavy"/>
                <a:cs typeface="Avenir Heavy"/>
              </a:rPr>
              <a:t>Aux </a:t>
            </a:r>
          </a:p>
          <a:p>
            <a:pPr algn="ctr"/>
            <a:r>
              <a:rPr lang="fr-FR" sz="4800" b="1" dirty="0" smtClean="0">
                <a:solidFill>
                  <a:srgbClr val="C2E50F"/>
                </a:solidFill>
                <a:latin typeface="Avenir Heavy"/>
                <a:cs typeface="Avenir Heavy"/>
              </a:rPr>
              <a:t>Études </a:t>
            </a:r>
            <a:r>
              <a:rPr lang="fr-FR" sz="4800" b="1" dirty="0">
                <a:solidFill>
                  <a:srgbClr val="C2E50F"/>
                </a:solidFill>
                <a:latin typeface="Avenir Heavy"/>
                <a:cs typeface="Avenir Heavy"/>
              </a:rPr>
              <a:t>Universitaires </a:t>
            </a:r>
            <a:endParaRPr lang="fr-FR" sz="4800" b="1" dirty="0">
              <a:solidFill>
                <a:srgbClr val="C2E50F"/>
              </a:solidFill>
              <a:latin typeface="Avenir Heavy"/>
              <a:cs typeface="Avenir Heavy"/>
            </a:endParaRPr>
          </a:p>
        </p:txBody>
      </p:sp>
      <p:sp>
        <p:nvSpPr>
          <p:cNvPr id="10" name="ZoneTexte 9"/>
          <p:cNvSpPr txBox="1"/>
          <p:nvPr/>
        </p:nvSpPr>
        <p:spPr>
          <a:xfrm>
            <a:off x="1363017" y="5718843"/>
            <a:ext cx="4607789" cy="1154162"/>
          </a:xfrm>
          <a:prstGeom prst="rect">
            <a:avLst/>
          </a:prstGeom>
          <a:noFill/>
        </p:spPr>
        <p:txBody>
          <a:bodyPr wrap="none" rtlCol="0">
            <a:spAutoFit/>
          </a:bodyPr>
          <a:lstStyle/>
          <a:p>
            <a:pPr>
              <a:lnSpc>
                <a:spcPct val="200000"/>
              </a:lnSpc>
            </a:pPr>
            <a:r>
              <a:rPr lang="fr-FR" i="1" dirty="0" smtClean="0">
                <a:solidFill>
                  <a:schemeClr val="accent5"/>
                </a:solidFill>
                <a:latin typeface="Helvetica"/>
                <a:cs typeface="Helvetica"/>
              </a:rPr>
              <a:t>Pour reprendre des études…</a:t>
            </a:r>
          </a:p>
          <a:p>
            <a:pPr>
              <a:lnSpc>
                <a:spcPct val="200000"/>
              </a:lnSpc>
            </a:pPr>
            <a:r>
              <a:rPr lang="fr-FR" i="1" dirty="0">
                <a:solidFill>
                  <a:schemeClr val="accent5"/>
                </a:solidFill>
                <a:latin typeface="Helvetica"/>
                <a:cs typeface="Helvetica"/>
              </a:rPr>
              <a:t>	</a:t>
            </a:r>
            <a:r>
              <a:rPr lang="fr-FR" i="1" dirty="0" smtClean="0">
                <a:solidFill>
                  <a:schemeClr val="accent5"/>
                </a:solidFill>
                <a:latin typeface="Helvetica"/>
                <a:cs typeface="Helvetica"/>
              </a:rPr>
              <a:t>		Pour accéder à un métier…</a:t>
            </a:r>
            <a:endParaRPr lang="fr-FR" i="1" dirty="0">
              <a:solidFill>
                <a:schemeClr val="accent5"/>
              </a:solidFill>
              <a:latin typeface="Helvetica"/>
              <a:cs typeface="Helvetica"/>
            </a:endParaRPr>
          </a:p>
        </p:txBody>
      </p:sp>
      <p:sp>
        <p:nvSpPr>
          <p:cNvPr id="12" name="ZoneTexte 11"/>
          <p:cNvSpPr txBox="1"/>
          <p:nvPr/>
        </p:nvSpPr>
        <p:spPr>
          <a:xfrm>
            <a:off x="0" y="7104308"/>
            <a:ext cx="7562849" cy="698653"/>
          </a:xfrm>
          <a:prstGeom prst="rect">
            <a:avLst/>
          </a:prstGeom>
          <a:noFill/>
        </p:spPr>
        <p:txBody>
          <a:bodyPr wrap="square" rtlCol="0">
            <a:spAutoFit/>
          </a:bodyPr>
          <a:lstStyle/>
          <a:p>
            <a:pPr algn="ctr">
              <a:lnSpc>
                <a:spcPct val="140000"/>
              </a:lnSpc>
            </a:pPr>
            <a:r>
              <a:rPr lang="fr-FR" sz="1600" b="1" dirty="0" smtClean="0">
                <a:solidFill>
                  <a:schemeClr val="accent5">
                    <a:lumMod val="75000"/>
                  </a:schemeClr>
                </a:solidFill>
                <a:latin typeface="Helvetica"/>
                <a:cs typeface="Helvetica"/>
              </a:rPr>
              <a:t>Formation diplômantes</a:t>
            </a:r>
            <a:endParaRPr lang="fr-FR" sz="1600" b="1" dirty="0">
              <a:solidFill>
                <a:schemeClr val="accent5">
                  <a:lumMod val="75000"/>
                </a:schemeClr>
              </a:solidFill>
              <a:latin typeface="Helvetica"/>
              <a:cs typeface="Helvetica"/>
            </a:endParaRPr>
          </a:p>
          <a:p>
            <a:pPr algn="ctr">
              <a:lnSpc>
                <a:spcPct val="150000"/>
              </a:lnSpc>
            </a:pPr>
            <a:r>
              <a:rPr lang="fr-FR" sz="1200" dirty="0" smtClean="0">
                <a:solidFill>
                  <a:schemeClr val="tx1">
                    <a:lumMod val="65000"/>
                    <a:lumOff val="35000"/>
                  </a:schemeClr>
                </a:solidFill>
                <a:latin typeface="Helvetica"/>
                <a:cs typeface="Helvetica"/>
              </a:rPr>
              <a:t>réalisées avec le concours du Conseil Régional d’Ile-de-France</a:t>
            </a:r>
            <a:endParaRPr lang="fr-FR" sz="1200" dirty="0">
              <a:solidFill>
                <a:schemeClr val="tx1">
                  <a:lumMod val="65000"/>
                  <a:lumOff val="35000"/>
                </a:schemeClr>
              </a:solidFill>
              <a:latin typeface="Helvetica"/>
              <a:cs typeface="Helvetica"/>
            </a:endParaRPr>
          </a:p>
        </p:txBody>
      </p:sp>
      <p:pic>
        <p:nvPicPr>
          <p:cNvPr id="13" name="Image 12" descr="IdF.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833170" y="8014936"/>
            <a:ext cx="1905062" cy="1275498"/>
          </a:xfrm>
          <a:prstGeom prst="rect">
            <a:avLst/>
          </a:prstGeom>
        </p:spPr>
      </p:pic>
      <p:sp>
        <p:nvSpPr>
          <p:cNvPr id="14" name="Rectangle 13"/>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ZoneTexte 14"/>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5"/>
              </a:rPr>
              <a:t>www.formation-continue.parisdescartes.fr</a:t>
            </a:r>
            <a:r>
              <a:rPr lang="fr-FR" sz="1000" dirty="0">
                <a:solidFill>
                  <a:schemeClr val="bg1"/>
                </a:solidFill>
                <a:latin typeface="Helvetica"/>
                <a:cs typeface="Helvetica"/>
              </a:rPr>
              <a:t> /L’entrée à l’université sans le bac : le DAEU</a:t>
            </a:r>
          </a:p>
        </p:txBody>
      </p:sp>
      <p:pic>
        <p:nvPicPr>
          <p:cNvPr id="16" name="Image 15" descr="VISUEL CHARTE.png"/>
          <p:cNvPicPr>
            <a:picLocks noChangeAspect="1"/>
          </p:cNvPicPr>
          <p:nvPr/>
        </p:nvPicPr>
        <p:blipFill>
          <a:blip r:embed="rId6">
            <a:alphaModFix amt="20000"/>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4044593" y="93219"/>
            <a:ext cx="3136024" cy="3179436"/>
          </a:xfrm>
          <a:prstGeom prst="rect">
            <a:avLst/>
          </a:prstGeom>
        </p:spPr>
      </p:pic>
      <p:sp>
        <p:nvSpPr>
          <p:cNvPr id="2" name="Rectangle 1"/>
          <p:cNvSpPr/>
          <p:nvPr/>
        </p:nvSpPr>
        <p:spPr>
          <a:xfrm>
            <a:off x="-1" y="4633695"/>
            <a:ext cx="7562849" cy="646331"/>
          </a:xfrm>
          <a:prstGeom prst="rect">
            <a:avLst/>
          </a:prstGeom>
        </p:spPr>
        <p:txBody>
          <a:bodyPr wrap="square">
            <a:spAutoFit/>
          </a:bodyPr>
          <a:lstStyle/>
          <a:p>
            <a:pPr algn="ctr"/>
            <a:r>
              <a:rPr lang="fr-FR" dirty="0">
                <a:solidFill>
                  <a:schemeClr val="bg1">
                    <a:lumMod val="50000"/>
                  </a:schemeClr>
                </a:solidFill>
                <a:latin typeface="Helvetica"/>
                <a:cs typeface="Helvetica"/>
              </a:rPr>
              <a:t>Préparation aux 2 options </a:t>
            </a:r>
            <a:endParaRPr lang="fr-FR" dirty="0" smtClean="0">
              <a:solidFill>
                <a:schemeClr val="bg1">
                  <a:lumMod val="50000"/>
                </a:schemeClr>
              </a:solidFill>
              <a:latin typeface="Helvetica"/>
              <a:cs typeface="Helvetica"/>
            </a:endParaRPr>
          </a:p>
          <a:p>
            <a:pPr algn="ctr"/>
            <a:r>
              <a:rPr lang="fr-FR" dirty="0" smtClean="0">
                <a:solidFill>
                  <a:schemeClr val="bg1">
                    <a:lumMod val="50000"/>
                  </a:schemeClr>
                </a:solidFill>
                <a:latin typeface="Helvetica"/>
                <a:cs typeface="Helvetica"/>
              </a:rPr>
              <a:t>DAEU </a:t>
            </a:r>
            <a:r>
              <a:rPr lang="fr-FR" dirty="0">
                <a:solidFill>
                  <a:schemeClr val="bg1">
                    <a:lumMod val="50000"/>
                  </a:schemeClr>
                </a:solidFill>
                <a:latin typeface="Helvetica"/>
                <a:cs typeface="Helvetica"/>
              </a:rPr>
              <a:t>Littéraire (A) et DAEU Scientifique (B) </a:t>
            </a:r>
          </a:p>
        </p:txBody>
      </p:sp>
    </p:spTree>
    <p:extLst>
      <p:ext uri="{BB962C8B-B14F-4D97-AF65-F5344CB8AC3E}">
        <p14:creationId xmlns:p14="http://schemas.microsoft.com/office/powerpoint/2010/main" val="8632273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7562848" cy="266701"/>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6" name="Rectangle 5"/>
          <p:cNvSpPr/>
          <p:nvPr/>
        </p:nvSpPr>
        <p:spPr>
          <a:xfrm>
            <a:off x="388178" y="1502"/>
            <a:ext cx="1812932" cy="276999"/>
          </a:xfrm>
          <a:prstGeom prst="rect">
            <a:avLst/>
          </a:prstGeom>
        </p:spPr>
        <p:txBody>
          <a:bodyPr wrap="none">
            <a:spAutoFit/>
          </a:bodyPr>
          <a:lstStyle/>
          <a:p>
            <a:r>
              <a:rPr lang="fr-FR" sz="1200" b="1" dirty="0" smtClean="0">
                <a:solidFill>
                  <a:schemeClr val="bg1"/>
                </a:solidFill>
                <a:latin typeface="Helvetica"/>
                <a:cs typeface="Helvetica"/>
              </a:rPr>
              <a:t>TABLE DES MATIERE</a:t>
            </a:r>
            <a:endParaRPr lang="fr-FR" sz="1200" b="1" dirty="0">
              <a:solidFill>
                <a:schemeClr val="bg1"/>
              </a:solidFill>
              <a:latin typeface="Helvetica"/>
              <a:cs typeface="Helvetica"/>
            </a:endParaRPr>
          </a:p>
        </p:txBody>
      </p:sp>
      <p:sp>
        <p:nvSpPr>
          <p:cNvPr id="11" name="Rectangle 10"/>
          <p:cNvSpPr/>
          <p:nvPr/>
        </p:nvSpPr>
        <p:spPr>
          <a:xfrm>
            <a:off x="380821" y="3166383"/>
            <a:ext cx="1048259" cy="276999"/>
          </a:xfrm>
          <a:prstGeom prst="rect">
            <a:avLst/>
          </a:prstGeom>
        </p:spPr>
        <p:txBody>
          <a:bodyPr wrap="none">
            <a:spAutoFit/>
          </a:bodyPr>
          <a:lstStyle/>
          <a:p>
            <a:r>
              <a:rPr lang="fr-FR" sz="1200" b="1" dirty="0" smtClean="0">
                <a:solidFill>
                  <a:schemeClr val="bg1"/>
                </a:solidFill>
                <a:latin typeface="Helvetica"/>
                <a:cs typeface="Helvetica"/>
              </a:rPr>
              <a:t>OBJECTIFS</a:t>
            </a:r>
            <a:endParaRPr lang="fr-FR" sz="1200" b="1" dirty="0">
              <a:solidFill>
                <a:schemeClr val="bg1"/>
              </a:solidFill>
              <a:latin typeface="Helvetica"/>
              <a:cs typeface="Helvetica"/>
            </a:endParaRPr>
          </a:p>
        </p:txBody>
      </p:sp>
      <p:sp>
        <p:nvSpPr>
          <p:cNvPr id="14" name="Rectangle 13"/>
          <p:cNvSpPr/>
          <p:nvPr/>
        </p:nvSpPr>
        <p:spPr>
          <a:xfrm>
            <a:off x="380820" y="4300871"/>
            <a:ext cx="1223412" cy="276999"/>
          </a:xfrm>
          <a:prstGeom prst="rect">
            <a:avLst/>
          </a:prstGeom>
        </p:spPr>
        <p:txBody>
          <a:bodyPr wrap="none">
            <a:spAutoFit/>
          </a:bodyPr>
          <a:lstStyle/>
          <a:p>
            <a:r>
              <a:rPr lang="fr-FR" sz="1200" b="1" dirty="0" smtClean="0">
                <a:solidFill>
                  <a:schemeClr val="bg1"/>
                </a:solidFill>
                <a:latin typeface="Helvetica"/>
                <a:cs typeface="Helvetica"/>
              </a:rPr>
              <a:t>PROGRAMME</a:t>
            </a:r>
            <a:endParaRPr lang="fr-FR" sz="1200" b="1" dirty="0">
              <a:solidFill>
                <a:schemeClr val="bg1"/>
              </a:solidFill>
              <a:latin typeface="Helvetica"/>
              <a:cs typeface="Helvetica"/>
            </a:endParaRPr>
          </a:p>
        </p:txBody>
      </p:sp>
      <p:sp>
        <p:nvSpPr>
          <p:cNvPr id="42" name="Rectangle 41"/>
          <p:cNvSpPr/>
          <p:nvPr/>
        </p:nvSpPr>
        <p:spPr>
          <a:xfrm>
            <a:off x="380820" y="6177527"/>
            <a:ext cx="2544286" cy="276999"/>
          </a:xfrm>
          <a:prstGeom prst="rect">
            <a:avLst/>
          </a:prstGeom>
        </p:spPr>
        <p:txBody>
          <a:bodyPr wrap="none">
            <a:spAutoFit/>
          </a:bodyPr>
          <a:lstStyle/>
          <a:p>
            <a:r>
              <a:rPr lang="fr-FR" sz="1200" b="1" dirty="0" smtClean="0">
                <a:solidFill>
                  <a:schemeClr val="bg1"/>
                </a:solidFill>
                <a:latin typeface="Helvetica"/>
                <a:cs typeface="Helvetica"/>
              </a:rPr>
              <a:t>ADMISSIONS &amp; INSCRIPTIONS</a:t>
            </a:r>
            <a:endParaRPr lang="fr-FR" sz="1200" b="1" dirty="0">
              <a:solidFill>
                <a:schemeClr val="bg1"/>
              </a:solidFill>
              <a:latin typeface="Helvetica"/>
              <a:cs typeface="Helvetica"/>
            </a:endParaRPr>
          </a:p>
        </p:txBody>
      </p:sp>
      <p:sp>
        <p:nvSpPr>
          <p:cNvPr id="55" name="Rectangle 54"/>
          <p:cNvSpPr/>
          <p:nvPr/>
        </p:nvSpPr>
        <p:spPr>
          <a:xfrm>
            <a:off x="3716860" y="0"/>
            <a:ext cx="3845988" cy="372515"/>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6" name="Rectangle 55"/>
          <p:cNvSpPr/>
          <p:nvPr/>
        </p:nvSpPr>
        <p:spPr>
          <a:xfrm>
            <a:off x="3716860" y="3174849"/>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7" name="Rectangle 56"/>
          <p:cNvSpPr/>
          <p:nvPr/>
        </p:nvSpPr>
        <p:spPr>
          <a:xfrm>
            <a:off x="3716860" y="4309337"/>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1" name="Triangle isocèle 60"/>
          <p:cNvSpPr/>
          <p:nvPr/>
        </p:nvSpPr>
        <p:spPr>
          <a:xfrm rot="16200000" flipV="1">
            <a:off x="-34594" y="3209442"/>
            <a:ext cx="262454"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2" name="Triangle isocèle 61"/>
          <p:cNvSpPr/>
          <p:nvPr/>
        </p:nvSpPr>
        <p:spPr>
          <a:xfrm rot="16200000" flipV="1">
            <a:off x="-34594" y="34593"/>
            <a:ext cx="262454"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3" name="Triangle isocèle 62"/>
          <p:cNvSpPr/>
          <p:nvPr/>
        </p:nvSpPr>
        <p:spPr>
          <a:xfrm rot="16200000" flipV="1">
            <a:off x="-30360" y="4339698"/>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4" name="Triangle isocèle 63"/>
          <p:cNvSpPr/>
          <p:nvPr/>
        </p:nvSpPr>
        <p:spPr>
          <a:xfrm rot="16200000" flipV="1">
            <a:off x="-30360" y="6216354"/>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p:cNvSpPr/>
          <p:nvPr/>
        </p:nvSpPr>
        <p:spPr>
          <a:xfrm>
            <a:off x="193266" y="683359"/>
            <a:ext cx="7001616" cy="5447645"/>
          </a:xfrm>
          <a:prstGeom prst="rect">
            <a:avLst/>
          </a:prstGeom>
        </p:spPr>
        <p:txBody>
          <a:bodyPr wrap="square">
            <a:spAutoFit/>
          </a:bodyPr>
          <a:lstStyle/>
          <a:p>
            <a:r>
              <a:rPr lang="fr-FR" sz="1200" b="1" dirty="0">
                <a:solidFill>
                  <a:schemeClr val="accent5">
                    <a:lumMod val="75000"/>
                  </a:schemeClr>
                </a:solidFill>
                <a:latin typeface="Helvetica"/>
                <a:cs typeface="Helvetica"/>
              </a:rPr>
              <a:t>La préparation au DAEU à l’Université Paris Descartes  </a:t>
            </a:r>
            <a:endParaRPr lang="fr-FR" sz="1200" b="1" dirty="0">
              <a:solidFill>
                <a:schemeClr val="accent5">
                  <a:lumMod val="75000"/>
                </a:schemeClr>
              </a:solidFill>
              <a:latin typeface="Helvetica"/>
              <a:cs typeface="Helvetica"/>
            </a:endParaRPr>
          </a:p>
          <a:p>
            <a:endParaRPr lang="fr-FR" sz="12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Les atouts de la formation et les résultats au DAEU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Les conditions d'inscription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Frais de formation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Information et procédure d’inscription à la préparation au DAEU (A et B)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Inscription à l’examen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L’examen : modalités de passation et nature des épreuves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L’organisation des enseignements de la préparation au DAEU (A et B) </a:t>
            </a:r>
          </a:p>
          <a:p>
            <a:endParaRPr lang="fr-FR" sz="1200" dirty="0" smtClean="0">
              <a:latin typeface="Helvetica" panose="020B0604020202020204" pitchFamily="34" charset="0"/>
              <a:cs typeface="Helvetica" panose="020B0604020202020204" pitchFamily="34" charset="0"/>
            </a:endParaRPr>
          </a:p>
          <a:p>
            <a:endParaRPr lang="fr-FR" sz="1200" dirty="0">
              <a:latin typeface="Helvetica" panose="020B0604020202020204" pitchFamily="34" charset="0"/>
              <a:cs typeface="Helvetica" panose="020B0604020202020204" pitchFamily="34" charset="0"/>
            </a:endParaRPr>
          </a:p>
          <a:p>
            <a:r>
              <a:rPr lang="fr-FR" sz="1200" b="1" dirty="0">
                <a:solidFill>
                  <a:schemeClr val="accent5">
                    <a:lumMod val="75000"/>
                  </a:schemeClr>
                </a:solidFill>
                <a:latin typeface="Helvetica"/>
                <a:cs typeface="Helvetica"/>
              </a:rPr>
              <a:t>DAEU littéraire – option A – 225h </a:t>
            </a:r>
            <a:endParaRPr lang="fr-FR" sz="1200" b="1" dirty="0">
              <a:solidFill>
                <a:schemeClr val="accent5">
                  <a:lumMod val="75000"/>
                </a:schemeClr>
              </a:solidFill>
              <a:latin typeface="Helvetica"/>
              <a:cs typeface="Helvetica"/>
            </a:endParaRPr>
          </a:p>
          <a:p>
            <a:endParaRPr lang="fr-FR" sz="12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Programme des matières obligatoires : français et anglais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Français (DAEU A)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Anglais (DAEU A)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Programme des matières optionnelles (2 au choix)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Option : Histoire contemporaine (DAEU A)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Option : Géographie économique (DAEU A)   </a:t>
            </a:r>
          </a:p>
          <a:p>
            <a:r>
              <a:rPr lang="fr-FR" sz="1200" dirty="0">
                <a:latin typeface="Helvetica" panose="020B0604020202020204" pitchFamily="34" charset="0"/>
                <a:cs typeface="Helvetica" panose="020B0604020202020204" pitchFamily="34" charset="0"/>
              </a:rPr>
              <a:t> </a:t>
            </a:r>
          </a:p>
          <a:p>
            <a:endParaRPr lang="fr-FR" sz="1200" b="1" dirty="0" smtClean="0">
              <a:solidFill>
                <a:schemeClr val="accent5">
                  <a:lumMod val="75000"/>
                </a:schemeClr>
              </a:solidFill>
              <a:latin typeface="Helvetica"/>
              <a:cs typeface="Helvetica"/>
            </a:endParaRPr>
          </a:p>
          <a:p>
            <a:r>
              <a:rPr lang="fr-FR" sz="1200" b="1" dirty="0" smtClean="0">
                <a:solidFill>
                  <a:schemeClr val="accent5">
                    <a:lumMod val="75000"/>
                  </a:schemeClr>
                </a:solidFill>
                <a:latin typeface="Helvetica"/>
                <a:cs typeface="Helvetica"/>
              </a:rPr>
              <a:t>DAEU </a:t>
            </a:r>
            <a:r>
              <a:rPr lang="fr-FR" sz="1200" b="1" dirty="0">
                <a:solidFill>
                  <a:schemeClr val="accent5">
                    <a:lumMod val="75000"/>
                  </a:schemeClr>
                </a:solidFill>
                <a:latin typeface="Helvetica"/>
                <a:cs typeface="Helvetica"/>
              </a:rPr>
              <a:t>scientifique – option B – 300h </a:t>
            </a:r>
            <a:endParaRPr lang="fr-FR" sz="1200" b="1" dirty="0">
              <a:solidFill>
                <a:schemeClr val="accent5">
                  <a:lumMod val="75000"/>
                </a:schemeClr>
              </a:solidFill>
              <a:latin typeface="Helvetica"/>
              <a:cs typeface="Helvetica"/>
            </a:endParaRPr>
          </a:p>
          <a:p>
            <a:endParaRPr lang="fr-FR" sz="12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Programme des matières obligatoires :  Français et mathématiques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Français (DAEU B)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Programme des matières optionnelles (2 au choix)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Option : Chimie (DAEU B)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Option Physique (DAEU B)   </a:t>
            </a:r>
          </a:p>
          <a:p>
            <a:pPr marL="285750" indent="-285750">
              <a:buFont typeface="Wingdings" panose="05000000000000000000" pitchFamily="2" charset="2"/>
              <a:buChar char="§"/>
            </a:pPr>
            <a:r>
              <a:rPr lang="fr-FR" sz="1200" dirty="0">
                <a:latin typeface="Helvetica" panose="020B0604020202020204" pitchFamily="34" charset="0"/>
                <a:cs typeface="Helvetica" panose="020B0604020202020204" pitchFamily="34" charset="0"/>
              </a:rPr>
              <a:t>Option : Sciences de la nature et de la vie (DAEU B) </a:t>
            </a:r>
          </a:p>
        </p:txBody>
      </p:sp>
    </p:spTree>
    <p:extLst>
      <p:ext uri="{BB962C8B-B14F-4D97-AF65-F5344CB8AC3E}">
        <p14:creationId xmlns:p14="http://schemas.microsoft.com/office/powerpoint/2010/main" val="1641418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7562848" cy="266701"/>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6" name="Rectangle 5"/>
          <p:cNvSpPr/>
          <p:nvPr/>
        </p:nvSpPr>
        <p:spPr>
          <a:xfrm>
            <a:off x="388178" y="1502"/>
            <a:ext cx="5002075" cy="276999"/>
          </a:xfrm>
          <a:prstGeom prst="rect">
            <a:avLst/>
          </a:prstGeom>
        </p:spPr>
        <p:txBody>
          <a:bodyPr wrap="none">
            <a:spAutoFit/>
          </a:bodyPr>
          <a:lstStyle/>
          <a:p>
            <a:r>
              <a:rPr lang="fr-FR" sz="1200" b="1" dirty="0" smtClean="0">
                <a:solidFill>
                  <a:schemeClr val="bg1"/>
                </a:solidFill>
                <a:latin typeface="Helvetica"/>
                <a:cs typeface="Helvetica"/>
              </a:rPr>
              <a:t>LA PRÉPARATION AU DAEU À L’UNIVERSITÉ PARIS DESCARTES</a:t>
            </a:r>
            <a:endParaRPr lang="fr-FR" sz="1200" b="1" dirty="0">
              <a:solidFill>
                <a:schemeClr val="bg1"/>
              </a:solidFill>
              <a:latin typeface="Helvetica"/>
              <a:cs typeface="Helvetica"/>
            </a:endParaRPr>
          </a:p>
        </p:txBody>
      </p:sp>
      <p:sp>
        <p:nvSpPr>
          <p:cNvPr id="8" name="ZoneTexte 7"/>
          <p:cNvSpPr txBox="1"/>
          <p:nvPr/>
        </p:nvSpPr>
        <p:spPr>
          <a:xfrm>
            <a:off x="1" y="345774"/>
            <a:ext cx="7562846" cy="8845498"/>
          </a:xfrm>
          <a:prstGeom prst="rect">
            <a:avLst/>
          </a:prstGeom>
          <a:noFill/>
        </p:spPr>
        <p:txBody>
          <a:bodyPr wrap="square" rtlCol="0">
            <a:spAutoFit/>
          </a:bodyPr>
          <a:lstStyle/>
          <a:p>
            <a:pPr algn="just">
              <a:lnSpc>
                <a:spcPct val="120000"/>
              </a:lnSpc>
            </a:pPr>
            <a:r>
              <a:rPr lang="fr-FR" sz="1050" b="1" dirty="0">
                <a:solidFill>
                  <a:schemeClr val="accent5"/>
                </a:solidFill>
                <a:latin typeface="Helvetica"/>
                <a:cs typeface="Helvetica"/>
              </a:rPr>
              <a:t>Le DAEU (Arrêté ministériel du 03/08/94) est un diplôme national qui confère les mêmes droits que le Baccalauréat </a:t>
            </a:r>
            <a:r>
              <a:rPr lang="fr-FR" sz="1050" b="1" dirty="0" smtClean="0">
                <a:solidFill>
                  <a:schemeClr val="accent5"/>
                </a:solidFill>
                <a:latin typeface="Helvetica"/>
                <a:cs typeface="Helvetica"/>
              </a:rPr>
              <a:t>:</a:t>
            </a:r>
          </a:p>
          <a:p>
            <a:pPr algn="just">
              <a:lnSpc>
                <a:spcPct val="120000"/>
              </a:lnSpc>
            </a:pPr>
            <a:r>
              <a:rPr lang="fr-FR" sz="1050" b="1" dirty="0" smtClean="0">
                <a:solidFill>
                  <a:schemeClr val="accent5"/>
                </a:solidFill>
                <a:latin typeface="Helvetica"/>
                <a:cs typeface="Helvetica"/>
              </a:rPr>
              <a:t>  </a:t>
            </a:r>
            <a:endParaRPr lang="fr-FR" sz="1050" b="1" dirty="0">
              <a:solidFill>
                <a:schemeClr val="accent5"/>
              </a:solidFill>
              <a:latin typeface="Helvetica"/>
              <a:cs typeface="Helvetica"/>
            </a:endParaRPr>
          </a:p>
          <a:p>
            <a:pPr marL="171450" indent="-171450" algn="just">
              <a:lnSpc>
                <a:spcPct val="120000"/>
              </a:lnSpc>
              <a:buFontTx/>
              <a:buChar char="-"/>
            </a:pPr>
            <a:r>
              <a:rPr lang="fr-FR" sz="1050" b="1" dirty="0" smtClean="0">
                <a:solidFill>
                  <a:schemeClr val="accent5"/>
                </a:solidFill>
                <a:latin typeface="Helvetica"/>
                <a:cs typeface="Helvetica"/>
              </a:rPr>
              <a:t>Accéder </a:t>
            </a:r>
            <a:r>
              <a:rPr lang="fr-FR" sz="1050" b="1" dirty="0">
                <a:solidFill>
                  <a:schemeClr val="accent5"/>
                </a:solidFill>
                <a:latin typeface="Helvetica"/>
                <a:cs typeface="Helvetica"/>
              </a:rPr>
              <a:t>aux formations et concours pour lesquels le Baccalauréat est requis (écoles du secteur paramédical, concours de la fonction publique, préparation de BTS…) ;  </a:t>
            </a:r>
            <a:endParaRPr lang="fr-FR" sz="1050" b="1" dirty="0" smtClean="0">
              <a:solidFill>
                <a:schemeClr val="accent5"/>
              </a:solidFill>
              <a:latin typeface="Helvetica"/>
              <a:cs typeface="Helvetica"/>
            </a:endParaRPr>
          </a:p>
          <a:p>
            <a:pPr marL="171450" indent="-171450" algn="just">
              <a:lnSpc>
                <a:spcPct val="120000"/>
              </a:lnSpc>
              <a:buFontTx/>
              <a:buChar char="-"/>
            </a:pPr>
            <a:r>
              <a:rPr lang="fr-FR" sz="1050" b="1" dirty="0" smtClean="0">
                <a:solidFill>
                  <a:schemeClr val="accent5"/>
                </a:solidFill>
                <a:latin typeface="Helvetica"/>
                <a:cs typeface="Helvetica"/>
              </a:rPr>
              <a:t>Poursuivre </a:t>
            </a:r>
            <a:r>
              <a:rPr lang="fr-FR" sz="1050" b="1" dirty="0">
                <a:solidFill>
                  <a:schemeClr val="accent5"/>
                </a:solidFill>
                <a:latin typeface="Helvetica"/>
                <a:cs typeface="Helvetica"/>
              </a:rPr>
              <a:t>des études (Licences, DUT…) dans les établissements d’enseignement supérieur (universités, IUT…). </a:t>
            </a:r>
            <a:endParaRPr lang="fr-FR" sz="1050" b="1" dirty="0" smtClean="0">
              <a:solidFill>
                <a:schemeClr val="accent5"/>
              </a:solidFill>
              <a:latin typeface="Helvetica"/>
              <a:cs typeface="Helvetica"/>
            </a:endParaRPr>
          </a:p>
          <a:p>
            <a:pPr algn="just">
              <a:lnSpc>
                <a:spcPct val="120000"/>
              </a:lnSpc>
            </a:pPr>
            <a:endParaRPr lang="fr-FR" sz="1050" b="1" dirty="0">
              <a:solidFill>
                <a:schemeClr val="accent5"/>
              </a:solidFill>
              <a:latin typeface="Helvetica"/>
              <a:cs typeface="Helvetica"/>
            </a:endParaRPr>
          </a:p>
          <a:p>
            <a:pPr algn="just">
              <a:lnSpc>
                <a:spcPct val="120000"/>
              </a:lnSpc>
            </a:pPr>
            <a:r>
              <a:rPr lang="fr-FR" sz="1200" b="1" dirty="0">
                <a:solidFill>
                  <a:schemeClr val="accent5">
                    <a:lumMod val="75000"/>
                  </a:schemeClr>
                </a:solidFill>
                <a:latin typeface="Helvetica"/>
                <a:cs typeface="Helvetica"/>
              </a:rPr>
              <a:t>Les atouts de la formation et les résultats au DAEU </a:t>
            </a:r>
            <a:endParaRPr lang="fr-FR" sz="1200" b="1" dirty="0" smtClean="0">
              <a:solidFill>
                <a:schemeClr val="accent5">
                  <a:lumMod val="75000"/>
                </a:schemeClr>
              </a:solidFill>
              <a:latin typeface="Helvetica"/>
              <a:cs typeface="Helvetica"/>
            </a:endParaRPr>
          </a:p>
          <a:p>
            <a:pPr algn="just">
              <a:lnSpc>
                <a:spcPct val="120000"/>
              </a:lnSpc>
            </a:pPr>
            <a:endParaRPr lang="fr-FR" sz="1100" dirty="0">
              <a:solidFill>
                <a:schemeClr val="bg1">
                  <a:lumMod val="50000"/>
                </a:schemeClr>
              </a:solidFill>
              <a:latin typeface="Helvetica"/>
              <a:cs typeface="Helvetica"/>
            </a:endParaRPr>
          </a:p>
          <a:p>
            <a:pPr marL="171450" indent="-171450" algn="just">
              <a:lnSpc>
                <a:spcPct val="120000"/>
              </a:lnSpc>
              <a:buFont typeface="Wingdings" panose="05000000000000000000" pitchFamily="2" charset="2"/>
              <a:buChar char="§"/>
            </a:pPr>
            <a:r>
              <a:rPr lang="fr-FR" sz="1050" dirty="0">
                <a:latin typeface="Helvetica"/>
                <a:cs typeface="Helvetica"/>
              </a:rPr>
              <a:t>Un enseignement en cours du soir, permettant la poursuivre d’une activité professionnelle  </a:t>
            </a:r>
          </a:p>
          <a:p>
            <a:pPr marL="171450" indent="-171450" algn="just">
              <a:lnSpc>
                <a:spcPct val="120000"/>
              </a:lnSpc>
              <a:buFont typeface="Wingdings" panose="05000000000000000000" pitchFamily="2" charset="2"/>
              <a:buChar char="§"/>
            </a:pPr>
            <a:r>
              <a:rPr lang="fr-FR" sz="1050" dirty="0" smtClean="0">
                <a:latin typeface="Helvetica"/>
                <a:cs typeface="Helvetica"/>
              </a:rPr>
              <a:t>Les </a:t>
            </a:r>
            <a:r>
              <a:rPr lang="fr-FR" sz="1050" dirty="0">
                <a:latin typeface="Helvetica"/>
                <a:cs typeface="Helvetica"/>
              </a:rPr>
              <a:t>conseils d'un tuteur, enseignant de l'Université qui assure un suivi de chaque stagiaire pendant toute la durée de la formation  </a:t>
            </a:r>
          </a:p>
          <a:p>
            <a:pPr marL="171450" indent="-171450" algn="just">
              <a:lnSpc>
                <a:spcPct val="120000"/>
              </a:lnSpc>
              <a:buFont typeface="Wingdings" panose="05000000000000000000" pitchFamily="2" charset="2"/>
              <a:buChar char="§"/>
            </a:pPr>
            <a:r>
              <a:rPr lang="fr-FR" sz="1050" dirty="0" smtClean="0">
                <a:latin typeface="Helvetica"/>
                <a:cs typeface="Helvetica"/>
              </a:rPr>
              <a:t>Un </a:t>
            </a:r>
            <a:r>
              <a:rPr lang="fr-FR" sz="1050" dirty="0">
                <a:latin typeface="Helvetica"/>
                <a:cs typeface="Helvetica"/>
              </a:rPr>
              <a:t>contrôle continu facultatif qui favorise la réussite à l'examen  </a:t>
            </a:r>
          </a:p>
          <a:p>
            <a:pPr marL="171450" indent="-171450" algn="just">
              <a:lnSpc>
                <a:spcPct val="120000"/>
              </a:lnSpc>
              <a:buFont typeface="Wingdings" panose="05000000000000000000" pitchFamily="2" charset="2"/>
              <a:buChar char="§"/>
            </a:pPr>
            <a:r>
              <a:rPr lang="fr-FR" sz="1050" dirty="0" smtClean="0">
                <a:latin typeface="Helvetica"/>
                <a:cs typeface="Helvetica"/>
              </a:rPr>
              <a:t>Des </a:t>
            </a:r>
            <a:r>
              <a:rPr lang="fr-FR" sz="1050" dirty="0">
                <a:latin typeface="Helvetica"/>
                <a:cs typeface="Helvetica"/>
              </a:rPr>
              <a:t>examens blancs  </a:t>
            </a:r>
            <a:endParaRPr lang="fr-FR" sz="1050" dirty="0" smtClean="0">
              <a:latin typeface="Helvetica"/>
              <a:cs typeface="Helvetica"/>
            </a:endParaRPr>
          </a:p>
          <a:p>
            <a:pPr marL="171450" indent="-171450" algn="just">
              <a:lnSpc>
                <a:spcPct val="120000"/>
              </a:lnSpc>
              <a:buFont typeface="Wingdings" panose="05000000000000000000" pitchFamily="2" charset="2"/>
              <a:buChar char="§"/>
            </a:pPr>
            <a:r>
              <a:rPr lang="fr-FR" sz="1050" dirty="0" smtClean="0">
                <a:latin typeface="Helvetica"/>
                <a:cs typeface="Helvetica"/>
              </a:rPr>
              <a:t>Un </a:t>
            </a:r>
            <a:r>
              <a:rPr lang="fr-FR" sz="1050" dirty="0">
                <a:latin typeface="Helvetica"/>
                <a:cs typeface="Helvetica"/>
              </a:rPr>
              <a:t>entraînement méthodologique aux épreuves de l’examen  </a:t>
            </a:r>
          </a:p>
          <a:p>
            <a:pPr marL="171450" indent="-171450" algn="just">
              <a:lnSpc>
                <a:spcPct val="120000"/>
              </a:lnSpc>
              <a:buFont typeface="Wingdings" panose="05000000000000000000" pitchFamily="2" charset="2"/>
              <a:buChar char="§"/>
            </a:pPr>
            <a:r>
              <a:rPr lang="fr-FR" sz="1050" dirty="0" smtClean="0">
                <a:latin typeface="Helvetica"/>
                <a:cs typeface="Helvetica"/>
              </a:rPr>
              <a:t>Un </a:t>
            </a:r>
            <a:r>
              <a:rPr lang="fr-FR" sz="1050" dirty="0">
                <a:latin typeface="Helvetica"/>
                <a:cs typeface="Helvetica"/>
              </a:rPr>
              <a:t>soutien pour les stagiaires en difficulté  </a:t>
            </a:r>
          </a:p>
          <a:p>
            <a:pPr marL="171450" indent="-171450" algn="just">
              <a:lnSpc>
                <a:spcPct val="120000"/>
              </a:lnSpc>
              <a:buFont typeface="Wingdings" panose="05000000000000000000" pitchFamily="2" charset="2"/>
              <a:buChar char="§"/>
            </a:pPr>
            <a:r>
              <a:rPr lang="fr-FR" sz="1050" dirty="0" smtClean="0">
                <a:latin typeface="Helvetica"/>
                <a:cs typeface="Helvetica"/>
              </a:rPr>
              <a:t>L’accès </a:t>
            </a:r>
            <a:r>
              <a:rPr lang="fr-FR" sz="1050" dirty="0">
                <a:latin typeface="Helvetica"/>
                <a:cs typeface="Helvetica"/>
              </a:rPr>
              <a:t>à des cours et documents en ligne (Moodle)  </a:t>
            </a:r>
            <a:r>
              <a:rPr lang="fr-FR" sz="1050" dirty="0" smtClean="0">
                <a:latin typeface="Helvetica"/>
                <a:cs typeface="Helvetica"/>
              </a:rPr>
              <a:t> </a:t>
            </a:r>
            <a:endParaRPr lang="fr-FR" sz="1050" dirty="0">
              <a:latin typeface="Helvetica"/>
              <a:cs typeface="Helvetica"/>
            </a:endParaRPr>
          </a:p>
          <a:p>
            <a:pPr marL="171450" indent="-171450" algn="just">
              <a:lnSpc>
                <a:spcPct val="120000"/>
              </a:lnSpc>
              <a:buFont typeface="Wingdings" panose="05000000000000000000" pitchFamily="2" charset="2"/>
              <a:buChar char="§"/>
            </a:pPr>
            <a:r>
              <a:rPr lang="fr-FR" sz="1050" dirty="0" smtClean="0">
                <a:latin typeface="Helvetica"/>
                <a:cs typeface="Helvetica"/>
              </a:rPr>
              <a:t>L’existence </a:t>
            </a:r>
            <a:r>
              <a:rPr lang="fr-FR" sz="1050" dirty="0">
                <a:latin typeface="Helvetica"/>
                <a:cs typeface="Helvetica"/>
              </a:rPr>
              <a:t>d’un Service AGIR – Pôle Accompagner qui vous informe sur les débouchés offerts par les différentes formations et les métiers : </a:t>
            </a:r>
            <a:r>
              <a:rPr lang="fr-FR" sz="1050" dirty="0" smtClean="0">
                <a:latin typeface="Helvetica"/>
                <a:cs typeface="Helvetica"/>
                <a:hlinkClick r:id="rId3"/>
              </a:rPr>
              <a:t>agir.orientation@parisdescartes.fr</a:t>
            </a:r>
            <a:endParaRPr lang="fr-FR" sz="1050" dirty="0" smtClean="0">
              <a:latin typeface="Helvetica"/>
              <a:cs typeface="Helvetica"/>
            </a:endParaRPr>
          </a:p>
          <a:p>
            <a:pPr marL="171450" indent="-171450" algn="just">
              <a:lnSpc>
                <a:spcPct val="120000"/>
              </a:lnSpc>
              <a:buFont typeface="Wingdings" panose="05000000000000000000" pitchFamily="2" charset="2"/>
              <a:buChar char="§"/>
            </a:pPr>
            <a:endParaRPr lang="fr-FR" sz="1050" dirty="0">
              <a:latin typeface="Helvetica"/>
              <a:cs typeface="Helvetica"/>
            </a:endParaRPr>
          </a:p>
          <a:p>
            <a:pPr algn="just">
              <a:lnSpc>
                <a:spcPct val="120000"/>
              </a:lnSpc>
            </a:pPr>
            <a:r>
              <a:rPr lang="fr-FR" sz="1200" b="1" dirty="0">
                <a:solidFill>
                  <a:schemeClr val="accent5">
                    <a:lumMod val="75000"/>
                  </a:schemeClr>
                </a:solidFill>
                <a:latin typeface="Helvetica"/>
                <a:cs typeface="Helvetica"/>
              </a:rPr>
              <a:t>Les </a:t>
            </a:r>
            <a:r>
              <a:rPr lang="fr-FR" sz="1200" b="1" dirty="0">
                <a:solidFill>
                  <a:schemeClr val="accent5">
                    <a:lumMod val="75000"/>
                  </a:schemeClr>
                </a:solidFill>
                <a:latin typeface="Helvetica"/>
                <a:cs typeface="Helvetica"/>
              </a:rPr>
              <a:t>conditions d'inscription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La préparation au DAEU s’adresse aux candidats n’ayant ni le baccalauréat - ni un diplôme admis en équivalence - et qui réunissent les conditions suivantes1 :  </a:t>
            </a:r>
          </a:p>
          <a:p>
            <a:pPr algn="just">
              <a:lnSpc>
                <a:spcPct val="120000"/>
              </a:lnSpc>
            </a:pPr>
            <a:r>
              <a:rPr lang="fr-FR" sz="1050" dirty="0">
                <a:latin typeface="Helvetica"/>
                <a:cs typeface="Helvetica"/>
              </a:rPr>
              <a:t> </a:t>
            </a:r>
          </a:p>
          <a:p>
            <a:pPr marL="228600" indent="-228600" algn="just">
              <a:lnSpc>
                <a:spcPct val="120000"/>
              </a:lnSpc>
              <a:buAutoNum type="arabicPeriod"/>
            </a:pPr>
            <a:r>
              <a:rPr lang="fr-FR" sz="1050" dirty="0" smtClean="0">
                <a:latin typeface="Helvetica"/>
                <a:cs typeface="Helvetica"/>
              </a:rPr>
              <a:t>Avoir </a:t>
            </a:r>
            <a:r>
              <a:rPr lang="fr-FR" sz="1050" dirty="0">
                <a:latin typeface="Helvetica"/>
                <a:cs typeface="Helvetica"/>
              </a:rPr>
              <a:t>interrompu ses études initiales depuis au moins deux ans  </a:t>
            </a:r>
            <a:endParaRPr lang="fr-FR" sz="1050" dirty="0" smtClean="0">
              <a:latin typeface="Helvetica"/>
              <a:cs typeface="Helvetica"/>
            </a:endParaRPr>
          </a:p>
          <a:p>
            <a:pPr marL="228600" indent="-228600" algn="just">
              <a:lnSpc>
                <a:spcPct val="120000"/>
              </a:lnSpc>
              <a:buAutoNum type="arabicPeriod"/>
            </a:pPr>
            <a:r>
              <a:rPr lang="fr-FR" sz="1050" dirty="0" smtClean="0">
                <a:latin typeface="Helvetica"/>
                <a:cs typeface="Helvetica"/>
              </a:rPr>
              <a:t>Etre </a:t>
            </a:r>
            <a:r>
              <a:rPr lang="fr-FR" sz="1050" dirty="0">
                <a:latin typeface="Helvetica"/>
                <a:cs typeface="Helvetica"/>
              </a:rPr>
              <a:t>âgé de vingt ans au moins au 1er octobre de l'année de l'examen (1er octobre 2018),  </a:t>
            </a:r>
            <a:endParaRPr lang="fr-FR" sz="1050" dirty="0" smtClean="0">
              <a:latin typeface="Helvetica"/>
              <a:cs typeface="Helvetica"/>
            </a:endParaRPr>
          </a:p>
          <a:p>
            <a:pPr marL="228600" indent="-228600" algn="just">
              <a:lnSpc>
                <a:spcPct val="120000"/>
              </a:lnSpc>
              <a:buAutoNum type="arabicPeriod"/>
            </a:pPr>
            <a:r>
              <a:rPr lang="fr-FR" sz="1050" dirty="0" smtClean="0">
                <a:latin typeface="Helvetica"/>
                <a:cs typeface="Helvetica"/>
              </a:rPr>
              <a:t>Et </a:t>
            </a:r>
            <a:r>
              <a:rPr lang="fr-FR" sz="1050" dirty="0">
                <a:latin typeface="Helvetica"/>
                <a:cs typeface="Helvetica"/>
              </a:rPr>
              <a:t>justifier à la même date de deux années d'activité professionnelle, à temps plein ou à temps partiel, ayant donné lieu à cotisation à la Sécurité Sociale en France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Ou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4. Etre âgé de vingt-quatre ans au moins au 1er octobre de l'année de délivrance du diplôme (1er octobre 2018).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Les candidats étrangers, résidant en France, doivent satisfaire aux conditions définies ci-dessus et être titulaires d'un permis de séjour en cours de validité au 31 octobre de l'année de l'examen.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Frais de formation2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 Inscription individuelle : 350 euros </a:t>
            </a:r>
            <a:endParaRPr lang="fr-FR" sz="1050" dirty="0" smtClean="0">
              <a:latin typeface="Helvetica"/>
              <a:cs typeface="Helvetica"/>
            </a:endParaRPr>
          </a:p>
          <a:p>
            <a:pPr algn="just">
              <a:lnSpc>
                <a:spcPct val="120000"/>
              </a:lnSpc>
            </a:pPr>
            <a:r>
              <a:rPr lang="fr-FR" sz="1050" dirty="0" smtClean="0">
                <a:latin typeface="Helvetica"/>
                <a:cs typeface="Helvetica"/>
              </a:rPr>
              <a:t> </a:t>
            </a:r>
            <a:r>
              <a:rPr lang="fr-FR" sz="1050" dirty="0">
                <a:latin typeface="Helvetica"/>
                <a:cs typeface="Helvetica"/>
              </a:rPr>
              <a:t>Inscription prise en charge par l’employeur : 750 </a:t>
            </a:r>
            <a:r>
              <a:rPr lang="fr-FR" sz="1050" dirty="0" smtClean="0">
                <a:latin typeface="Helvetica"/>
                <a:cs typeface="Helvetica"/>
              </a:rPr>
              <a:t>euros</a:t>
            </a:r>
          </a:p>
          <a:p>
            <a:pPr algn="just">
              <a:lnSpc>
                <a:spcPct val="120000"/>
              </a:lnSpc>
            </a:pPr>
            <a:endParaRPr lang="fr-FR" sz="1050" dirty="0" smtClean="0">
              <a:latin typeface="Helvetica"/>
              <a:cs typeface="Helvetica"/>
            </a:endParaRPr>
          </a:p>
          <a:p>
            <a:pPr algn="just">
              <a:lnSpc>
                <a:spcPct val="120000"/>
              </a:lnSpc>
            </a:pPr>
            <a:r>
              <a:rPr lang="fr-FR" sz="1000" i="1" dirty="0">
                <a:solidFill>
                  <a:schemeClr val="tx1">
                    <a:lumMod val="50000"/>
                    <a:lumOff val="50000"/>
                  </a:schemeClr>
                </a:solidFill>
                <a:latin typeface="Helvetica"/>
                <a:cs typeface="Helvetica"/>
              </a:rPr>
              <a:t>1 Des dérogations sont prévues par les textes : le service national, l’inscription à Pôle Emploi, la participation à un dispositif de formation professionnelle, l'éducation d'un enfant et l’exercice d’une activité sportive de haut niveau (précisions dans l’arrêté ministériel). </a:t>
            </a:r>
            <a:endParaRPr lang="fr-FR" sz="1000" i="1" dirty="0" smtClean="0">
              <a:solidFill>
                <a:schemeClr val="tx1">
                  <a:lumMod val="50000"/>
                  <a:lumOff val="50000"/>
                </a:schemeClr>
              </a:solidFill>
              <a:latin typeface="Helvetica"/>
              <a:cs typeface="Helvetica"/>
            </a:endParaRPr>
          </a:p>
          <a:p>
            <a:pPr algn="just">
              <a:lnSpc>
                <a:spcPct val="120000"/>
              </a:lnSpc>
            </a:pPr>
            <a:r>
              <a:rPr lang="fr-FR" sz="1000" i="1" dirty="0" smtClean="0">
                <a:solidFill>
                  <a:schemeClr val="tx1">
                    <a:lumMod val="50000"/>
                    <a:lumOff val="50000"/>
                  </a:schemeClr>
                </a:solidFill>
                <a:latin typeface="Helvetica"/>
                <a:cs typeface="Helvetica"/>
              </a:rPr>
              <a:t>2 Sous réserve de modification    </a:t>
            </a:r>
            <a:endParaRPr lang="fr-FR" sz="1000" i="1" dirty="0">
              <a:solidFill>
                <a:schemeClr val="tx1">
                  <a:lumMod val="50000"/>
                  <a:lumOff val="50000"/>
                </a:schemeClr>
              </a:solidFill>
              <a:latin typeface="Helvetica"/>
              <a:cs typeface="Helvetica"/>
            </a:endParaRPr>
          </a:p>
        </p:txBody>
      </p:sp>
      <p:sp>
        <p:nvSpPr>
          <p:cNvPr id="55" name="Rectangle 54"/>
          <p:cNvSpPr/>
          <p:nvPr/>
        </p:nvSpPr>
        <p:spPr>
          <a:xfrm>
            <a:off x="5390252" y="0"/>
            <a:ext cx="2172595" cy="372515"/>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8" name="Rectangle 57"/>
          <p:cNvSpPr/>
          <p:nvPr/>
        </p:nvSpPr>
        <p:spPr>
          <a:xfrm>
            <a:off x="3716860" y="6185993"/>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1" name="Triangle isocèle 60"/>
          <p:cNvSpPr/>
          <p:nvPr/>
        </p:nvSpPr>
        <p:spPr>
          <a:xfrm rot="16200000" flipV="1">
            <a:off x="-34594" y="3209442"/>
            <a:ext cx="262454"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2" name="Triangle isocèle 61"/>
          <p:cNvSpPr/>
          <p:nvPr/>
        </p:nvSpPr>
        <p:spPr>
          <a:xfrm rot="16200000" flipV="1">
            <a:off x="-34594" y="34593"/>
            <a:ext cx="262454"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3" name="Triangle isocèle 62"/>
          <p:cNvSpPr/>
          <p:nvPr/>
        </p:nvSpPr>
        <p:spPr>
          <a:xfrm rot="16200000" flipV="1">
            <a:off x="-30360" y="4339698"/>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4" name="Triangle isocèle 63"/>
          <p:cNvSpPr/>
          <p:nvPr/>
        </p:nvSpPr>
        <p:spPr>
          <a:xfrm rot="16200000" flipV="1">
            <a:off x="-30360" y="6216354"/>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29089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652411"/>
            <a:ext cx="7562849" cy="1036227"/>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2834" y="9757590"/>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6" name="Rectangle 5"/>
          <p:cNvSpPr/>
          <p:nvPr/>
        </p:nvSpPr>
        <p:spPr>
          <a:xfrm>
            <a:off x="388178" y="1502"/>
            <a:ext cx="5002075" cy="276999"/>
          </a:xfrm>
          <a:prstGeom prst="rect">
            <a:avLst/>
          </a:prstGeom>
        </p:spPr>
        <p:txBody>
          <a:bodyPr wrap="none">
            <a:spAutoFit/>
          </a:bodyPr>
          <a:lstStyle/>
          <a:p>
            <a:r>
              <a:rPr lang="fr-FR" sz="1200" b="1" dirty="0" smtClean="0">
                <a:solidFill>
                  <a:schemeClr val="bg1"/>
                </a:solidFill>
                <a:latin typeface="Helvetica"/>
                <a:cs typeface="Helvetica"/>
              </a:rPr>
              <a:t>LA PRÉPARATION AU DAEU À L’UNIVERSITÉ PARIS DESCARTES</a:t>
            </a:r>
            <a:endParaRPr lang="fr-FR" sz="1200" b="1" dirty="0">
              <a:solidFill>
                <a:schemeClr val="bg1"/>
              </a:solidFill>
              <a:latin typeface="Helvetica"/>
              <a:cs typeface="Helvetica"/>
            </a:endParaRPr>
          </a:p>
        </p:txBody>
      </p:sp>
      <p:sp>
        <p:nvSpPr>
          <p:cNvPr id="8" name="ZoneTexte 7"/>
          <p:cNvSpPr txBox="1"/>
          <p:nvPr/>
        </p:nvSpPr>
        <p:spPr>
          <a:xfrm>
            <a:off x="2833" y="-39474"/>
            <a:ext cx="7560015" cy="9824228"/>
          </a:xfrm>
          <a:prstGeom prst="rect">
            <a:avLst/>
          </a:prstGeom>
          <a:noFill/>
        </p:spPr>
        <p:txBody>
          <a:bodyPr wrap="square" rtlCol="0">
            <a:spAutoFit/>
          </a:bodyPr>
          <a:lstStyle/>
          <a:p>
            <a:pPr algn="just">
              <a:lnSpc>
                <a:spcPct val="120000"/>
              </a:lnSpc>
            </a:pPr>
            <a:r>
              <a:rPr lang="fr-FR" sz="1200" b="1" dirty="0">
                <a:solidFill>
                  <a:schemeClr val="accent5">
                    <a:lumMod val="75000"/>
                  </a:schemeClr>
                </a:solidFill>
                <a:latin typeface="Helvetica"/>
                <a:cs typeface="Helvetica"/>
              </a:rPr>
              <a:t>Information et procédure d’inscription à la préparation au DAEU (A et B) </a:t>
            </a:r>
          </a:p>
          <a:p>
            <a:pPr algn="just">
              <a:lnSpc>
                <a:spcPct val="120000"/>
              </a:lnSpc>
            </a:pPr>
            <a:endParaRPr lang="fr-FR" sz="1050" b="1" dirty="0" smtClean="0">
              <a:solidFill>
                <a:schemeClr val="accent5"/>
              </a:solidFill>
              <a:latin typeface="Helvetica"/>
              <a:cs typeface="Helvetica"/>
            </a:endParaRPr>
          </a:p>
          <a:p>
            <a:pPr algn="just">
              <a:lnSpc>
                <a:spcPct val="120000"/>
              </a:lnSpc>
            </a:pPr>
            <a:r>
              <a:rPr lang="fr-FR" sz="1050" dirty="0">
                <a:latin typeface="Helvetica"/>
                <a:cs typeface="Helvetica"/>
              </a:rPr>
              <a:t>Télécharger dès maintenant le dossier de pré-candidature sur le site internet de la formation continue et le renvoyer par mail à l’adresse suivante :  </a:t>
            </a:r>
            <a:r>
              <a:rPr lang="fr-FR" sz="1050" dirty="0" smtClean="0">
                <a:latin typeface="Helvetica"/>
                <a:cs typeface="Helvetica"/>
                <a:hlinkClick r:id="rId3"/>
              </a:rPr>
              <a:t>candidature.daeu@scfc.parisdescartes.fr</a:t>
            </a:r>
            <a:endParaRPr lang="fr-FR" sz="1050" dirty="0" smtClean="0">
              <a:latin typeface="Helvetica"/>
              <a:cs typeface="Helvetica"/>
            </a:endParaRPr>
          </a:p>
          <a:p>
            <a:pPr algn="just">
              <a:lnSpc>
                <a:spcPct val="120000"/>
              </a:lnSpc>
            </a:pPr>
            <a:endParaRPr lang="fr-FR" sz="1050" dirty="0">
              <a:latin typeface="Helvetica"/>
              <a:cs typeface="Helvetica"/>
            </a:endParaRPr>
          </a:p>
          <a:p>
            <a:pPr algn="just">
              <a:lnSpc>
                <a:spcPct val="120000"/>
              </a:lnSpc>
            </a:pPr>
            <a:r>
              <a:rPr lang="fr-FR" sz="1050" b="1" dirty="0">
                <a:latin typeface="Helvetica"/>
                <a:cs typeface="Helvetica"/>
              </a:rPr>
              <a:t>- 2 réunions d'information :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 En cours de positionnement  </a:t>
            </a:r>
          </a:p>
          <a:p>
            <a:pPr algn="just">
              <a:lnSpc>
                <a:spcPct val="120000"/>
              </a:lnSpc>
            </a:pPr>
            <a:r>
              <a:rPr lang="fr-FR" sz="1050" dirty="0">
                <a:latin typeface="Helvetica"/>
                <a:cs typeface="Helvetica"/>
              </a:rPr>
              <a:t> </a:t>
            </a:r>
          </a:p>
          <a:p>
            <a:pPr algn="just">
              <a:lnSpc>
                <a:spcPct val="120000"/>
              </a:lnSpc>
            </a:pPr>
            <a:r>
              <a:rPr lang="fr-FR" sz="1050" b="1" dirty="0">
                <a:latin typeface="Helvetica"/>
                <a:cs typeface="Helvetica"/>
              </a:rPr>
              <a:t>- Tests de sélection (obligatoires) pour les DAEU A et B :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 En cours de positionnement </a:t>
            </a:r>
            <a:endParaRPr lang="fr-FR" sz="1050" dirty="0" smtClean="0">
              <a:latin typeface="Helvetica"/>
              <a:cs typeface="Helvetica"/>
            </a:endParaRPr>
          </a:p>
          <a:p>
            <a:pPr algn="just">
              <a:lnSpc>
                <a:spcPct val="120000"/>
              </a:lnSpc>
            </a:pPr>
            <a:endParaRPr lang="fr-FR" sz="1050" dirty="0">
              <a:latin typeface="Helvetica"/>
              <a:cs typeface="Helvetica"/>
            </a:endParaRPr>
          </a:p>
          <a:p>
            <a:pPr algn="just">
              <a:lnSpc>
                <a:spcPct val="120000"/>
              </a:lnSpc>
            </a:pPr>
            <a:r>
              <a:rPr lang="fr-FR" sz="1200" b="1" dirty="0">
                <a:solidFill>
                  <a:schemeClr val="accent5">
                    <a:lumMod val="75000"/>
                  </a:schemeClr>
                </a:solidFill>
                <a:latin typeface="Helvetica"/>
                <a:cs typeface="Helvetica"/>
              </a:rPr>
              <a:t>Inscription à l’examen </a:t>
            </a:r>
            <a:endParaRPr lang="fr-FR" sz="1200" b="1" dirty="0" smtClean="0">
              <a:solidFill>
                <a:schemeClr val="accent5">
                  <a:lumMod val="75000"/>
                </a:schemeClr>
              </a:solidFill>
              <a:latin typeface="Helvetica"/>
              <a:cs typeface="Helvetica"/>
            </a:endParaRPr>
          </a:p>
          <a:p>
            <a:pPr algn="just">
              <a:lnSpc>
                <a:spcPct val="120000"/>
              </a:lnSpc>
            </a:pPr>
            <a:endParaRPr lang="fr-FR" sz="1200" b="1" dirty="0" smtClean="0">
              <a:solidFill>
                <a:schemeClr val="accent5">
                  <a:lumMod val="75000"/>
                </a:schemeClr>
              </a:solidFill>
              <a:latin typeface="Helvetica"/>
              <a:cs typeface="Helvetica"/>
            </a:endParaRPr>
          </a:p>
          <a:p>
            <a:pPr algn="just">
              <a:lnSpc>
                <a:spcPct val="120000"/>
              </a:lnSpc>
            </a:pPr>
            <a:endParaRPr lang="fr-FR" sz="200" b="1" dirty="0">
              <a:solidFill>
                <a:schemeClr val="accent5">
                  <a:lumMod val="75000"/>
                </a:schemeClr>
              </a:solidFill>
              <a:latin typeface="Helvetica"/>
              <a:cs typeface="Helvetica"/>
            </a:endParaRPr>
          </a:p>
          <a:p>
            <a:pPr algn="just">
              <a:lnSpc>
                <a:spcPct val="120000"/>
              </a:lnSpc>
            </a:pPr>
            <a:r>
              <a:rPr lang="fr-FR" sz="1050" dirty="0">
                <a:latin typeface="Helvetica"/>
                <a:cs typeface="Helvetica"/>
              </a:rPr>
              <a:t>L’inscription à l’examen se fait au cours de l’année de préparation (vers le printemps) uniquement pour les candidats qui ont suivi les cours à l’Université Paris Descartes tout au long de l’année (il n’y a pas de candidature libre).  L'Université Paris Descartes organise deux sessions annuelles d’examens pour chaque DAEU (généralement début juin et fin juin / début juillet).  Il n’est possible de se présenter au DAEU que pendant 4 années consécutives. </a:t>
            </a:r>
          </a:p>
          <a:p>
            <a:pPr algn="just">
              <a:lnSpc>
                <a:spcPct val="120000"/>
              </a:lnSpc>
            </a:pPr>
            <a:r>
              <a:rPr lang="fr-FR" sz="1050" dirty="0">
                <a:latin typeface="Helvetica"/>
                <a:cs typeface="Helvetica"/>
              </a:rPr>
              <a:t>Les candidats ont le choix entre deux régimes (à préciser lors de l’inscription à l’examen) :  </a:t>
            </a:r>
          </a:p>
          <a:p>
            <a:pPr algn="just">
              <a:lnSpc>
                <a:spcPct val="120000"/>
              </a:lnSpc>
            </a:pPr>
            <a:r>
              <a:rPr lang="fr-FR" sz="1050" dirty="0">
                <a:latin typeface="Helvetica"/>
                <a:cs typeface="Helvetica"/>
              </a:rPr>
              <a:t>Le régime « examen » (4 épreuves compensables)  La note finale est la moyenne des notes obtenues à l'ensemble des disciplines à une même session. Cette note finale doit être supérieure ou égale à 10 sur 20 pour que le diplôme soit acquis.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Le régime « modules capitalisables »  Les candidats qui choisissent ce régime doivent obtenir une note de 10 sur 20 à chaque discipline mais peuvent présenter les matières ensemble ou séparément, à la même session ou sur plusieurs années.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Dans les deux cas, il est possible de bénéficier du contrôle continu qui correspond à 2 partiels de 2 ou 3 heures (selon les disciplines) toujours précédés d’un partiel blanc. </a:t>
            </a:r>
          </a:p>
          <a:p>
            <a:pPr algn="just">
              <a:lnSpc>
                <a:spcPct val="120000"/>
              </a:lnSpc>
            </a:pPr>
            <a:endParaRPr lang="fr-FR" sz="1050" dirty="0" smtClean="0">
              <a:latin typeface="Helvetica"/>
              <a:cs typeface="Helvetica"/>
            </a:endParaRPr>
          </a:p>
          <a:p>
            <a:pPr algn="just">
              <a:lnSpc>
                <a:spcPct val="120000"/>
              </a:lnSpc>
            </a:pPr>
            <a:r>
              <a:rPr lang="fr-FR" sz="1200" b="1" dirty="0">
                <a:solidFill>
                  <a:schemeClr val="accent5">
                    <a:lumMod val="75000"/>
                  </a:schemeClr>
                </a:solidFill>
                <a:latin typeface="Helvetica"/>
                <a:cs typeface="Helvetica"/>
              </a:rPr>
              <a:t>L’examen : modalités de passation et nature des </a:t>
            </a:r>
            <a:r>
              <a:rPr lang="fr-FR" sz="1200" b="1" dirty="0" smtClean="0">
                <a:solidFill>
                  <a:schemeClr val="accent5">
                    <a:lumMod val="75000"/>
                  </a:schemeClr>
                </a:solidFill>
                <a:latin typeface="Helvetica"/>
                <a:cs typeface="Helvetica"/>
              </a:rPr>
              <a:t>épreuves</a:t>
            </a:r>
          </a:p>
          <a:p>
            <a:pPr algn="just">
              <a:lnSpc>
                <a:spcPct val="120000"/>
              </a:lnSpc>
            </a:pPr>
            <a:endParaRPr lang="fr-FR" sz="600" b="1" dirty="0">
              <a:solidFill>
                <a:schemeClr val="accent5">
                  <a:lumMod val="75000"/>
                </a:schemeClr>
              </a:solidFill>
              <a:latin typeface="Helvetica"/>
              <a:cs typeface="Helvetica"/>
            </a:endParaRPr>
          </a:p>
          <a:p>
            <a:pPr algn="just">
              <a:lnSpc>
                <a:spcPct val="120000"/>
              </a:lnSpc>
            </a:pPr>
            <a:r>
              <a:rPr lang="fr-FR" sz="1050" dirty="0">
                <a:latin typeface="Helvetica"/>
                <a:cs typeface="Helvetica"/>
              </a:rPr>
              <a:t>Les épreuves sont uniquement écrites et les questions posées correspondent à l’ensemble des programmes traités.  La notation (de 0 à 20) de chacune des épreuves correspond à un coefficient 1.  Un sujet (ou deux sujets au choix) est proposé pour chacune des épreuves écrites.  </a:t>
            </a:r>
            <a:r>
              <a:rPr lang="fr-FR" sz="1050" dirty="0">
                <a:latin typeface="Helvetica"/>
                <a:cs typeface="Helvetica"/>
              </a:rPr>
              <a:t>Chaque épreuve dure 3 heures (discipline obligatoire) ou 2 heures (discipline optionnelle). </a:t>
            </a:r>
            <a:endParaRPr lang="fr-FR" sz="1050" dirty="0" smtClean="0">
              <a:latin typeface="Helvetica"/>
              <a:cs typeface="Helvetica"/>
            </a:endParaRPr>
          </a:p>
          <a:p>
            <a:pPr algn="just">
              <a:lnSpc>
                <a:spcPct val="120000"/>
              </a:lnSpc>
            </a:pPr>
            <a:endParaRPr lang="fr-FR" sz="1200" b="1" dirty="0" smtClean="0">
              <a:solidFill>
                <a:schemeClr val="accent5">
                  <a:lumMod val="75000"/>
                </a:schemeClr>
              </a:solidFill>
              <a:latin typeface="Helvetica"/>
              <a:cs typeface="Helvetica"/>
            </a:endParaRPr>
          </a:p>
          <a:p>
            <a:pPr algn="just">
              <a:lnSpc>
                <a:spcPct val="120000"/>
              </a:lnSpc>
            </a:pPr>
            <a:r>
              <a:rPr lang="fr-FR" sz="1200" b="1" dirty="0" smtClean="0">
                <a:solidFill>
                  <a:schemeClr val="accent5">
                    <a:lumMod val="75000"/>
                  </a:schemeClr>
                </a:solidFill>
                <a:latin typeface="Helvetica"/>
                <a:cs typeface="Helvetica"/>
              </a:rPr>
              <a:t>L’organisation </a:t>
            </a:r>
            <a:r>
              <a:rPr lang="fr-FR" sz="1200" b="1" dirty="0">
                <a:solidFill>
                  <a:schemeClr val="accent5">
                    <a:lumMod val="75000"/>
                  </a:schemeClr>
                </a:solidFill>
                <a:latin typeface="Helvetica"/>
                <a:cs typeface="Helvetica"/>
              </a:rPr>
              <a:t>des enseignements de la préparation au DAEU (A et B</a:t>
            </a:r>
            <a:r>
              <a:rPr lang="fr-FR" sz="1200" b="1" dirty="0" smtClean="0">
                <a:solidFill>
                  <a:schemeClr val="accent5">
                    <a:lumMod val="75000"/>
                  </a:schemeClr>
                </a:solidFill>
                <a:latin typeface="Helvetica"/>
                <a:cs typeface="Helvetica"/>
              </a:rPr>
              <a:t>)</a:t>
            </a:r>
          </a:p>
          <a:p>
            <a:pPr algn="just">
              <a:lnSpc>
                <a:spcPct val="120000"/>
              </a:lnSpc>
            </a:pPr>
            <a:endParaRPr lang="fr-FR" sz="600" b="1" dirty="0">
              <a:solidFill>
                <a:schemeClr val="accent5">
                  <a:lumMod val="75000"/>
                </a:schemeClr>
              </a:solidFill>
              <a:latin typeface="Helvetica"/>
              <a:cs typeface="Helvetica"/>
            </a:endParaRPr>
          </a:p>
          <a:p>
            <a:pPr algn="just">
              <a:lnSpc>
                <a:spcPct val="120000"/>
              </a:lnSpc>
            </a:pPr>
            <a:r>
              <a:rPr lang="fr-FR" sz="1050" dirty="0">
                <a:latin typeface="Helvetica"/>
                <a:cs typeface="Helvetica"/>
              </a:rPr>
              <a:t>Les deux DAEU donnent l’accès à des études différentes et par la suite à des métiers différents.  Il est important d’effectuer son choix de la préparation A ou B à partir d’un projet d’études et d’un projet professionnel. C’est pour cette raison que nous vous conseillons de faire une visite au SOFIP de Paris Descartes et que nous organisons un tutorat pour vous accompagner tout au long de l’année.  </a:t>
            </a:r>
          </a:p>
          <a:p>
            <a:pPr algn="just">
              <a:lnSpc>
                <a:spcPct val="120000"/>
              </a:lnSpc>
            </a:pPr>
            <a:r>
              <a:rPr lang="fr-FR" sz="1050" dirty="0">
                <a:latin typeface="Helvetica"/>
                <a:cs typeface="Helvetica"/>
              </a:rPr>
              <a:t> </a:t>
            </a:r>
          </a:p>
          <a:p>
            <a:pPr algn="just">
              <a:lnSpc>
                <a:spcPct val="120000"/>
              </a:lnSpc>
            </a:pPr>
            <a:r>
              <a:rPr lang="fr-FR" sz="1050" dirty="0">
                <a:latin typeface="Helvetica"/>
                <a:cs typeface="Helvetica"/>
              </a:rPr>
              <a:t>Les cours se déroulent de septembre à juin </a:t>
            </a:r>
            <a:r>
              <a:rPr lang="fr-FR" sz="1050" dirty="0" smtClean="0">
                <a:latin typeface="Helvetica"/>
                <a:cs typeface="Helvetica"/>
              </a:rPr>
              <a:t>au : </a:t>
            </a:r>
          </a:p>
          <a:p>
            <a:pPr algn="just">
              <a:lnSpc>
                <a:spcPct val="120000"/>
              </a:lnSpc>
            </a:pPr>
            <a:endParaRPr lang="fr-FR" sz="1050" dirty="0">
              <a:latin typeface="Helvetica"/>
              <a:cs typeface="Helvetica"/>
            </a:endParaRPr>
          </a:p>
          <a:p>
            <a:pPr algn="ctr">
              <a:lnSpc>
                <a:spcPct val="120000"/>
              </a:lnSpc>
            </a:pPr>
            <a:r>
              <a:rPr lang="fr-FR" sz="1050" b="1" dirty="0">
                <a:latin typeface="Helvetica"/>
                <a:cs typeface="Helvetica"/>
              </a:rPr>
              <a:t>Centre Universitaire des Saints Pères </a:t>
            </a:r>
            <a:endParaRPr lang="fr-FR" sz="1050" b="1" dirty="0" smtClean="0">
              <a:latin typeface="Helvetica"/>
              <a:cs typeface="Helvetica"/>
            </a:endParaRPr>
          </a:p>
          <a:p>
            <a:pPr algn="ctr">
              <a:lnSpc>
                <a:spcPct val="120000"/>
              </a:lnSpc>
            </a:pPr>
            <a:r>
              <a:rPr lang="fr-FR" sz="1050" b="1" dirty="0" smtClean="0">
                <a:latin typeface="Helvetica"/>
                <a:cs typeface="Helvetica"/>
              </a:rPr>
              <a:t>45 </a:t>
            </a:r>
            <a:r>
              <a:rPr lang="fr-FR" sz="1050" b="1" dirty="0">
                <a:latin typeface="Helvetica"/>
                <a:cs typeface="Helvetica"/>
              </a:rPr>
              <a:t>rue des Saints Pères 75270 Paris Cedex 06 </a:t>
            </a:r>
            <a:endParaRPr lang="fr-FR" sz="1050" b="1" dirty="0" smtClean="0">
              <a:latin typeface="Helvetica"/>
              <a:cs typeface="Helvetica"/>
            </a:endParaRPr>
          </a:p>
          <a:p>
            <a:pPr algn="ctr">
              <a:lnSpc>
                <a:spcPct val="120000"/>
              </a:lnSpc>
            </a:pPr>
            <a:r>
              <a:rPr lang="fr-FR" sz="1050" b="1" dirty="0" smtClean="0">
                <a:latin typeface="Helvetica"/>
                <a:cs typeface="Helvetica"/>
              </a:rPr>
              <a:t>(</a:t>
            </a:r>
            <a:r>
              <a:rPr lang="fr-FR" sz="1050" b="1" dirty="0">
                <a:latin typeface="Helvetica"/>
                <a:cs typeface="Helvetica"/>
              </a:rPr>
              <a:t>Métro St-Germain des Prés)  </a:t>
            </a:r>
            <a:endParaRPr lang="fr-FR" sz="1050" b="1" dirty="0">
              <a:latin typeface="Helvetica"/>
              <a:cs typeface="Helvetica"/>
            </a:endParaRPr>
          </a:p>
        </p:txBody>
      </p:sp>
      <p:sp>
        <p:nvSpPr>
          <p:cNvPr id="63" name="Triangle isocèle 62"/>
          <p:cNvSpPr/>
          <p:nvPr/>
        </p:nvSpPr>
        <p:spPr>
          <a:xfrm rot="16200000" flipV="1">
            <a:off x="-30360" y="4339698"/>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4582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6" name="Rectangle 5"/>
          <p:cNvSpPr/>
          <p:nvPr/>
        </p:nvSpPr>
        <p:spPr>
          <a:xfrm>
            <a:off x="388178" y="1502"/>
            <a:ext cx="5002075" cy="276999"/>
          </a:xfrm>
          <a:prstGeom prst="rect">
            <a:avLst/>
          </a:prstGeom>
        </p:spPr>
        <p:txBody>
          <a:bodyPr wrap="none">
            <a:spAutoFit/>
          </a:bodyPr>
          <a:lstStyle/>
          <a:p>
            <a:r>
              <a:rPr lang="fr-FR" sz="1200" b="1" dirty="0" smtClean="0">
                <a:solidFill>
                  <a:schemeClr val="bg1"/>
                </a:solidFill>
                <a:latin typeface="Helvetica"/>
                <a:cs typeface="Helvetica"/>
              </a:rPr>
              <a:t>LA PRÉPARATION AU DAEU À L’UNIVERSITÉ PARIS DESCARTES</a:t>
            </a:r>
            <a:endParaRPr lang="fr-FR" sz="1200" b="1" dirty="0">
              <a:solidFill>
                <a:schemeClr val="bg1"/>
              </a:solidFill>
              <a:latin typeface="Helvetica"/>
              <a:cs typeface="Helvetica"/>
            </a:endParaRPr>
          </a:p>
        </p:txBody>
      </p:sp>
      <p:sp>
        <p:nvSpPr>
          <p:cNvPr id="8" name="ZoneTexte 7"/>
          <p:cNvSpPr txBox="1"/>
          <p:nvPr/>
        </p:nvSpPr>
        <p:spPr>
          <a:xfrm>
            <a:off x="120783" y="424023"/>
            <a:ext cx="7289298" cy="2243691"/>
          </a:xfrm>
          <a:prstGeom prst="rect">
            <a:avLst/>
          </a:prstGeom>
          <a:noFill/>
        </p:spPr>
        <p:txBody>
          <a:bodyPr wrap="square" rtlCol="0">
            <a:spAutoFit/>
          </a:bodyPr>
          <a:lstStyle/>
          <a:p>
            <a:pPr algn="just">
              <a:lnSpc>
                <a:spcPct val="120000"/>
              </a:lnSpc>
            </a:pPr>
            <a:r>
              <a:rPr lang="fr-FR" sz="1100" b="1" dirty="0">
                <a:solidFill>
                  <a:srgbClr val="595959"/>
                </a:solidFill>
                <a:latin typeface="Helvetica"/>
                <a:cs typeface="Helvetica"/>
              </a:rPr>
              <a:t>Responsable Pédagogique : Mme Stéphanie TOUTAIN, maître de conférences, Faculté des Sciences Humaines et Sociales de l’Université Paris Descartes  </a:t>
            </a:r>
          </a:p>
          <a:p>
            <a:pPr algn="just">
              <a:lnSpc>
                <a:spcPct val="120000"/>
              </a:lnSpc>
            </a:pPr>
            <a:r>
              <a:rPr lang="fr-FR" sz="1050" b="1"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Les programmes respectent le niveau du secondaire mais l'enseignement est fait dans l'esprit d'une préparation à l'enseignement supérieur et s'adapte aux projets professionnels des stagiaires. Les intervenants sont des professeurs agrégés ou certifiés enseignant en terminale.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Cette option est conseillée aux candidats désireux d'entreprendre des études universitaires de Lettres ou de Sciences Humaines ou souhaitant être admis dans un IUT (carrières sociales, etc.).  </a:t>
            </a:r>
          </a:p>
          <a:p>
            <a:pPr algn="just">
              <a:lnSpc>
                <a:spcPct val="120000"/>
              </a:lnSpc>
            </a:pPr>
            <a:r>
              <a:rPr lang="fr-FR" sz="1050" b="1" dirty="0">
                <a:solidFill>
                  <a:srgbClr val="595959"/>
                </a:solidFill>
                <a:latin typeface="Helvetica"/>
                <a:cs typeface="Helvetica"/>
              </a:rPr>
              <a:t> </a:t>
            </a:r>
          </a:p>
          <a:p>
            <a:pPr algn="just">
              <a:lnSpc>
                <a:spcPct val="120000"/>
              </a:lnSpc>
            </a:pPr>
            <a:r>
              <a:rPr lang="fr-FR" sz="1050" b="1" dirty="0">
                <a:solidFill>
                  <a:srgbClr val="595959"/>
                </a:solidFill>
                <a:latin typeface="Helvetica"/>
                <a:cs typeface="Helvetica"/>
              </a:rPr>
              <a:t>Quatre matières doivent être présentées à l'examen écrit :</a:t>
            </a:r>
            <a:endParaRPr lang="fr-FR" sz="1050" b="1" dirty="0">
              <a:solidFill>
                <a:srgbClr val="595959"/>
              </a:solidFill>
              <a:latin typeface="Helvetica"/>
              <a:cs typeface="Helvetica"/>
            </a:endParaRPr>
          </a:p>
        </p:txBody>
      </p:sp>
      <p:grpSp>
        <p:nvGrpSpPr>
          <p:cNvPr id="16" name="Groupe 15"/>
          <p:cNvGrpSpPr/>
          <p:nvPr/>
        </p:nvGrpSpPr>
        <p:grpSpPr>
          <a:xfrm>
            <a:off x="2414314" y="2904194"/>
            <a:ext cx="2702235" cy="1134382"/>
            <a:chOff x="310351" y="3104490"/>
            <a:chExt cx="2702235" cy="1134382"/>
          </a:xfrm>
        </p:grpSpPr>
        <p:sp>
          <p:nvSpPr>
            <p:cNvPr id="15" name="ZoneTexte 14"/>
            <p:cNvSpPr txBox="1"/>
            <p:nvPr/>
          </p:nvSpPr>
          <p:spPr>
            <a:xfrm>
              <a:off x="310351" y="3104490"/>
              <a:ext cx="2685223" cy="268407"/>
            </a:xfrm>
            <a:prstGeom prst="rect">
              <a:avLst/>
            </a:prstGeom>
            <a:noFill/>
          </p:spPr>
          <p:txBody>
            <a:bodyPr wrap="square" rtlCol="0">
              <a:spAutoFit/>
            </a:bodyPr>
            <a:lstStyle/>
            <a:p>
              <a:pPr algn="ctr">
                <a:lnSpc>
                  <a:spcPct val="120000"/>
                </a:lnSpc>
              </a:pPr>
              <a:r>
                <a:rPr lang="fr-FR" sz="1050" b="1" dirty="0" smtClean="0">
                  <a:solidFill>
                    <a:schemeClr val="accent3">
                      <a:lumMod val="75000"/>
                    </a:schemeClr>
                  </a:solidFill>
                  <a:latin typeface="Helvetica"/>
                  <a:cs typeface="Helvetica"/>
                </a:rPr>
                <a:t>Deux matières OBLIGATOIRES</a:t>
              </a:r>
              <a:endParaRPr lang="fr-FR" sz="1050" b="1" dirty="0">
                <a:solidFill>
                  <a:schemeClr val="accent3">
                    <a:lumMod val="75000"/>
                  </a:schemeClr>
                </a:solidFill>
                <a:latin typeface="Helvetica"/>
                <a:cs typeface="Helvetica"/>
              </a:endParaRPr>
            </a:p>
          </p:txBody>
        </p:sp>
        <p:grpSp>
          <p:nvGrpSpPr>
            <p:cNvPr id="7" name="Groupe 6"/>
            <p:cNvGrpSpPr/>
            <p:nvPr/>
          </p:nvGrpSpPr>
          <p:grpSpPr>
            <a:xfrm>
              <a:off x="530328" y="3578973"/>
              <a:ext cx="2482258" cy="659899"/>
              <a:chOff x="651749" y="5193960"/>
              <a:chExt cx="2482258" cy="659899"/>
            </a:xfrm>
          </p:grpSpPr>
          <p:sp>
            <p:nvSpPr>
              <p:cNvPr id="20" name="ZoneTexte 19"/>
              <p:cNvSpPr txBox="1"/>
              <p:nvPr/>
            </p:nvSpPr>
            <p:spPr>
              <a:xfrm>
                <a:off x="651749" y="5564036"/>
                <a:ext cx="924156" cy="289823"/>
              </a:xfrm>
              <a:prstGeom prst="rect">
                <a:avLst/>
              </a:prstGeom>
              <a:noFill/>
            </p:spPr>
            <p:txBody>
              <a:bodyPr wrap="square" rtlCol="0">
                <a:spAutoFit/>
              </a:bodyPr>
              <a:lstStyle/>
              <a:p>
                <a:pPr algn="ctr">
                  <a:lnSpc>
                    <a:spcPct val="120000"/>
                  </a:lnSpc>
                </a:pPr>
                <a:r>
                  <a:rPr lang="fr-FR" sz="1100" dirty="0" smtClean="0">
                    <a:solidFill>
                      <a:schemeClr val="accent5">
                        <a:lumMod val="75000"/>
                      </a:schemeClr>
                    </a:solidFill>
                    <a:latin typeface="Helvetica"/>
                    <a:cs typeface="Helvetica"/>
                  </a:rPr>
                  <a:t>Français</a:t>
                </a:r>
                <a:endParaRPr lang="fr-FR" sz="1100" dirty="0">
                  <a:solidFill>
                    <a:schemeClr val="accent5">
                      <a:lumMod val="75000"/>
                    </a:schemeClr>
                  </a:solidFill>
                  <a:latin typeface="Helvetica"/>
                  <a:cs typeface="Helvetica"/>
                </a:endParaRPr>
              </a:p>
            </p:txBody>
          </p:sp>
          <p:sp>
            <p:nvSpPr>
              <p:cNvPr id="21" name="ZoneTexte 20"/>
              <p:cNvSpPr txBox="1"/>
              <p:nvPr/>
            </p:nvSpPr>
            <p:spPr>
              <a:xfrm>
                <a:off x="1872240" y="5564036"/>
                <a:ext cx="1261767" cy="289823"/>
              </a:xfrm>
              <a:prstGeom prst="rect">
                <a:avLst/>
              </a:prstGeom>
              <a:noFill/>
            </p:spPr>
            <p:txBody>
              <a:bodyPr wrap="square" rtlCol="0">
                <a:spAutoFit/>
              </a:bodyPr>
              <a:lstStyle/>
              <a:p>
                <a:pPr algn="ctr">
                  <a:lnSpc>
                    <a:spcPct val="120000"/>
                  </a:lnSpc>
                </a:pPr>
                <a:r>
                  <a:rPr lang="fr-FR" sz="1100" dirty="0" smtClean="0">
                    <a:solidFill>
                      <a:schemeClr val="accent5">
                        <a:lumMod val="75000"/>
                      </a:schemeClr>
                    </a:solidFill>
                    <a:latin typeface="Helvetica"/>
                    <a:cs typeface="Helvetica"/>
                  </a:rPr>
                  <a:t>Anglais</a:t>
                </a:r>
                <a:endParaRPr lang="fr-FR" sz="1100" dirty="0">
                  <a:solidFill>
                    <a:schemeClr val="accent5">
                      <a:lumMod val="75000"/>
                    </a:schemeClr>
                  </a:solidFill>
                  <a:latin typeface="Helvetica"/>
                  <a:cs typeface="Helvetica"/>
                </a:endParaRPr>
              </a:p>
            </p:txBody>
          </p:sp>
          <p:cxnSp>
            <p:nvCxnSpPr>
              <p:cNvPr id="23" name="Connecteur droit 22"/>
              <p:cNvCxnSpPr>
                <a:endCxn id="20" idx="0"/>
              </p:cNvCxnSpPr>
              <p:nvPr/>
            </p:nvCxnSpPr>
            <p:spPr>
              <a:xfrm flipH="1">
                <a:off x="1113827" y="5193960"/>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a:off x="1815177" y="5193960"/>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5" name="Groupe 4"/>
          <p:cNvGrpSpPr/>
          <p:nvPr/>
        </p:nvGrpSpPr>
        <p:grpSpPr>
          <a:xfrm>
            <a:off x="622" y="6744"/>
            <a:ext cx="7571524" cy="276999"/>
            <a:chOff x="-1" y="3166383"/>
            <a:chExt cx="7571524" cy="276999"/>
          </a:xfrm>
        </p:grpSpPr>
        <p:sp>
          <p:nvSpPr>
            <p:cNvPr id="9" name="Rectangle 8"/>
            <p:cNvSpPr/>
            <p:nvPr/>
          </p:nvSpPr>
          <p:spPr>
            <a:xfrm>
              <a:off x="-1" y="3174849"/>
              <a:ext cx="7562850" cy="262454"/>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p:cNvSpPr/>
            <p:nvPr/>
          </p:nvSpPr>
          <p:spPr>
            <a:xfrm>
              <a:off x="380821" y="3166383"/>
              <a:ext cx="3055452" cy="276999"/>
            </a:xfrm>
            <a:prstGeom prst="rect">
              <a:avLst/>
            </a:prstGeom>
          </p:spPr>
          <p:txBody>
            <a:bodyPr wrap="none">
              <a:spAutoFit/>
            </a:bodyPr>
            <a:lstStyle/>
            <a:p>
              <a:r>
                <a:rPr lang="fr-FR" sz="1200" b="1" dirty="0" smtClean="0">
                  <a:solidFill>
                    <a:schemeClr val="bg1"/>
                  </a:solidFill>
                  <a:latin typeface="Helvetica"/>
                  <a:cs typeface="Helvetica"/>
                </a:rPr>
                <a:t>DAEU LITTÉRAIRE – OPTION A – 225H </a:t>
              </a:r>
              <a:endParaRPr lang="fr-FR" sz="1200" b="1" dirty="0">
                <a:solidFill>
                  <a:schemeClr val="bg1"/>
                </a:solidFill>
                <a:latin typeface="Helvetica"/>
                <a:cs typeface="Helvetica"/>
              </a:endParaRPr>
            </a:p>
          </p:txBody>
        </p:sp>
        <p:sp>
          <p:nvSpPr>
            <p:cNvPr id="56" name="Rectangle 55"/>
            <p:cNvSpPr/>
            <p:nvPr/>
          </p:nvSpPr>
          <p:spPr>
            <a:xfrm>
              <a:off x="3716860" y="3174849"/>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1" name="Triangle isocèle 60"/>
            <p:cNvSpPr/>
            <p:nvPr/>
          </p:nvSpPr>
          <p:spPr>
            <a:xfrm rot="16200000" flipV="1">
              <a:off x="-34594" y="3209442"/>
              <a:ext cx="262454"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0" name="Groupe 9"/>
          <p:cNvGrpSpPr/>
          <p:nvPr/>
        </p:nvGrpSpPr>
        <p:grpSpPr>
          <a:xfrm>
            <a:off x="2108874" y="5499975"/>
            <a:ext cx="3373277" cy="1355235"/>
            <a:chOff x="3331804" y="4700648"/>
            <a:chExt cx="3373277" cy="1355235"/>
          </a:xfrm>
        </p:grpSpPr>
        <p:sp>
          <p:nvSpPr>
            <p:cNvPr id="19" name="ZoneTexte 18"/>
            <p:cNvSpPr txBox="1"/>
            <p:nvPr/>
          </p:nvSpPr>
          <p:spPr>
            <a:xfrm>
              <a:off x="3716860" y="4700648"/>
              <a:ext cx="2685223" cy="480131"/>
            </a:xfrm>
            <a:prstGeom prst="rect">
              <a:avLst/>
            </a:prstGeom>
            <a:noFill/>
          </p:spPr>
          <p:txBody>
            <a:bodyPr wrap="square" rtlCol="0">
              <a:spAutoFit/>
            </a:bodyPr>
            <a:lstStyle/>
            <a:p>
              <a:pPr algn="ctr">
                <a:lnSpc>
                  <a:spcPct val="120000"/>
                </a:lnSpc>
              </a:pPr>
              <a:r>
                <a:rPr lang="fr-FR" sz="1050" b="1" dirty="0" smtClean="0">
                  <a:solidFill>
                    <a:schemeClr val="accent3">
                      <a:lumMod val="75000"/>
                    </a:schemeClr>
                  </a:solidFill>
                  <a:latin typeface="Helvetica"/>
                  <a:cs typeface="Helvetica"/>
                </a:rPr>
                <a:t>Deux matières OPTIONNELLES</a:t>
              </a:r>
            </a:p>
            <a:p>
              <a:pPr algn="ctr">
                <a:lnSpc>
                  <a:spcPct val="120000"/>
                </a:lnSpc>
              </a:pPr>
              <a:r>
                <a:rPr lang="fr-FR" sz="1050" dirty="0" smtClean="0">
                  <a:solidFill>
                    <a:schemeClr val="tx1">
                      <a:lumMod val="65000"/>
                      <a:lumOff val="35000"/>
                    </a:schemeClr>
                  </a:solidFill>
                  <a:latin typeface="Helvetica"/>
                  <a:cs typeface="Helvetica"/>
                </a:rPr>
                <a:t>à choisir parmi :</a:t>
              </a:r>
              <a:endParaRPr lang="fr-FR" sz="1050" dirty="0">
                <a:solidFill>
                  <a:schemeClr val="tx1">
                    <a:lumMod val="65000"/>
                    <a:lumOff val="35000"/>
                  </a:schemeClr>
                </a:solidFill>
                <a:latin typeface="Helvetica"/>
                <a:cs typeface="Helvetica"/>
              </a:endParaRPr>
            </a:p>
          </p:txBody>
        </p:sp>
        <p:sp>
          <p:nvSpPr>
            <p:cNvPr id="27" name="ZoneTexte 26"/>
            <p:cNvSpPr txBox="1"/>
            <p:nvPr/>
          </p:nvSpPr>
          <p:spPr>
            <a:xfrm>
              <a:off x="5443314" y="5562928"/>
              <a:ext cx="1261767" cy="492955"/>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Géographie</a:t>
              </a:r>
            </a:p>
            <a:p>
              <a:pPr algn="ctr">
                <a:lnSpc>
                  <a:spcPct val="120000"/>
                </a:lnSpc>
              </a:pPr>
              <a:r>
                <a:rPr lang="fr-FR" sz="1100" dirty="0" smtClean="0">
                  <a:solidFill>
                    <a:srgbClr val="31859C"/>
                  </a:solidFill>
                  <a:latin typeface="Helvetica"/>
                  <a:cs typeface="Helvetica"/>
                </a:rPr>
                <a:t>Économique</a:t>
              </a:r>
              <a:endParaRPr lang="fr-FR" sz="1100" dirty="0">
                <a:solidFill>
                  <a:srgbClr val="31859C"/>
                </a:solidFill>
                <a:latin typeface="Helvetica"/>
                <a:cs typeface="Helvetica"/>
              </a:endParaRPr>
            </a:p>
          </p:txBody>
        </p:sp>
        <p:sp>
          <p:nvSpPr>
            <p:cNvPr id="28" name="ZoneTexte 27"/>
            <p:cNvSpPr txBox="1"/>
            <p:nvPr/>
          </p:nvSpPr>
          <p:spPr>
            <a:xfrm>
              <a:off x="3331804" y="5561950"/>
              <a:ext cx="1261767" cy="492955"/>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Histoire</a:t>
              </a:r>
            </a:p>
            <a:p>
              <a:pPr algn="ctr">
                <a:lnSpc>
                  <a:spcPct val="120000"/>
                </a:lnSpc>
              </a:pPr>
              <a:r>
                <a:rPr lang="fr-FR" sz="1100" dirty="0" smtClean="0">
                  <a:solidFill>
                    <a:srgbClr val="31859C"/>
                  </a:solidFill>
                  <a:latin typeface="Helvetica"/>
                  <a:cs typeface="Helvetica"/>
                </a:rPr>
                <a:t>contemporaine</a:t>
              </a:r>
              <a:endParaRPr lang="fr-FR" sz="1100" dirty="0">
                <a:solidFill>
                  <a:srgbClr val="31859C"/>
                </a:solidFill>
                <a:latin typeface="Helvetica"/>
                <a:cs typeface="Helvetica"/>
              </a:endParaRPr>
            </a:p>
          </p:txBody>
        </p:sp>
        <p:cxnSp>
          <p:nvCxnSpPr>
            <p:cNvPr id="35" name="Connecteur droit 34"/>
            <p:cNvCxnSpPr/>
            <p:nvPr/>
          </p:nvCxnSpPr>
          <p:spPr>
            <a:xfrm flipH="1">
              <a:off x="4157429" y="5193960"/>
              <a:ext cx="904544" cy="367990"/>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0" name="Connecteur droit 69"/>
            <p:cNvCxnSpPr/>
            <p:nvPr/>
          </p:nvCxnSpPr>
          <p:spPr>
            <a:xfrm>
              <a:off x="5061965" y="5193585"/>
              <a:ext cx="904544" cy="367990"/>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sp>
        <p:nvSpPr>
          <p:cNvPr id="17" name="Rectangle 16"/>
          <p:cNvSpPr/>
          <p:nvPr/>
        </p:nvSpPr>
        <p:spPr>
          <a:xfrm>
            <a:off x="75813" y="4275057"/>
            <a:ext cx="7298081" cy="1061829"/>
          </a:xfrm>
          <a:prstGeom prst="rect">
            <a:avLst/>
          </a:prstGeom>
        </p:spPr>
        <p:txBody>
          <a:bodyPr wrap="square">
            <a:spAutoFit/>
          </a:bodyPr>
          <a:lstStyle/>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Français</a:t>
            </a:r>
            <a:r>
              <a:rPr lang="fr-FR" sz="1050" dirty="0">
                <a:latin typeface="Helvetica" panose="020B0604020202020204" pitchFamily="34" charset="0"/>
                <a:cs typeface="Helvetica" panose="020B0604020202020204" pitchFamily="34" charset="0"/>
              </a:rPr>
              <a:t> (au choix) : dissertation d'ordre général ou analyse de texte permettant d’apprécier les connaissances de base sur la littérature et sur la civilisation française et les qualités de réflexion, de composition et de style du candidat.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Anglais</a:t>
            </a:r>
            <a:r>
              <a:rPr lang="fr-FR" sz="1050" dirty="0">
                <a:latin typeface="Helvetica" panose="020B0604020202020204" pitchFamily="34" charset="0"/>
                <a:cs typeface="Helvetica" panose="020B0604020202020204" pitchFamily="34" charset="0"/>
              </a:rPr>
              <a:t> : version - compréhension globale et détaillée - production libre ou semi-guidée - compétence linguistique  </a:t>
            </a:r>
          </a:p>
          <a:p>
            <a:pPr algn="just"/>
            <a:r>
              <a:rPr lang="fr-FR" sz="1050" dirty="0">
                <a:latin typeface="Helvetica" panose="020B0604020202020204" pitchFamily="34" charset="0"/>
                <a:cs typeface="Helvetica" panose="020B0604020202020204" pitchFamily="34" charset="0"/>
              </a:rPr>
              <a:t> </a:t>
            </a:r>
          </a:p>
          <a:p>
            <a:pPr algn="just"/>
            <a:r>
              <a:rPr lang="fr-FR" sz="1050" dirty="0" smtClean="0">
                <a:latin typeface="Helvetica" panose="020B0604020202020204" pitchFamily="34" charset="0"/>
                <a:cs typeface="Helvetica" panose="020B0604020202020204" pitchFamily="34" charset="0"/>
              </a:rPr>
              <a:t> </a:t>
            </a:r>
            <a:endParaRPr lang="fr-FR" sz="1050" dirty="0">
              <a:latin typeface="Helvetica" panose="020B0604020202020204" pitchFamily="34" charset="0"/>
              <a:cs typeface="Helvetica" panose="020B0604020202020204" pitchFamily="34" charset="0"/>
            </a:endParaRPr>
          </a:p>
        </p:txBody>
      </p:sp>
      <p:sp>
        <p:nvSpPr>
          <p:cNvPr id="18" name="Rectangle 17"/>
          <p:cNvSpPr/>
          <p:nvPr/>
        </p:nvSpPr>
        <p:spPr>
          <a:xfrm>
            <a:off x="75813" y="7336399"/>
            <a:ext cx="7096920" cy="738664"/>
          </a:xfrm>
          <a:prstGeom prst="rect">
            <a:avLst/>
          </a:prstGeom>
        </p:spPr>
        <p:txBody>
          <a:bodyPr wrap="square">
            <a:spAutoFit/>
          </a:bodyPr>
          <a:lstStyle/>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Histoire contemporaine </a:t>
            </a:r>
            <a:r>
              <a:rPr lang="fr-FR" sz="1050" dirty="0">
                <a:latin typeface="Helvetica" panose="020B0604020202020204" pitchFamily="34" charset="0"/>
                <a:cs typeface="Helvetica" panose="020B0604020202020204" pitchFamily="34" charset="0"/>
              </a:rPr>
              <a:t>: dissertation ou texte à commenter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Géographie économique </a:t>
            </a:r>
            <a:r>
              <a:rPr lang="fr-FR" sz="1050" dirty="0">
                <a:latin typeface="Helvetica" panose="020B0604020202020204" pitchFamily="34" charset="0"/>
                <a:cs typeface="Helvetica" panose="020B0604020202020204" pitchFamily="34" charset="0"/>
              </a:rPr>
              <a:t>: dissertation ou document(s) à commenter  </a:t>
            </a:r>
          </a:p>
          <a:p>
            <a:pPr algn="just"/>
            <a:r>
              <a:rPr lang="fr-FR" sz="1050" dirty="0">
                <a:latin typeface="Helvetica" panose="020B0604020202020204" pitchFamily="34" charset="0"/>
                <a:cs typeface="Helvetica" panose="020B0604020202020204" pitchFamily="34" charset="0"/>
              </a:rPr>
              <a:t> </a:t>
            </a:r>
          </a:p>
        </p:txBody>
      </p:sp>
      <p:sp>
        <p:nvSpPr>
          <p:cNvPr id="22" name="Rectangle 21"/>
          <p:cNvSpPr/>
          <p:nvPr/>
        </p:nvSpPr>
        <p:spPr>
          <a:xfrm>
            <a:off x="81816" y="8236015"/>
            <a:ext cx="7312825" cy="738664"/>
          </a:xfrm>
          <a:prstGeom prst="rect">
            <a:avLst/>
          </a:prstGeom>
        </p:spPr>
        <p:txBody>
          <a:bodyPr wrap="square">
            <a:spAutoFit/>
          </a:bodyPr>
          <a:lstStyle/>
          <a:p>
            <a:r>
              <a:rPr lang="fr-FR" sz="1050" b="1" dirty="0">
                <a:latin typeface="Helvetica" panose="020B0604020202020204" pitchFamily="34" charset="0"/>
                <a:cs typeface="Helvetica" panose="020B0604020202020204" pitchFamily="34" charset="0"/>
              </a:rPr>
              <a:t>Répartition des cours :  </a:t>
            </a:r>
          </a:p>
          <a:p>
            <a:r>
              <a:rPr lang="fr-FR" sz="1050" dirty="0">
                <a:latin typeface="Helvetica" panose="020B0604020202020204" pitchFamily="34" charset="0"/>
                <a:cs typeface="Helvetica" panose="020B0604020202020204" pitchFamily="34" charset="0"/>
              </a:rPr>
              <a:t> </a:t>
            </a:r>
          </a:p>
          <a:p>
            <a:r>
              <a:rPr lang="fr-FR" sz="1050" dirty="0">
                <a:latin typeface="Helvetica" panose="020B0604020202020204" pitchFamily="34" charset="0"/>
                <a:cs typeface="Helvetica" panose="020B0604020202020204" pitchFamily="34" charset="0"/>
              </a:rPr>
              <a:t>3 cours de 18h00 à 20h30 ou 21 heures : anglais, français, histoire contemporaine et géographie économique (en alternance) (lundi, mardi et mercredi, les jours d’enseignement sont à confirmer). </a:t>
            </a:r>
            <a:endParaRPr lang="fr-FR" sz="105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5780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6" name="Rectangle 5"/>
          <p:cNvSpPr/>
          <p:nvPr/>
        </p:nvSpPr>
        <p:spPr>
          <a:xfrm>
            <a:off x="388178" y="1502"/>
            <a:ext cx="5002075" cy="276999"/>
          </a:xfrm>
          <a:prstGeom prst="rect">
            <a:avLst/>
          </a:prstGeom>
        </p:spPr>
        <p:txBody>
          <a:bodyPr wrap="none">
            <a:spAutoFit/>
          </a:bodyPr>
          <a:lstStyle/>
          <a:p>
            <a:r>
              <a:rPr lang="fr-FR" sz="1200" b="1" dirty="0" smtClean="0">
                <a:solidFill>
                  <a:schemeClr val="bg1"/>
                </a:solidFill>
                <a:latin typeface="Helvetica"/>
                <a:cs typeface="Helvetica"/>
              </a:rPr>
              <a:t>LA PRÉPARATION AU DAEU À L’UNIVERSITÉ PARIS DESCARTES</a:t>
            </a:r>
            <a:endParaRPr lang="fr-FR" sz="1200" b="1" dirty="0">
              <a:solidFill>
                <a:schemeClr val="bg1"/>
              </a:solidFill>
              <a:latin typeface="Helvetica"/>
              <a:cs typeface="Helvetica"/>
            </a:endParaRPr>
          </a:p>
        </p:txBody>
      </p:sp>
      <p:sp>
        <p:nvSpPr>
          <p:cNvPr id="8" name="ZoneTexte 7"/>
          <p:cNvSpPr txBox="1"/>
          <p:nvPr/>
        </p:nvSpPr>
        <p:spPr>
          <a:xfrm>
            <a:off x="120783" y="424023"/>
            <a:ext cx="7289298" cy="2243691"/>
          </a:xfrm>
          <a:prstGeom prst="rect">
            <a:avLst/>
          </a:prstGeom>
          <a:noFill/>
        </p:spPr>
        <p:txBody>
          <a:bodyPr wrap="square" rtlCol="0">
            <a:spAutoFit/>
          </a:bodyPr>
          <a:lstStyle/>
          <a:p>
            <a:pPr algn="just">
              <a:lnSpc>
                <a:spcPct val="120000"/>
              </a:lnSpc>
            </a:pPr>
            <a:r>
              <a:rPr lang="fr-FR" sz="1100" b="1" dirty="0">
                <a:solidFill>
                  <a:srgbClr val="595959"/>
                </a:solidFill>
                <a:latin typeface="Helvetica"/>
                <a:cs typeface="Helvetica"/>
              </a:rPr>
              <a:t>Responsable Pédagogique : Mme Stéphanie TOUTAIN, maître de conférences, Faculté des Sciences Humaines et Sociales de l’Université Paris Descartes  </a:t>
            </a:r>
          </a:p>
          <a:p>
            <a:pPr algn="just">
              <a:lnSpc>
                <a:spcPct val="120000"/>
              </a:lnSpc>
            </a:pPr>
            <a:r>
              <a:rPr lang="fr-FR" sz="1050" b="1"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Les programmes respectent le niveau du secondaire mais l'enseignement est fait dans l'esprit d'une préparation à l'enseignement supérieur et s'adapte aux projets professionnels des stagiaires. Les intervenants sont des professeurs agrégés ou certifiés enseignant en terminale.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Cette option est conseillée aux candidats désireux d'entreprendre des études universitaires de Lettres ou de Sciences Humaines ou souhaitant être admis dans un IUT (carrières sociales, etc.).  </a:t>
            </a:r>
          </a:p>
          <a:p>
            <a:pPr algn="just">
              <a:lnSpc>
                <a:spcPct val="120000"/>
              </a:lnSpc>
            </a:pPr>
            <a:r>
              <a:rPr lang="fr-FR" sz="1050" b="1" dirty="0">
                <a:solidFill>
                  <a:srgbClr val="595959"/>
                </a:solidFill>
                <a:latin typeface="Helvetica"/>
                <a:cs typeface="Helvetica"/>
              </a:rPr>
              <a:t> </a:t>
            </a:r>
          </a:p>
          <a:p>
            <a:pPr algn="just">
              <a:lnSpc>
                <a:spcPct val="120000"/>
              </a:lnSpc>
            </a:pPr>
            <a:r>
              <a:rPr lang="fr-FR" sz="1050" b="1" dirty="0">
                <a:solidFill>
                  <a:srgbClr val="595959"/>
                </a:solidFill>
                <a:latin typeface="Helvetica"/>
                <a:cs typeface="Helvetica"/>
              </a:rPr>
              <a:t>Quatre matières doivent être présentées à l'examen écrit :</a:t>
            </a:r>
            <a:endParaRPr lang="fr-FR" sz="1050" b="1" dirty="0">
              <a:solidFill>
                <a:srgbClr val="595959"/>
              </a:solidFill>
              <a:latin typeface="Helvetica"/>
              <a:cs typeface="Helvetica"/>
            </a:endParaRPr>
          </a:p>
        </p:txBody>
      </p:sp>
      <p:grpSp>
        <p:nvGrpSpPr>
          <p:cNvPr id="16" name="Groupe 15"/>
          <p:cNvGrpSpPr/>
          <p:nvPr/>
        </p:nvGrpSpPr>
        <p:grpSpPr>
          <a:xfrm>
            <a:off x="2414314" y="2904194"/>
            <a:ext cx="2702235" cy="1134382"/>
            <a:chOff x="310351" y="3104490"/>
            <a:chExt cx="2702235" cy="1134382"/>
          </a:xfrm>
        </p:grpSpPr>
        <p:sp>
          <p:nvSpPr>
            <p:cNvPr id="15" name="ZoneTexte 14"/>
            <p:cNvSpPr txBox="1"/>
            <p:nvPr/>
          </p:nvSpPr>
          <p:spPr>
            <a:xfrm>
              <a:off x="310351" y="3104490"/>
              <a:ext cx="2685223" cy="268407"/>
            </a:xfrm>
            <a:prstGeom prst="rect">
              <a:avLst/>
            </a:prstGeom>
            <a:noFill/>
          </p:spPr>
          <p:txBody>
            <a:bodyPr wrap="square" rtlCol="0">
              <a:spAutoFit/>
            </a:bodyPr>
            <a:lstStyle/>
            <a:p>
              <a:pPr algn="ctr">
                <a:lnSpc>
                  <a:spcPct val="120000"/>
                </a:lnSpc>
              </a:pPr>
              <a:r>
                <a:rPr lang="fr-FR" sz="1050" b="1" dirty="0" smtClean="0">
                  <a:solidFill>
                    <a:schemeClr val="accent3">
                      <a:lumMod val="75000"/>
                    </a:schemeClr>
                  </a:solidFill>
                  <a:latin typeface="Helvetica"/>
                  <a:cs typeface="Helvetica"/>
                </a:rPr>
                <a:t>Deux matières OBLIGATOIRES</a:t>
              </a:r>
              <a:endParaRPr lang="fr-FR" sz="1050" b="1" dirty="0">
                <a:solidFill>
                  <a:schemeClr val="accent3">
                    <a:lumMod val="75000"/>
                  </a:schemeClr>
                </a:solidFill>
                <a:latin typeface="Helvetica"/>
                <a:cs typeface="Helvetica"/>
              </a:endParaRPr>
            </a:p>
          </p:txBody>
        </p:sp>
        <p:grpSp>
          <p:nvGrpSpPr>
            <p:cNvPr id="7" name="Groupe 6"/>
            <p:cNvGrpSpPr/>
            <p:nvPr/>
          </p:nvGrpSpPr>
          <p:grpSpPr>
            <a:xfrm>
              <a:off x="530328" y="3578973"/>
              <a:ext cx="2482258" cy="659899"/>
              <a:chOff x="651749" y="5193960"/>
              <a:chExt cx="2482258" cy="659899"/>
            </a:xfrm>
          </p:grpSpPr>
          <p:sp>
            <p:nvSpPr>
              <p:cNvPr id="20" name="ZoneTexte 19"/>
              <p:cNvSpPr txBox="1"/>
              <p:nvPr/>
            </p:nvSpPr>
            <p:spPr>
              <a:xfrm>
                <a:off x="651749" y="5564036"/>
                <a:ext cx="924156" cy="289823"/>
              </a:xfrm>
              <a:prstGeom prst="rect">
                <a:avLst/>
              </a:prstGeom>
              <a:noFill/>
            </p:spPr>
            <p:txBody>
              <a:bodyPr wrap="square" rtlCol="0">
                <a:spAutoFit/>
              </a:bodyPr>
              <a:lstStyle/>
              <a:p>
                <a:pPr algn="ctr">
                  <a:lnSpc>
                    <a:spcPct val="120000"/>
                  </a:lnSpc>
                </a:pPr>
                <a:r>
                  <a:rPr lang="fr-FR" sz="1100" dirty="0" smtClean="0">
                    <a:solidFill>
                      <a:schemeClr val="accent5">
                        <a:lumMod val="75000"/>
                      </a:schemeClr>
                    </a:solidFill>
                    <a:latin typeface="Helvetica"/>
                    <a:cs typeface="Helvetica"/>
                  </a:rPr>
                  <a:t>Français</a:t>
                </a:r>
                <a:endParaRPr lang="fr-FR" sz="1100" dirty="0">
                  <a:solidFill>
                    <a:schemeClr val="accent5">
                      <a:lumMod val="75000"/>
                    </a:schemeClr>
                  </a:solidFill>
                  <a:latin typeface="Helvetica"/>
                  <a:cs typeface="Helvetica"/>
                </a:endParaRPr>
              </a:p>
            </p:txBody>
          </p:sp>
          <p:sp>
            <p:nvSpPr>
              <p:cNvPr id="21" name="ZoneTexte 20"/>
              <p:cNvSpPr txBox="1"/>
              <p:nvPr/>
            </p:nvSpPr>
            <p:spPr>
              <a:xfrm>
                <a:off x="1872240" y="5564036"/>
                <a:ext cx="1261767" cy="289823"/>
              </a:xfrm>
              <a:prstGeom prst="rect">
                <a:avLst/>
              </a:prstGeom>
              <a:noFill/>
            </p:spPr>
            <p:txBody>
              <a:bodyPr wrap="square" rtlCol="0">
                <a:spAutoFit/>
              </a:bodyPr>
              <a:lstStyle/>
              <a:p>
                <a:pPr algn="ctr">
                  <a:lnSpc>
                    <a:spcPct val="120000"/>
                  </a:lnSpc>
                </a:pPr>
                <a:r>
                  <a:rPr lang="fr-FR" sz="1100" dirty="0" smtClean="0">
                    <a:solidFill>
                      <a:schemeClr val="accent5">
                        <a:lumMod val="75000"/>
                      </a:schemeClr>
                    </a:solidFill>
                    <a:latin typeface="Helvetica"/>
                    <a:cs typeface="Helvetica"/>
                  </a:rPr>
                  <a:t>Anglais</a:t>
                </a:r>
                <a:endParaRPr lang="fr-FR" sz="1100" dirty="0">
                  <a:solidFill>
                    <a:schemeClr val="accent5">
                      <a:lumMod val="75000"/>
                    </a:schemeClr>
                  </a:solidFill>
                  <a:latin typeface="Helvetica"/>
                  <a:cs typeface="Helvetica"/>
                </a:endParaRPr>
              </a:p>
            </p:txBody>
          </p:sp>
          <p:cxnSp>
            <p:nvCxnSpPr>
              <p:cNvPr id="23" name="Connecteur droit 22"/>
              <p:cNvCxnSpPr>
                <a:endCxn id="20" idx="0"/>
              </p:cNvCxnSpPr>
              <p:nvPr/>
            </p:nvCxnSpPr>
            <p:spPr>
              <a:xfrm flipH="1">
                <a:off x="1113827" y="5193960"/>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a:off x="1815177" y="5193960"/>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5" name="Groupe 4"/>
          <p:cNvGrpSpPr/>
          <p:nvPr/>
        </p:nvGrpSpPr>
        <p:grpSpPr>
          <a:xfrm>
            <a:off x="622" y="6744"/>
            <a:ext cx="7571524" cy="276999"/>
            <a:chOff x="-1" y="3166383"/>
            <a:chExt cx="7571524" cy="276999"/>
          </a:xfrm>
        </p:grpSpPr>
        <p:sp>
          <p:nvSpPr>
            <p:cNvPr id="9" name="Rectangle 8"/>
            <p:cNvSpPr/>
            <p:nvPr/>
          </p:nvSpPr>
          <p:spPr>
            <a:xfrm>
              <a:off x="-1" y="3174849"/>
              <a:ext cx="7562850" cy="262454"/>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p:cNvSpPr/>
            <p:nvPr/>
          </p:nvSpPr>
          <p:spPr>
            <a:xfrm>
              <a:off x="380821" y="3166383"/>
              <a:ext cx="3055452" cy="276999"/>
            </a:xfrm>
            <a:prstGeom prst="rect">
              <a:avLst/>
            </a:prstGeom>
          </p:spPr>
          <p:txBody>
            <a:bodyPr wrap="none">
              <a:spAutoFit/>
            </a:bodyPr>
            <a:lstStyle/>
            <a:p>
              <a:r>
                <a:rPr lang="fr-FR" sz="1200" b="1" dirty="0" smtClean="0">
                  <a:solidFill>
                    <a:schemeClr val="bg1"/>
                  </a:solidFill>
                  <a:latin typeface="Helvetica"/>
                  <a:cs typeface="Helvetica"/>
                </a:rPr>
                <a:t>DAEU LITTÉRAIRE – OPTION A – 225H </a:t>
              </a:r>
              <a:endParaRPr lang="fr-FR" sz="1200" b="1" dirty="0">
                <a:solidFill>
                  <a:schemeClr val="bg1"/>
                </a:solidFill>
                <a:latin typeface="Helvetica"/>
                <a:cs typeface="Helvetica"/>
              </a:endParaRPr>
            </a:p>
          </p:txBody>
        </p:sp>
        <p:sp>
          <p:nvSpPr>
            <p:cNvPr id="56" name="Rectangle 55"/>
            <p:cNvSpPr/>
            <p:nvPr/>
          </p:nvSpPr>
          <p:spPr>
            <a:xfrm>
              <a:off x="3716860" y="3174849"/>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1" name="Triangle isocèle 60"/>
            <p:cNvSpPr/>
            <p:nvPr/>
          </p:nvSpPr>
          <p:spPr>
            <a:xfrm rot="16200000" flipV="1">
              <a:off x="-34594" y="3209442"/>
              <a:ext cx="262454"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10" name="Groupe 9"/>
          <p:cNvGrpSpPr/>
          <p:nvPr/>
        </p:nvGrpSpPr>
        <p:grpSpPr>
          <a:xfrm>
            <a:off x="2108874" y="5499975"/>
            <a:ext cx="3373277" cy="1355235"/>
            <a:chOff x="3331804" y="4700648"/>
            <a:chExt cx="3373277" cy="1355235"/>
          </a:xfrm>
        </p:grpSpPr>
        <p:sp>
          <p:nvSpPr>
            <p:cNvPr id="19" name="ZoneTexte 18"/>
            <p:cNvSpPr txBox="1"/>
            <p:nvPr/>
          </p:nvSpPr>
          <p:spPr>
            <a:xfrm>
              <a:off x="3716860" y="4700648"/>
              <a:ext cx="2685223" cy="480131"/>
            </a:xfrm>
            <a:prstGeom prst="rect">
              <a:avLst/>
            </a:prstGeom>
            <a:noFill/>
          </p:spPr>
          <p:txBody>
            <a:bodyPr wrap="square" rtlCol="0">
              <a:spAutoFit/>
            </a:bodyPr>
            <a:lstStyle/>
            <a:p>
              <a:pPr algn="ctr">
                <a:lnSpc>
                  <a:spcPct val="120000"/>
                </a:lnSpc>
              </a:pPr>
              <a:r>
                <a:rPr lang="fr-FR" sz="1050" b="1" dirty="0" smtClean="0">
                  <a:solidFill>
                    <a:schemeClr val="accent3">
                      <a:lumMod val="75000"/>
                    </a:schemeClr>
                  </a:solidFill>
                  <a:latin typeface="Helvetica"/>
                  <a:cs typeface="Helvetica"/>
                </a:rPr>
                <a:t>Deux matières OPTIONNELLES</a:t>
              </a:r>
            </a:p>
            <a:p>
              <a:pPr algn="ctr">
                <a:lnSpc>
                  <a:spcPct val="120000"/>
                </a:lnSpc>
              </a:pPr>
              <a:r>
                <a:rPr lang="fr-FR" sz="1050" dirty="0" smtClean="0">
                  <a:solidFill>
                    <a:schemeClr val="tx1">
                      <a:lumMod val="65000"/>
                      <a:lumOff val="35000"/>
                    </a:schemeClr>
                  </a:solidFill>
                  <a:latin typeface="Helvetica"/>
                  <a:cs typeface="Helvetica"/>
                </a:rPr>
                <a:t>à choisir parmi :</a:t>
              </a:r>
              <a:endParaRPr lang="fr-FR" sz="1050" dirty="0">
                <a:solidFill>
                  <a:schemeClr val="tx1">
                    <a:lumMod val="65000"/>
                    <a:lumOff val="35000"/>
                  </a:schemeClr>
                </a:solidFill>
                <a:latin typeface="Helvetica"/>
                <a:cs typeface="Helvetica"/>
              </a:endParaRPr>
            </a:p>
          </p:txBody>
        </p:sp>
        <p:sp>
          <p:nvSpPr>
            <p:cNvPr id="27" name="ZoneTexte 26"/>
            <p:cNvSpPr txBox="1"/>
            <p:nvPr/>
          </p:nvSpPr>
          <p:spPr>
            <a:xfrm>
              <a:off x="5443314" y="5562928"/>
              <a:ext cx="1261767" cy="492955"/>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Géographie</a:t>
              </a:r>
            </a:p>
            <a:p>
              <a:pPr algn="ctr">
                <a:lnSpc>
                  <a:spcPct val="120000"/>
                </a:lnSpc>
              </a:pPr>
              <a:r>
                <a:rPr lang="fr-FR" sz="1100" dirty="0" smtClean="0">
                  <a:solidFill>
                    <a:srgbClr val="31859C"/>
                  </a:solidFill>
                  <a:latin typeface="Helvetica"/>
                  <a:cs typeface="Helvetica"/>
                </a:rPr>
                <a:t>Économique</a:t>
              </a:r>
              <a:endParaRPr lang="fr-FR" sz="1100" dirty="0">
                <a:solidFill>
                  <a:srgbClr val="31859C"/>
                </a:solidFill>
                <a:latin typeface="Helvetica"/>
                <a:cs typeface="Helvetica"/>
              </a:endParaRPr>
            </a:p>
          </p:txBody>
        </p:sp>
        <p:sp>
          <p:nvSpPr>
            <p:cNvPr id="28" name="ZoneTexte 27"/>
            <p:cNvSpPr txBox="1"/>
            <p:nvPr/>
          </p:nvSpPr>
          <p:spPr>
            <a:xfrm>
              <a:off x="3331804" y="5561950"/>
              <a:ext cx="1261767" cy="492955"/>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Histoire</a:t>
              </a:r>
            </a:p>
            <a:p>
              <a:pPr algn="ctr">
                <a:lnSpc>
                  <a:spcPct val="120000"/>
                </a:lnSpc>
              </a:pPr>
              <a:r>
                <a:rPr lang="fr-FR" sz="1100" dirty="0" smtClean="0">
                  <a:solidFill>
                    <a:srgbClr val="31859C"/>
                  </a:solidFill>
                  <a:latin typeface="Helvetica"/>
                  <a:cs typeface="Helvetica"/>
                </a:rPr>
                <a:t>contemporaine</a:t>
              </a:r>
              <a:endParaRPr lang="fr-FR" sz="1100" dirty="0">
                <a:solidFill>
                  <a:srgbClr val="31859C"/>
                </a:solidFill>
                <a:latin typeface="Helvetica"/>
                <a:cs typeface="Helvetica"/>
              </a:endParaRPr>
            </a:p>
          </p:txBody>
        </p:sp>
        <p:cxnSp>
          <p:nvCxnSpPr>
            <p:cNvPr id="35" name="Connecteur droit 34"/>
            <p:cNvCxnSpPr/>
            <p:nvPr/>
          </p:nvCxnSpPr>
          <p:spPr>
            <a:xfrm flipH="1">
              <a:off x="4157429" y="5193960"/>
              <a:ext cx="904544" cy="367990"/>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0" name="Connecteur droit 69"/>
            <p:cNvCxnSpPr/>
            <p:nvPr/>
          </p:nvCxnSpPr>
          <p:spPr>
            <a:xfrm>
              <a:off x="5061965" y="5193585"/>
              <a:ext cx="904544" cy="367990"/>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sp>
        <p:nvSpPr>
          <p:cNvPr id="17" name="Rectangle 16"/>
          <p:cNvSpPr/>
          <p:nvPr/>
        </p:nvSpPr>
        <p:spPr>
          <a:xfrm>
            <a:off x="75813" y="4275057"/>
            <a:ext cx="7298081" cy="1061829"/>
          </a:xfrm>
          <a:prstGeom prst="rect">
            <a:avLst/>
          </a:prstGeom>
        </p:spPr>
        <p:txBody>
          <a:bodyPr wrap="square">
            <a:spAutoFit/>
          </a:bodyPr>
          <a:lstStyle/>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Français</a:t>
            </a:r>
            <a:r>
              <a:rPr lang="fr-FR" sz="1050" dirty="0">
                <a:latin typeface="Helvetica" panose="020B0604020202020204" pitchFamily="34" charset="0"/>
                <a:cs typeface="Helvetica" panose="020B0604020202020204" pitchFamily="34" charset="0"/>
              </a:rPr>
              <a:t> (au choix) : dissertation d'ordre général ou analyse de texte permettant d’apprécier les connaissances de base sur la littérature et sur la civilisation française et les qualités de réflexion, de composition et de style du candidat.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Anglais</a:t>
            </a:r>
            <a:r>
              <a:rPr lang="fr-FR" sz="1050" dirty="0">
                <a:latin typeface="Helvetica" panose="020B0604020202020204" pitchFamily="34" charset="0"/>
                <a:cs typeface="Helvetica" panose="020B0604020202020204" pitchFamily="34" charset="0"/>
              </a:rPr>
              <a:t> : version - compréhension globale et détaillée - production libre ou semi-guidée - compétence linguistique  </a:t>
            </a:r>
          </a:p>
          <a:p>
            <a:pPr algn="just"/>
            <a:r>
              <a:rPr lang="fr-FR" sz="1050" dirty="0">
                <a:latin typeface="Helvetica" panose="020B0604020202020204" pitchFamily="34" charset="0"/>
                <a:cs typeface="Helvetica" panose="020B0604020202020204" pitchFamily="34" charset="0"/>
              </a:rPr>
              <a:t> </a:t>
            </a:r>
          </a:p>
          <a:p>
            <a:pPr algn="just"/>
            <a:r>
              <a:rPr lang="fr-FR" sz="1050" dirty="0" smtClean="0">
                <a:latin typeface="Helvetica" panose="020B0604020202020204" pitchFamily="34" charset="0"/>
                <a:cs typeface="Helvetica" panose="020B0604020202020204" pitchFamily="34" charset="0"/>
              </a:rPr>
              <a:t> </a:t>
            </a:r>
            <a:endParaRPr lang="fr-FR" sz="1050" dirty="0">
              <a:latin typeface="Helvetica" panose="020B0604020202020204" pitchFamily="34" charset="0"/>
              <a:cs typeface="Helvetica" panose="020B0604020202020204" pitchFamily="34" charset="0"/>
            </a:endParaRPr>
          </a:p>
        </p:txBody>
      </p:sp>
      <p:sp>
        <p:nvSpPr>
          <p:cNvPr id="18" name="Rectangle 17"/>
          <p:cNvSpPr/>
          <p:nvPr/>
        </p:nvSpPr>
        <p:spPr>
          <a:xfrm>
            <a:off x="75813" y="7336399"/>
            <a:ext cx="7096920" cy="738664"/>
          </a:xfrm>
          <a:prstGeom prst="rect">
            <a:avLst/>
          </a:prstGeom>
        </p:spPr>
        <p:txBody>
          <a:bodyPr wrap="square">
            <a:spAutoFit/>
          </a:bodyPr>
          <a:lstStyle/>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Histoire contemporaine </a:t>
            </a:r>
            <a:r>
              <a:rPr lang="fr-FR" sz="1050" dirty="0">
                <a:latin typeface="Helvetica" panose="020B0604020202020204" pitchFamily="34" charset="0"/>
                <a:cs typeface="Helvetica" panose="020B0604020202020204" pitchFamily="34" charset="0"/>
              </a:rPr>
              <a:t>: dissertation ou texte à commenter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 </a:t>
            </a:r>
            <a:r>
              <a:rPr lang="fr-FR" sz="1050" b="1" dirty="0">
                <a:solidFill>
                  <a:schemeClr val="accent3">
                    <a:lumMod val="75000"/>
                  </a:schemeClr>
                </a:solidFill>
                <a:latin typeface="Helvetica" panose="020B0604020202020204" pitchFamily="34" charset="0"/>
                <a:cs typeface="Helvetica" panose="020B0604020202020204" pitchFamily="34" charset="0"/>
              </a:rPr>
              <a:t>Géographie économique </a:t>
            </a:r>
            <a:r>
              <a:rPr lang="fr-FR" sz="1050" dirty="0">
                <a:latin typeface="Helvetica" panose="020B0604020202020204" pitchFamily="34" charset="0"/>
                <a:cs typeface="Helvetica" panose="020B0604020202020204" pitchFamily="34" charset="0"/>
              </a:rPr>
              <a:t>: dissertation ou document(s) à commenter  </a:t>
            </a:r>
          </a:p>
          <a:p>
            <a:pPr algn="just"/>
            <a:r>
              <a:rPr lang="fr-FR" sz="1050" dirty="0">
                <a:latin typeface="Helvetica" panose="020B0604020202020204" pitchFamily="34" charset="0"/>
                <a:cs typeface="Helvetica" panose="020B0604020202020204" pitchFamily="34" charset="0"/>
              </a:rPr>
              <a:t> </a:t>
            </a:r>
          </a:p>
        </p:txBody>
      </p:sp>
      <p:sp>
        <p:nvSpPr>
          <p:cNvPr id="22" name="Rectangle 21"/>
          <p:cNvSpPr/>
          <p:nvPr/>
        </p:nvSpPr>
        <p:spPr>
          <a:xfrm>
            <a:off x="81816" y="8236015"/>
            <a:ext cx="7312825" cy="738664"/>
          </a:xfrm>
          <a:prstGeom prst="rect">
            <a:avLst/>
          </a:prstGeom>
        </p:spPr>
        <p:txBody>
          <a:bodyPr wrap="square">
            <a:spAutoFit/>
          </a:bodyPr>
          <a:lstStyle/>
          <a:p>
            <a:r>
              <a:rPr lang="fr-FR" sz="1050" b="1" dirty="0">
                <a:latin typeface="Helvetica" panose="020B0604020202020204" pitchFamily="34" charset="0"/>
                <a:cs typeface="Helvetica" panose="020B0604020202020204" pitchFamily="34" charset="0"/>
              </a:rPr>
              <a:t>Répartition des cours :  </a:t>
            </a:r>
          </a:p>
          <a:p>
            <a:r>
              <a:rPr lang="fr-FR" sz="1050" dirty="0">
                <a:latin typeface="Helvetica" panose="020B0604020202020204" pitchFamily="34" charset="0"/>
                <a:cs typeface="Helvetica" panose="020B0604020202020204" pitchFamily="34" charset="0"/>
              </a:rPr>
              <a:t> </a:t>
            </a:r>
          </a:p>
          <a:p>
            <a:r>
              <a:rPr lang="fr-FR" sz="1050" dirty="0">
                <a:latin typeface="Helvetica" panose="020B0604020202020204" pitchFamily="34" charset="0"/>
                <a:cs typeface="Helvetica" panose="020B0604020202020204" pitchFamily="34" charset="0"/>
              </a:rPr>
              <a:t>3 cours de 18h00 à 20h30 ou 21 heures : anglais, français, histoire contemporaine et géographie économique (en alternance) (lundi, mardi et mercredi, les jours d’enseignement sont à confirmer). </a:t>
            </a:r>
            <a:endParaRPr lang="fr-FR" sz="105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288107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888315"/>
            <a:ext cx="7562849" cy="800323"/>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48319" y="9963957"/>
            <a:ext cx="7562849" cy="741806"/>
          </a:xfrm>
          <a:prstGeom prst="rect">
            <a:avLst/>
          </a:prstGeom>
          <a:noFill/>
        </p:spPr>
        <p:txBody>
          <a:bodyPr wrap="square" rtlCol="0">
            <a:spAutoFit/>
          </a:bodyPr>
          <a:lstStyle/>
          <a:p>
            <a:pPr algn="ctr">
              <a:lnSpc>
                <a:spcPct val="120000"/>
              </a:lnSpc>
            </a:pPr>
            <a:r>
              <a:rPr lang="fr-FR" sz="900" b="1" dirty="0">
                <a:solidFill>
                  <a:schemeClr val="bg1"/>
                </a:solidFill>
                <a:latin typeface="Helvetica"/>
                <a:cs typeface="Helvetica"/>
              </a:rPr>
              <a:t>SERVICE COMMUN DE FORMATION CONTINUE</a:t>
            </a:r>
          </a:p>
          <a:p>
            <a:pPr algn="ctr">
              <a:lnSpc>
                <a:spcPct val="120000"/>
              </a:lnSpc>
            </a:pPr>
            <a:r>
              <a:rPr lang="fr-FR" sz="900" dirty="0">
                <a:solidFill>
                  <a:schemeClr val="bg1"/>
                </a:solidFill>
                <a:latin typeface="Helvetica"/>
                <a:cs typeface="Helvetica"/>
              </a:rPr>
              <a:t>45, rue des Saints Pères - 75270 Paris Cedex 06</a:t>
            </a:r>
          </a:p>
          <a:p>
            <a:pPr algn="ctr">
              <a:lnSpc>
                <a:spcPct val="120000"/>
              </a:lnSpc>
            </a:pPr>
            <a:r>
              <a:rPr lang="fr-FR" sz="900" dirty="0">
                <a:solidFill>
                  <a:schemeClr val="bg1"/>
                </a:solidFill>
                <a:latin typeface="Helvetica"/>
                <a:cs typeface="Helvetica"/>
              </a:rPr>
              <a:t>Tél : 01 76 53 46 47  -  Mail : </a:t>
            </a:r>
            <a:r>
              <a:rPr lang="fr-FR" sz="900" u="sng" dirty="0">
                <a:solidFill>
                  <a:schemeClr val="bg1"/>
                </a:solidFill>
                <a:latin typeface="Helvetica"/>
                <a:cs typeface="Helvetica"/>
              </a:rPr>
              <a:t>candidature.daeu@scfc.parisdescartes.fr</a:t>
            </a:r>
          </a:p>
          <a:p>
            <a:pPr algn="ctr">
              <a:lnSpc>
                <a:spcPct val="120000"/>
              </a:lnSpc>
            </a:pPr>
            <a:r>
              <a:rPr lang="fr-FR" sz="900" dirty="0">
                <a:solidFill>
                  <a:schemeClr val="bg1"/>
                </a:solidFill>
                <a:latin typeface="Helvetica"/>
                <a:cs typeface="Helvetica"/>
                <a:hlinkClick r:id="rId2"/>
              </a:rPr>
              <a:t>www.formation-continue.parisdescartes.fr</a:t>
            </a:r>
            <a:r>
              <a:rPr lang="fr-FR" sz="900" dirty="0">
                <a:solidFill>
                  <a:schemeClr val="bg1"/>
                </a:solidFill>
                <a:latin typeface="Helvetica"/>
                <a:cs typeface="Helvetica"/>
              </a:rPr>
              <a:t> /L’entrée à l’université sans le bac : le DAEU</a:t>
            </a:r>
          </a:p>
        </p:txBody>
      </p:sp>
      <p:grpSp>
        <p:nvGrpSpPr>
          <p:cNvPr id="4" name="Groupe 3"/>
          <p:cNvGrpSpPr/>
          <p:nvPr/>
        </p:nvGrpSpPr>
        <p:grpSpPr>
          <a:xfrm>
            <a:off x="1" y="-14545"/>
            <a:ext cx="7571525" cy="285465"/>
            <a:chOff x="-2" y="1955257"/>
            <a:chExt cx="7571525" cy="285465"/>
          </a:xfrm>
        </p:grpSpPr>
        <p:sp>
          <p:nvSpPr>
            <p:cNvPr id="40" name="Rectangle 39"/>
            <p:cNvSpPr/>
            <p:nvPr/>
          </p:nvSpPr>
          <p:spPr>
            <a:xfrm>
              <a:off x="-2" y="1978268"/>
              <a:ext cx="7562850" cy="26245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Rectangle 42"/>
            <p:cNvSpPr/>
            <p:nvPr/>
          </p:nvSpPr>
          <p:spPr>
            <a:xfrm>
              <a:off x="193268" y="1955257"/>
              <a:ext cx="5552289" cy="276999"/>
            </a:xfrm>
            <a:prstGeom prst="rect">
              <a:avLst/>
            </a:prstGeom>
          </p:spPr>
          <p:txBody>
            <a:bodyPr wrap="none">
              <a:spAutoFit/>
            </a:bodyPr>
            <a:lstStyle/>
            <a:p>
              <a:r>
                <a:rPr lang="fr-FR" sz="1200" b="1" dirty="0" smtClean="0">
                  <a:solidFill>
                    <a:schemeClr val="bg1"/>
                  </a:solidFill>
                  <a:latin typeface="Helvetica"/>
                  <a:cs typeface="Helvetica"/>
                </a:rPr>
                <a:t>PROGRAMME DES MATIÈRES OBLIGATOIRES : FRANÇAIS ET ANGLAIS </a:t>
              </a:r>
              <a:endParaRPr lang="fr-FR" sz="1200" b="1" dirty="0">
                <a:solidFill>
                  <a:schemeClr val="bg1"/>
                </a:solidFill>
                <a:latin typeface="Helvetica"/>
                <a:cs typeface="Helvetica"/>
              </a:endParaRPr>
            </a:p>
          </p:txBody>
        </p:sp>
        <p:sp>
          <p:nvSpPr>
            <p:cNvPr id="44" name="Rectangle 43"/>
            <p:cNvSpPr/>
            <p:nvPr/>
          </p:nvSpPr>
          <p:spPr>
            <a:xfrm>
              <a:off x="5745557" y="1978268"/>
              <a:ext cx="1825966" cy="253988"/>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Triangle isocèle 44"/>
            <p:cNvSpPr/>
            <p:nvPr/>
          </p:nvSpPr>
          <p:spPr>
            <a:xfrm rot="16200000" flipV="1">
              <a:off x="-30360" y="2008629"/>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5" name="Rectangle 4"/>
          <p:cNvSpPr/>
          <p:nvPr/>
        </p:nvSpPr>
        <p:spPr>
          <a:xfrm>
            <a:off x="48318" y="262454"/>
            <a:ext cx="7466212" cy="5655394"/>
          </a:xfrm>
          <a:prstGeom prst="rect">
            <a:avLst/>
          </a:prstGeom>
        </p:spPr>
        <p:txBody>
          <a:bodyPr wrap="square">
            <a:spAutoFit/>
          </a:bodyPr>
          <a:lstStyle/>
          <a:p>
            <a:pPr algn="just"/>
            <a:r>
              <a:rPr lang="fr-FR" sz="1200" b="1" dirty="0">
                <a:solidFill>
                  <a:schemeClr val="accent2">
                    <a:lumMod val="75000"/>
                  </a:schemeClr>
                </a:solidFill>
                <a:latin typeface="Helvetica" panose="020B0604020202020204" pitchFamily="34" charset="0"/>
                <a:cs typeface="Helvetica" panose="020B0604020202020204" pitchFamily="34" charset="0"/>
              </a:rPr>
              <a:t>Français (DAEU A)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L'enseignement du français prépare aux épreuves du D.A.E.U. A dans une démarche progressive.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En s'appuyant, tout d'abord, sur l'analyse de supports iconographiques variés qui doivent mettre en place des outils d'analyse indispensables, l'apprentissage de l'argumentation se fait à partir de textes journalistiques traitant des thèmes contemporains, pour aboutir, en fin d'année, à des textes plus complexes et littéraires.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Chaque texte est abordé dans un corpus unifié par une thématique précise, afin d'approfondir la réflexion sur cette thématique. L'observation des textes conduit progressivement les étudiants à mener une argumentation personnelle qui les initie aux méthodes de la discussion et de la dissertation. Deux types de sujet sont ainsi proposés aux examens :  </a:t>
            </a:r>
          </a:p>
          <a:p>
            <a:pPr algn="just"/>
            <a:r>
              <a:rPr lang="fr-FR" sz="1050" dirty="0">
                <a:latin typeface="Helvetica" panose="020B0604020202020204" pitchFamily="34" charset="0"/>
                <a:cs typeface="Helvetica" panose="020B0604020202020204" pitchFamily="34" charset="0"/>
              </a:rPr>
              <a:t> </a:t>
            </a:r>
          </a:p>
          <a:p>
            <a:pPr marL="228600" indent="-228600" algn="just">
              <a:buAutoNum type="arabicPeriod"/>
            </a:pPr>
            <a:r>
              <a:rPr lang="fr-FR" sz="1050" dirty="0" smtClean="0">
                <a:latin typeface="Helvetica" panose="020B0604020202020204" pitchFamily="34" charset="0"/>
                <a:cs typeface="Helvetica" panose="020B0604020202020204" pitchFamily="34" charset="0"/>
              </a:rPr>
              <a:t>L'analyse </a:t>
            </a:r>
            <a:r>
              <a:rPr lang="fr-FR" sz="1050" dirty="0">
                <a:latin typeface="Helvetica" panose="020B0604020202020204" pitchFamily="34" charset="0"/>
                <a:cs typeface="Helvetica" panose="020B0604020202020204" pitchFamily="34" charset="0"/>
              </a:rPr>
              <a:t>d'un texte suivi d'une discussion </a:t>
            </a:r>
            <a:endParaRPr lang="fr-FR" sz="1050" dirty="0" smtClean="0">
              <a:latin typeface="Helvetica" panose="020B0604020202020204" pitchFamily="34" charset="0"/>
              <a:cs typeface="Helvetica" panose="020B0604020202020204" pitchFamily="34" charset="0"/>
            </a:endParaRPr>
          </a:p>
          <a:p>
            <a:pPr marL="228600" indent="-228600" algn="just">
              <a:buAutoNum type="arabicPeriod"/>
            </a:pPr>
            <a:r>
              <a:rPr lang="fr-FR" sz="1050" dirty="0" smtClean="0">
                <a:latin typeface="Helvetica" panose="020B0604020202020204" pitchFamily="34" charset="0"/>
                <a:cs typeface="Helvetica" panose="020B0604020202020204" pitchFamily="34" charset="0"/>
              </a:rPr>
              <a:t>La </a:t>
            </a:r>
            <a:r>
              <a:rPr lang="fr-FR" sz="1050" dirty="0">
                <a:latin typeface="Helvetica" panose="020B0604020202020204" pitchFamily="34" charset="0"/>
                <a:cs typeface="Helvetica" panose="020B0604020202020204" pitchFamily="34" charset="0"/>
              </a:rPr>
              <a:t>dissertation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Ces deux types de sujet permettent aux étudiants d'aborder les épreuves des études universitaires.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 </a:t>
            </a:r>
            <a:r>
              <a:rPr lang="fr-FR" sz="1200" b="1" dirty="0" smtClean="0">
                <a:solidFill>
                  <a:schemeClr val="accent2">
                    <a:lumMod val="75000"/>
                  </a:schemeClr>
                </a:solidFill>
                <a:latin typeface="Helvetica" panose="020B0604020202020204" pitchFamily="34" charset="0"/>
                <a:cs typeface="Helvetica" panose="020B0604020202020204" pitchFamily="34" charset="0"/>
              </a:rPr>
              <a:t>Anglais </a:t>
            </a:r>
            <a:r>
              <a:rPr lang="fr-FR" sz="1200" b="1" dirty="0">
                <a:solidFill>
                  <a:schemeClr val="accent2">
                    <a:lumMod val="75000"/>
                  </a:schemeClr>
                </a:solidFill>
                <a:latin typeface="Helvetica" panose="020B0604020202020204" pitchFamily="34" charset="0"/>
                <a:cs typeface="Helvetica" panose="020B0604020202020204" pitchFamily="34" charset="0"/>
              </a:rPr>
              <a:t>(DAEU A)  </a:t>
            </a:r>
          </a:p>
          <a:p>
            <a:pPr algn="just"/>
            <a:r>
              <a:rPr lang="fr-FR" sz="1200" b="1" dirty="0">
                <a:solidFill>
                  <a:schemeClr val="accent2">
                    <a:lumMod val="75000"/>
                  </a:schemeClr>
                </a:solidFill>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Dispensé en anglais et en français, cet enseignement poursuit trois objectifs : consolider les connaissances grammaticales des étudiants ; améliorer leur compréhension de la langue orale et écrite ; développer leur aptitude à communiquer en anglais. La compréhension de l’anglais exige la maîtrise de la grammaire qui se verra accorder une place relativement importante dans cet enseignement.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A l’issue des cours, les étudiants seront en mesure : de faire la différence entre un temps, une forme et ses différentes valeurs ; d’identifier les marqueurs de temps spécifiques aux formes verbales étudiées ; d’opérer un choix entre formes verbales concurrentes.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L’étude théorique ne pouvant se concevoir sans application pratique, chacun des points de grammaire étudiés donnera lieu à diverses activités (mises en situation, jeux de rôle, traduction d’articles) devant permettre aux étudiants de s’approprier les règles précédemment étudiées et de s’exprimer tant à l’oral qu’à l’écrit.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C’est donc dans une logique de complémentarité que s’inscrivent ces trois objectifs, lesquels ne pourront être atteints sans un investissement personnel conséquent des étudiants.</a:t>
            </a:r>
          </a:p>
        </p:txBody>
      </p:sp>
      <p:grpSp>
        <p:nvGrpSpPr>
          <p:cNvPr id="13" name="Groupe 12"/>
          <p:cNvGrpSpPr/>
          <p:nvPr/>
        </p:nvGrpSpPr>
        <p:grpSpPr>
          <a:xfrm>
            <a:off x="13459" y="5841753"/>
            <a:ext cx="7571525" cy="285465"/>
            <a:chOff x="-2" y="1955257"/>
            <a:chExt cx="7571525" cy="285465"/>
          </a:xfrm>
        </p:grpSpPr>
        <p:sp>
          <p:nvSpPr>
            <p:cNvPr id="14" name="Rectangle 13"/>
            <p:cNvSpPr/>
            <p:nvPr/>
          </p:nvSpPr>
          <p:spPr>
            <a:xfrm>
              <a:off x="-2" y="1978268"/>
              <a:ext cx="7562850" cy="262454"/>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p:cNvSpPr/>
            <p:nvPr/>
          </p:nvSpPr>
          <p:spPr>
            <a:xfrm>
              <a:off x="193268" y="1955257"/>
              <a:ext cx="4632807" cy="276999"/>
            </a:xfrm>
            <a:prstGeom prst="rect">
              <a:avLst/>
            </a:prstGeom>
          </p:spPr>
          <p:txBody>
            <a:bodyPr wrap="none">
              <a:spAutoFit/>
            </a:bodyPr>
            <a:lstStyle/>
            <a:p>
              <a:r>
                <a:rPr lang="fr-FR" sz="1200" b="1" dirty="0" smtClean="0">
                  <a:solidFill>
                    <a:schemeClr val="bg1"/>
                  </a:solidFill>
                  <a:latin typeface="Helvetica"/>
                  <a:cs typeface="Helvetica"/>
                </a:rPr>
                <a:t>PROGRAMME DES </a:t>
              </a:r>
              <a:r>
                <a:rPr lang="fr-FR" sz="1200" b="1" dirty="0">
                  <a:solidFill>
                    <a:schemeClr val="bg1"/>
                  </a:solidFill>
                  <a:latin typeface="Helvetica"/>
                  <a:cs typeface="Helvetica"/>
                </a:rPr>
                <a:t>MATIÈRES  </a:t>
              </a:r>
              <a:r>
                <a:rPr lang="fr-FR" sz="1200" b="1" dirty="0" smtClean="0">
                  <a:solidFill>
                    <a:schemeClr val="bg1"/>
                  </a:solidFill>
                  <a:latin typeface="Helvetica"/>
                  <a:cs typeface="Helvetica"/>
                </a:rPr>
                <a:t>OPTIONNELLES (2 au choix) </a:t>
              </a:r>
              <a:endParaRPr lang="fr-FR" sz="1200" b="1" dirty="0">
                <a:solidFill>
                  <a:schemeClr val="bg1"/>
                </a:solidFill>
                <a:latin typeface="Helvetica"/>
                <a:cs typeface="Helvetica"/>
              </a:endParaRPr>
            </a:p>
          </p:txBody>
        </p:sp>
        <p:sp>
          <p:nvSpPr>
            <p:cNvPr id="16" name="Rectangle 15"/>
            <p:cNvSpPr/>
            <p:nvPr/>
          </p:nvSpPr>
          <p:spPr>
            <a:xfrm>
              <a:off x="5745557" y="1978268"/>
              <a:ext cx="1825966" cy="253988"/>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Triangle isocèle 16"/>
            <p:cNvSpPr/>
            <p:nvPr/>
          </p:nvSpPr>
          <p:spPr>
            <a:xfrm rot="16200000" flipV="1">
              <a:off x="-30360" y="2008629"/>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6" name="Rectangle 5"/>
          <p:cNvSpPr/>
          <p:nvPr/>
        </p:nvSpPr>
        <p:spPr>
          <a:xfrm>
            <a:off x="0" y="6118752"/>
            <a:ext cx="7549390" cy="3693319"/>
          </a:xfrm>
          <a:prstGeom prst="rect">
            <a:avLst/>
          </a:prstGeom>
        </p:spPr>
        <p:txBody>
          <a:bodyPr wrap="square">
            <a:spAutoFit/>
          </a:bodyPr>
          <a:lstStyle/>
          <a:p>
            <a:pPr algn="just"/>
            <a:r>
              <a:rPr lang="fr-FR" sz="1200" b="1" dirty="0">
                <a:solidFill>
                  <a:schemeClr val="accent2">
                    <a:lumMod val="75000"/>
                  </a:schemeClr>
                </a:solidFill>
                <a:latin typeface="Helvetica" panose="020B0604020202020204" pitchFamily="34" charset="0"/>
                <a:cs typeface="Helvetica" panose="020B0604020202020204" pitchFamily="34" charset="0"/>
              </a:rPr>
              <a:t>Option : Histoire contemporaine (DAEU A)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Le programme d’histoire poursuit des finalités aussi bien culturelles que civiques et intellectuelles. Par une approche thématique des grands enjeux du monde actuel, il offre aux stagiaires des éléments qui les aident à exercer leur raisonnement et leur esprit critique.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Le programme s’ouvre par une invitation à réfléchir sur l’histoire : l’étude du rapport des sociétés à leur passé met en évidence la démarche critique de l’historien et ses outils. Les thèmes étudiés sont choisis pour leur importance dans l’appréhension des grands enjeux géopolitiques et sociaux actuels. De même, la connaissance de la France contemporaine participe à l’élaboration des compétences civiques nécessaires à la compréhension du fonctionnement social et politique.  </a:t>
            </a:r>
          </a:p>
          <a:p>
            <a:pPr algn="just"/>
            <a:r>
              <a:rPr lang="fr-FR" sz="1050" dirty="0">
                <a:latin typeface="Helvetica" panose="020B0604020202020204" pitchFamily="34" charset="0"/>
                <a:cs typeface="Helvetica" panose="020B0604020202020204" pitchFamily="34" charset="0"/>
              </a:rPr>
              <a:t> </a:t>
            </a:r>
          </a:p>
          <a:p>
            <a:pPr algn="just"/>
            <a:r>
              <a:rPr lang="fr-FR" sz="1200" b="1" dirty="0">
                <a:solidFill>
                  <a:schemeClr val="accent2">
                    <a:lumMod val="75000"/>
                  </a:schemeClr>
                </a:solidFill>
                <a:latin typeface="Helvetica" panose="020B0604020202020204" pitchFamily="34" charset="0"/>
                <a:cs typeface="Helvetica" panose="020B0604020202020204" pitchFamily="34" charset="0"/>
              </a:rPr>
              <a:t>Option : Géographie économique (DAEU A)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L’objectif du programme, comme en histoire, est de fournir aux stagiaires des éléments qui les aident à mieux comprendre le monde d’aujourd’hui.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L’étude de la mondialisation dans ses différents aspects (développement des échanges, nouvelle organisation de l’espace) et des questions du développement (Inégalités de développement, notion de puissance économique, problème du développement durable) permettent d’aborder des enjeux décisifs pour l’avenir de la planète.  </a:t>
            </a:r>
          </a:p>
          <a:p>
            <a:pPr algn="just"/>
            <a:r>
              <a:rPr lang="fr-FR" sz="1050" dirty="0">
                <a:latin typeface="Helvetica" panose="020B0604020202020204" pitchFamily="34" charset="0"/>
                <a:cs typeface="Helvetica" panose="020B0604020202020204" pitchFamily="34" charset="0"/>
              </a:rPr>
              <a:t> </a:t>
            </a:r>
          </a:p>
          <a:p>
            <a:pPr algn="just"/>
            <a:r>
              <a:rPr lang="fr-FR" sz="1050" dirty="0">
                <a:latin typeface="Helvetica" panose="020B0604020202020204" pitchFamily="34" charset="0"/>
                <a:cs typeface="Helvetica" panose="020B0604020202020204" pitchFamily="34" charset="0"/>
              </a:rPr>
              <a:t>Les enseignements des deux matières donnent lieu à une évaluation fondée sur l’apprentissage des méthodes de la dissertation et de l’étude de documents faisant appel à la capacité d’analyse et de réflexion des candidats. </a:t>
            </a:r>
          </a:p>
        </p:txBody>
      </p:sp>
    </p:spTree>
    <p:extLst>
      <p:ext uri="{BB962C8B-B14F-4D97-AF65-F5344CB8AC3E}">
        <p14:creationId xmlns:p14="http://schemas.microsoft.com/office/powerpoint/2010/main" val="16896973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6" name="Rectangle 5"/>
          <p:cNvSpPr/>
          <p:nvPr/>
        </p:nvSpPr>
        <p:spPr>
          <a:xfrm>
            <a:off x="388178" y="1502"/>
            <a:ext cx="5002075" cy="276999"/>
          </a:xfrm>
          <a:prstGeom prst="rect">
            <a:avLst/>
          </a:prstGeom>
        </p:spPr>
        <p:txBody>
          <a:bodyPr wrap="none">
            <a:spAutoFit/>
          </a:bodyPr>
          <a:lstStyle/>
          <a:p>
            <a:r>
              <a:rPr lang="fr-FR" sz="1200" b="1" dirty="0" smtClean="0">
                <a:solidFill>
                  <a:schemeClr val="bg1"/>
                </a:solidFill>
                <a:latin typeface="Helvetica"/>
                <a:cs typeface="Helvetica"/>
              </a:rPr>
              <a:t>LA PRÉPARATION AU DAEU À L’UNIVERSITÉ PARIS DESCARTES</a:t>
            </a:r>
            <a:endParaRPr lang="fr-FR" sz="1200" b="1" dirty="0">
              <a:solidFill>
                <a:schemeClr val="bg1"/>
              </a:solidFill>
              <a:latin typeface="Helvetica"/>
              <a:cs typeface="Helvetica"/>
            </a:endParaRPr>
          </a:p>
        </p:txBody>
      </p:sp>
      <p:sp>
        <p:nvSpPr>
          <p:cNvPr id="8" name="ZoneTexte 7"/>
          <p:cNvSpPr txBox="1"/>
          <p:nvPr/>
        </p:nvSpPr>
        <p:spPr>
          <a:xfrm>
            <a:off x="120783" y="424023"/>
            <a:ext cx="7289298" cy="3776418"/>
          </a:xfrm>
          <a:prstGeom prst="rect">
            <a:avLst/>
          </a:prstGeom>
          <a:noFill/>
        </p:spPr>
        <p:txBody>
          <a:bodyPr wrap="square" rtlCol="0">
            <a:spAutoFit/>
          </a:bodyPr>
          <a:lstStyle/>
          <a:p>
            <a:pPr algn="just">
              <a:lnSpc>
                <a:spcPct val="120000"/>
              </a:lnSpc>
            </a:pPr>
            <a:r>
              <a:rPr lang="fr-FR" sz="1050" b="1" dirty="0">
                <a:solidFill>
                  <a:srgbClr val="595959"/>
                </a:solidFill>
                <a:latin typeface="Helvetica"/>
                <a:cs typeface="Helvetica"/>
              </a:rPr>
              <a:t>Responsable Pédagogique : Mme Marie-Claude Fauré, maître de conférences,  </a:t>
            </a:r>
          </a:p>
          <a:p>
            <a:pPr algn="just">
              <a:lnSpc>
                <a:spcPct val="120000"/>
              </a:lnSpc>
            </a:pPr>
            <a:r>
              <a:rPr lang="fr-FR" sz="1050" b="1" dirty="0">
                <a:solidFill>
                  <a:srgbClr val="595959"/>
                </a:solidFill>
                <a:latin typeface="Helvetica"/>
                <a:cs typeface="Helvetica"/>
              </a:rPr>
              <a:t> </a:t>
            </a:r>
          </a:p>
          <a:p>
            <a:pPr algn="just">
              <a:lnSpc>
                <a:spcPct val="120000"/>
              </a:lnSpc>
            </a:pPr>
            <a:r>
              <a:rPr lang="fr-FR" sz="1050" b="1" dirty="0">
                <a:solidFill>
                  <a:srgbClr val="595959"/>
                </a:solidFill>
                <a:latin typeface="Helvetica"/>
                <a:cs typeface="Helvetica"/>
              </a:rPr>
              <a:t>Faculté des Sciences Fondamentales et Biomédicales de l’Université Paris Descartes </a:t>
            </a: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Les programmes respectent le niveau du secondaire mais l'enseignement est fait dans l'esprit d'une préparation à l'enseignement supérieur et s'adapte aux projets professionnels des stagiaires.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En dehors des partiels, des devoirs en temps limité ont lieu dans le but d'un entraînement aux examens. Des exercices à rédiger chez soi sont proposés à ceux qui souhaitent une évaluation personnelle et régulière de leur niveau et de leurs progrès. Ces travaux, corrigés par les enseignants, sont accompagnés de commentaires et de conseils individuels. Il est en effet indispensable de consacrer du temps au travail personnel en dehors des cours.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Les intervenants sont soit des enseignants - chercheurs de l’université soit des professeurs agrégés ou certifiés enseignant en terminale.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Cette option est conseillée aux candidats souhaitant entreprendre des études universitaires scientifiques, médicales ou paramédicales, ou souhaitant être admis dans un IUT (informatique...).  </a:t>
            </a:r>
          </a:p>
          <a:p>
            <a:pPr algn="just">
              <a:lnSpc>
                <a:spcPct val="120000"/>
              </a:lnSpc>
            </a:pPr>
            <a:r>
              <a:rPr lang="fr-FR" sz="1050" dirty="0">
                <a:solidFill>
                  <a:srgbClr val="595959"/>
                </a:solidFill>
                <a:latin typeface="Helvetica"/>
                <a:cs typeface="Helvetica"/>
              </a:rPr>
              <a:t> </a:t>
            </a:r>
          </a:p>
          <a:p>
            <a:pPr algn="just">
              <a:lnSpc>
                <a:spcPct val="120000"/>
              </a:lnSpc>
            </a:pPr>
            <a:r>
              <a:rPr lang="fr-FR" sz="1050" dirty="0">
                <a:solidFill>
                  <a:srgbClr val="595959"/>
                </a:solidFill>
                <a:latin typeface="Helvetica"/>
                <a:cs typeface="Helvetica"/>
              </a:rPr>
              <a:t>Quatre matières doivent être présentées à l'examen écrit : </a:t>
            </a:r>
            <a:endParaRPr lang="fr-FR" sz="1050" dirty="0">
              <a:solidFill>
                <a:srgbClr val="595959"/>
              </a:solidFill>
              <a:latin typeface="Helvetica"/>
              <a:cs typeface="Helvetica"/>
            </a:endParaRPr>
          </a:p>
        </p:txBody>
      </p:sp>
      <p:grpSp>
        <p:nvGrpSpPr>
          <p:cNvPr id="16" name="Groupe 15"/>
          <p:cNvGrpSpPr/>
          <p:nvPr/>
        </p:nvGrpSpPr>
        <p:grpSpPr>
          <a:xfrm>
            <a:off x="2430305" y="4216908"/>
            <a:ext cx="2702235" cy="1053779"/>
            <a:chOff x="310351" y="3104490"/>
            <a:chExt cx="2702235" cy="1053779"/>
          </a:xfrm>
        </p:grpSpPr>
        <p:sp>
          <p:nvSpPr>
            <p:cNvPr id="15" name="ZoneTexte 14"/>
            <p:cNvSpPr txBox="1"/>
            <p:nvPr/>
          </p:nvSpPr>
          <p:spPr>
            <a:xfrm>
              <a:off x="310351" y="3104490"/>
              <a:ext cx="2685223" cy="268407"/>
            </a:xfrm>
            <a:prstGeom prst="rect">
              <a:avLst/>
            </a:prstGeom>
            <a:noFill/>
          </p:spPr>
          <p:txBody>
            <a:bodyPr wrap="square" rtlCol="0">
              <a:spAutoFit/>
            </a:bodyPr>
            <a:lstStyle/>
            <a:p>
              <a:pPr algn="ctr">
                <a:lnSpc>
                  <a:spcPct val="120000"/>
                </a:lnSpc>
              </a:pPr>
              <a:r>
                <a:rPr lang="fr-FR" sz="1050" b="1" dirty="0" smtClean="0">
                  <a:solidFill>
                    <a:schemeClr val="accent4"/>
                  </a:solidFill>
                  <a:latin typeface="Helvetica"/>
                  <a:cs typeface="Helvetica"/>
                </a:rPr>
                <a:t>Deux matières OBLIGATOIRES</a:t>
              </a:r>
              <a:endParaRPr lang="fr-FR" sz="1050" b="1" dirty="0">
                <a:solidFill>
                  <a:schemeClr val="accent4"/>
                </a:solidFill>
                <a:latin typeface="Helvetica"/>
                <a:cs typeface="Helvetica"/>
              </a:endParaRPr>
            </a:p>
          </p:txBody>
        </p:sp>
        <p:grpSp>
          <p:nvGrpSpPr>
            <p:cNvPr id="7" name="Groupe 6"/>
            <p:cNvGrpSpPr/>
            <p:nvPr/>
          </p:nvGrpSpPr>
          <p:grpSpPr>
            <a:xfrm>
              <a:off x="530328" y="3462571"/>
              <a:ext cx="2482258" cy="695698"/>
              <a:chOff x="651749" y="5077558"/>
              <a:chExt cx="2482258" cy="695698"/>
            </a:xfrm>
          </p:grpSpPr>
          <p:sp>
            <p:nvSpPr>
              <p:cNvPr id="20" name="ZoneTexte 19"/>
              <p:cNvSpPr txBox="1"/>
              <p:nvPr/>
            </p:nvSpPr>
            <p:spPr>
              <a:xfrm>
                <a:off x="651749" y="5473634"/>
                <a:ext cx="924156" cy="289823"/>
              </a:xfrm>
              <a:prstGeom prst="rect">
                <a:avLst/>
              </a:prstGeom>
              <a:noFill/>
            </p:spPr>
            <p:txBody>
              <a:bodyPr wrap="square" rtlCol="0">
                <a:spAutoFit/>
              </a:bodyPr>
              <a:lstStyle/>
              <a:p>
                <a:pPr algn="ctr">
                  <a:lnSpc>
                    <a:spcPct val="120000"/>
                  </a:lnSpc>
                </a:pPr>
                <a:r>
                  <a:rPr lang="fr-FR" sz="1100" dirty="0" smtClean="0">
                    <a:solidFill>
                      <a:schemeClr val="accent5">
                        <a:lumMod val="75000"/>
                      </a:schemeClr>
                    </a:solidFill>
                    <a:latin typeface="Helvetica"/>
                    <a:cs typeface="Helvetica"/>
                  </a:rPr>
                  <a:t>Français</a:t>
                </a:r>
                <a:endParaRPr lang="fr-FR" sz="1100" dirty="0">
                  <a:solidFill>
                    <a:schemeClr val="accent5">
                      <a:lumMod val="75000"/>
                    </a:schemeClr>
                  </a:solidFill>
                  <a:latin typeface="Helvetica"/>
                  <a:cs typeface="Helvetica"/>
                </a:endParaRPr>
              </a:p>
            </p:txBody>
          </p:sp>
          <p:sp>
            <p:nvSpPr>
              <p:cNvPr id="21" name="ZoneTexte 20"/>
              <p:cNvSpPr txBox="1"/>
              <p:nvPr/>
            </p:nvSpPr>
            <p:spPr>
              <a:xfrm>
                <a:off x="1872240" y="5496449"/>
                <a:ext cx="1261767" cy="276807"/>
              </a:xfrm>
              <a:prstGeom prst="rect">
                <a:avLst/>
              </a:prstGeom>
              <a:noFill/>
            </p:spPr>
            <p:txBody>
              <a:bodyPr wrap="square" rtlCol="0">
                <a:spAutoFit/>
              </a:bodyPr>
              <a:lstStyle/>
              <a:p>
                <a:pPr algn="ctr">
                  <a:lnSpc>
                    <a:spcPct val="120000"/>
                  </a:lnSpc>
                </a:pPr>
                <a:r>
                  <a:rPr lang="fr-FR" sz="1100" dirty="0" smtClean="0">
                    <a:solidFill>
                      <a:schemeClr val="accent5">
                        <a:lumMod val="75000"/>
                      </a:schemeClr>
                    </a:solidFill>
                    <a:latin typeface="Helvetica"/>
                    <a:cs typeface="Helvetica"/>
                  </a:rPr>
                  <a:t>Mathématiques</a:t>
                </a:r>
                <a:endParaRPr lang="fr-FR" sz="1100" dirty="0">
                  <a:solidFill>
                    <a:schemeClr val="accent5">
                      <a:lumMod val="75000"/>
                    </a:schemeClr>
                  </a:solidFill>
                  <a:latin typeface="Helvetica"/>
                  <a:cs typeface="Helvetica"/>
                </a:endParaRPr>
              </a:p>
            </p:txBody>
          </p:sp>
          <p:cxnSp>
            <p:nvCxnSpPr>
              <p:cNvPr id="23" name="Connecteur droit 22"/>
              <p:cNvCxnSpPr/>
              <p:nvPr/>
            </p:nvCxnSpPr>
            <p:spPr>
              <a:xfrm flipH="1">
                <a:off x="1113827" y="5086099"/>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6" name="Connecteur droit 25"/>
              <p:cNvCxnSpPr/>
              <p:nvPr/>
            </p:nvCxnSpPr>
            <p:spPr>
              <a:xfrm>
                <a:off x="1815177" y="5077558"/>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30" name="Groupe 29"/>
          <p:cNvGrpSpPr/>
          <p:nvPr/>
        </p:nvGrpSpPr>
        <p:grpSpPr>
          <a:xfrm>
            <a:off x="-2" y="-18456"/>
            <a:ext cx="7571525" cy="276999"/>
            <a:chOff x="-2" y="4300871"/>
            <a:chExt cx="7571525" cy="276999"/>
          </a:xfrm>
        </p:grpSpPr>
        <p:sp>
          <p:nvSpPr>
            <p:cNvPr id="31" name="Rectangle 30"/>
            <p:cNvSpPr/>
            <p:nvPr/>
          </p:nvSpPr>
          <p:spPr>
            <a:xfrm>
              <a:off x="-2" y="4309337"/>
              <a:ext cx="7562850" cy="2624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Rectangle 31"/>
            <p:cNvSpPr/>
            <p:nvPr/>
          </p:nvSpPr>
          <p:spPr>
            <a:xfrm>
              <a:off x="380820" y="4300871"/>
              <a:ext cx="3238387" cy="276999"/>
            </a:xfrm>
            <a:prstGeom prst="rect">
              <a:avLst/>
            </a:prstGeom>
          </p:spPr>
          <p:txBody>
            <a:bodyPr wrap="none">
              <a:spAutoFit/>
            </a:bodyPr>
            <a:lstStyle/>
            <a:p>
              <a:r>
                <a:rPr lang="fr-FR" sz="1200" b="1" dirty="0" smtClean="0">
                  <a:solidFill>
                    <a:schemeClr val="bg1"/>
                  </a:solidFill>
                  <a:latin typeface="Helvetica"/>
                  <a:cs typeface="Helvetica"/>
                </a:rPr>
                <a:t>DAEU SCIENTIFIQUE – OPTION B – 300H </a:t>
              </a:r>
              <a:endParaRPr lang="fr-FR" sz="1200" b="1" dirty="0">
                <a:solidFill>
                  <a:schemeClr val="bg1"/>
                </a:solidFill>
                <a:latin typeface="Helvetica"/>
                <a:cs typeface="Helvetica"/>
              </a:endParaRPr>
            </a:p>
          </p:txBody>
        </p:sp>
        <p:sp>
          <p:nvSpPr>
            <p:cNvPr id="33" name="Rectangle 32"/>
            <p:cNvSpPr/>
            <p:nvPr/>
          </p:nvSpPr>
          <p:spPr>
            <a:xfrm>
              <a:off x="3716860" y="4309337"/>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4" name="Triangle isocèle 33"/>
            <p:cNvSpPr/>
            <p:nvPr/>
          </p:nvSpPr>
          <p:spPr>
            <a:xfrm rot="16200000" flipV="1">
              <a:off x="-30360" y="4339698"/>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grpSp>
        <p:nvGrpSpPr>
          <p:cNvPr id="36" name="Groupe 35"/>
          <p:cNvGrpSpPr/>
          <p:nvPr/>
        </p:nvGrpSpPr>
        <p:grpSpPr>
          <a:xfrm>
            <a:off x="2107227" y="6348661"/>
            <a:ext cx="3348392" cy="1354257"/>
            <a:chOff x="3526537" y="4700648"/>
            <a:chExt cx="3348392" cy="1354257"/>
          </a:xfrm>
        </p:grpSpPr>
        <p:sp>
          <p:nvSpPr>
            <p:cNvPr id="37" name="ZoneTexte 36"/>
            <p:cNvSpPr txBox="1"/>
            <p:nvPr/>
          </p:nvSpPr>
          <p:spPr>
            <a:xfrm>
              <a:off x="3716860" y="4700648"/>
              <a:ext cx="2685223" cy="474745"/>
            </a:xfrm>
            <a:prstGeom prst="rect">
              <a:avLst/>
            </a:prstGeom>
            <a:noFill/>
          </p:spPr>
          <p:txBody>
            <a:bodyPr wrap="square" rtlCol="0">
              <a:spAutoFit/>
            </a:bodyPr>
            <a:lstStyle/>
            <a:p>
              <a:pPr algn="ctr">
                <a:lnSpc>
                  <a:spcPct val="120000"/>
                </a:lnSpc>
              </a:pPr>
              <a:r>
                <a:rPr lang="fr-FR" sz="1050" b="1" dirty="0" smtClean="0">
                  <a:solidFill>
                    <a:srgbClr val="8064A2"/>
                  </a:solidFill>
                  <a:latin typeface="Helvetica"/>
                  <a:cs typeface="Helvetica"/>
                </a:rPr>
                <a:t>Deux matières OPTIONNELLES</a:t>
              </a:r>
            </a:p>
            <a:p>
              <a:pPr algn="ctr">
                <a:lnSpc>
                  <a:spcPct val="120000"/>
                </a:lnSpc>
              </a:pPr>
              <a:r>
                <a:rPr lang="fr-FR" sz="1050" dirty="0" smtClean="0">
                  <a:solidFill>
                    <a:schemeClr val="tx1">
                      <a:lumMod val="65000"/>
                      <a:lumOff val="35000"/>
                    </a:schemeClr>
                  </a:solidFill>
                  <a:latin typeface="Helvetica"/>
                  <a:cs typeface="Helvetica"/>
                </a:rPr>
                <a:t>à choisir parmi :</a:t>
              </a:r>
              <a:endParaRPr lang="fr-FR" sz="1050" dirty="0">
                <a:solidFill>
                  <a:schemeClr val="tx1">
                    <a:lumMod val="65000"/>
                    <a:lumOff val="35000"/>
                  </a:schemeClr>
                </a:solidFill>
                <a:latin typeface="Helvetica"/>
                <a:cs typeface="Helvetica"/>
              </a:endParaRPr>
            </a:p>
          </p:txBody>
        </p:sp>
        <p:sp>
          <p:nvSpPr>
            <p:cNvPr id="38" name="ZoneTexte 37"/>
            <p:cNvSpPr txBox="1"/>
            <p:nvPr/>
          </p:nvSpPr>
          <p:spPr>
            <a:xfrm>
              <a:off x="4432704" y="5562928"/>
              <a:ext cx="1261767" cy="289823"/>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Chimie</a:t>
              </a:r>
              <a:endParaRPr lang="fr-FR" sz="1100" dirty="0">
                <a:solidFill>
                  <a:srgbClr val="31859C"/>
                </a:solidFill>
                <a:latin typeface="Helvetica"/>
                <a:cs typeface="Helvetica"/>
              </a:endParaRPr>
            </a:p>
          </p:txBody>
        </p:sp>
        <p:sp>
          <p:nvSpPr>
            <p:cNvPr id="39" name="ZoneTexte 38"/>
            <p:cNvSpPr txBox="1"/>
            <p:nvPr/>
          </p:nvSpPr>
          <p:spPr>
            <a:xfrm>
              <a:off x="3526537" y="5561950"/>
              <a:ext cx="1261767" cy="289823"/>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Physique</a:t>
              </a:r>
              <a:endParaRPr lang="fr-FR" sz="1100" dirty="0">
                <a:solidFill>
                  <a:srgbClr val="31859C"/>
                </a:solidFill>
                <a:latin typeface="Helvetica"/>
                <a:cs typeface="Helvetica"/>
              </a:endParaRPr>
            </a:p>
          </p:txBody>
        </p:sp>
        <p:sp>
          <p:nvSpPr>
            <p:cNvPr id="40" name="ZoneTexte 39"/>
            <p:cNvSpPr txBox="1"/>
            <p:nvPr/>
          </p:nvSpPr>
          <p:spPr>
            <a:xfrm>
              <a:off x="5527967" y="5561950"/>
              <a:ext cx="1346962" cy="492955"/>
            </a:xfrm>
            <a:prstGeom prst="rect">
              <a:avLst/>
            </a:prstGeom>
            <a:noFill/>
          </p:spPr>
          <p:txBody>
            <a:bodyPr wrap="square" rtlCol="0">
              <a:spAutoFit/>
            </a:bodyPr>
            <a:lstStyle/>
            <a:p>
              <a:pPr algn="ctr">
                <a:lnSpc>
                  <a:spcPct val="120000"/>
                </a:lnSpc>
              </a:pPr>
              <a:r>
                <a:rPr lang="fr-FR" sz="1100" dirty="0" smtClean="0">
                  <a:solidFill>
                    <a:srgbClr val="31859C"/>
                  </a:solidFill>
                  <a:latin typeface="Helvetica"/>
                  <a:cs typeface="Helvetica"/>
                </a:rPr>
                <a:t>Sciences de la</a:t>
              </a:r>
            </a:p>
            <a:p>
              <a:pPr algn="ctr">
                <a:lnSpc>
                  <a:spcPct val="120000"/>
                </a:lnSpc>
              </a:pPr>
              <a:r>
                <a:rPr lang="fr-FR" sz="1100" dirty="0" smtClean="0">
                  <a:solidFill>
                    <a:srgbClr val="31859C"/>
                  </a:solidFill>
                  <a:latin typeface="Helvetica"/>
                  <a:cs typeface="Helvetica"/>
                </a:rPr>
                <a:t>Nature et de la Vie</a:t>
              </a:r>
              <a:endParaRPr lang="fr-FR" sz="1100" dirty="0">
                <a:solidFill>
                  <a:srgbClr val="31859C"/>
                </a:solidFill>
                <a:latin typeface="Helvetica"/>
                <a:cs typeface="Helvetica"/>
              </a:endParaRPr>
            </a:p>
          </p:txBody>
        </p:sp>
        <p:cxnSp>
          <p:nvCxnSpPr>
            <p:cNvPr id="41" name="Connecteur droit 40"/>
            <p:cNvCxnSpPr/>
            <p:nvPr/>
          </p:nvCxnSpPr>
          <p:spPr>
            <a:xfrm flipH="1">
              <a:off x="4362821" y="5193960"/>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2" name="Connecteur droit 41"/>
            <p:cNvCxnSpPr/>
            <p:nvPr/>
          </p:nvCxnSpPr>
          <p:spPr>
            <a:xfrm>
              <a:off x="5064171" y="5193960"/>
              <a:ext cx="699144" cy="370076"/>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3" name="Connecteur droit 42"/>
            <p:cNvCxnSpPr/>
            <p:nvPr/>
          </p:nvCxnSpPr>
          <p:spPr>
            <a:xfrm>
              <a:off x="5061965" y="5193960"/>
              <a:ext cx="1623" cy="368968"/>
            </a:xfrm>
            <a:prstGeom prst="line">
              <a:avLst/>
            </a:prstGeom>
            <a:ln w="6350" cmpd="sng">
              <a:solidFill>
                <a:schemeClr val="accent5">
                  <a:lumMod val="75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sp>
        <p:nvSpPr>
          <p:cNvPr id="4" name="Rectangle 3"/>
          <p:cNvSpPr/>
          <p:nvPr/>
        </p:nvSpPr>
        <p:spPr>
          <a:xfrm>
            <a:off x="-54780" y="5307385"/>
            <a:ext cx="7399281" cy="900246"/>
          </a:xfrm>
          <a:prstGeom prst="rect">
            <a:avLst/>
          </a:prstGeom>
        </p:spPr>
        <p:txBody>
          <a:bodyPr wrap="square">
            <a:spAutoFit/>
          </a:bodyPr>
          <a:lstStyle/>
          <a:p>
            <a:pPr marL="171450" indent="-171450" algn="just">
              <a:buFont typeface="Arial" panose="020B0604020202020204" pitchFamily="34" charset="0"/>
              <a:buChar char="•"/>
            </a:pPr>
            <a:r>
              <a:rPr lang="fr-FR" sz="1050" b="1" dirty="0" smtClean="0">
                <a:solidFill>
                  <a:schemeClr val="accent4"/>
                </a:solidFill>
                <a:latin typeface="Helvetica" panose="020B0604020202020204" pitchFamily="34" charset="0"/>
                <a:cs typeface="Helvetica" panose="020B0604020202020204" pitchFamily="34" charset="0"/>
              </a:rPr>
              <a:t>Français</a:t>
            </a:r>
            <a:r>
              <a:rPr lang="fr-FR" sz="1050" dirty="0" smtClean="0">
                <a:latin typeface="Helvetica" panose="020B0604020202020204" pitchFamily="34" charset="0"/>
                <a:cs typeface="Helvetica" panose="020B0604020202020204" pitchFamily="34" charset="0"/>
              </a:rPr>
              <a:t> </a:t>
            </a:r>
            <a:r>
              <a:rPr lang="fr-FR" sz="1050" dirty="0">
                <a:latin typeface="Helvetica" panose="020B0604020202020204" pitchFamily="34" charset="0"/>
                <a:cs typeface="Helvetica" panose="020B0604020202020204" pitchFamily="34" charset="0"/>
              </a:rPr>
              <a:t>(au choix) : résumé, dissertation d'ordre général ou analyse de texte permettant d'apprécier les connaissances de base sur la littérature et sur la civilisation française et les qualités de réflexion, de composition et de style du candidat</a:t>
            </a:r>
            <a:r>
              <a:rPr lang="fr-FR" sz="1050" dirty="0" smtClean="0">
                <a:latin typeface="Helvetica" panose="020B0604020202020204" pitchFamily="34" charset="0"/>
                <a:cs typeface="Helvetica" panose="020B0604020202020204" pitchFamily="34" charset="0"/>
              </a:rPr>
              <a:t>.</a:t>
            </a:r>
          </a:p>
          <a:p>
            <a:pPr algn="just"/>
            <a:endParaRPr lang="fr-FR" sz="1050" dirty="0" smtClean="0">
              <a:latin typeface="Helvetica" panose="020B0604020202020204" pitchFamily="34" charset="0"/>
              <a:cs typeface="Helvetica" panose="020B0604020202020204" pitchFamily="34" charset="0"/>
            </a:endParaRPr>
          </a:p>
          <a:p>
            <a:pPr marL="171450" indent="-171450" algn="just">
              <a:buFont typeface="Arial" panose="020B0604020202020204" pitchFamily="34" charset="0"/>
              <a:buChar char="•"/>
            </a:pPr>
            <a:r>
              <a:rPr lang="fr-FR" sz="1050" b="1" dirty="0" smtClean="0">
                <a:solidFill>
                  <a:schemeClr val="accent4"/>
                </a:solidFill>
                <a:latin typeface="Helvetica" panose="020B0604020202020204" pitchFamily="34" charset="0"/>
                <a:cs typeface="Helvetica" panose="020B0604020202020204" pitchFamily="34" charset="0"/>
              </a:rPr>
              <a:t>Mathématiques</a:t>
            </a:r>
            <a:r>
              <a:rPr lang="fr-FR" sz="1050" dirty="0" smtClean="0">
                <a:latin typeface="Helvetica" panose="020B0604020202020204" pitchFamily="34" charset="0"/>
                <a:cs typeface="Helvetica" panose="020B0604020202020204" pitchFamily="34" charset="0"/>
              </a:rPr>
              <a:t> </a:t>
            </a:r>
            <a:r>
              <a:rPr lang="fr-FR" sz="1050" dirty="0">
                <a:latin typeface="Helvetica" panose="020B0604020202020204" pitchFamily="34" charset="0"/>
                <a:cs typeface="Helvetica" panose="020B0604020202020204" pitchFamily="34" charset="0"/>
              </a:rPr>
              <a:t>: exercices </a:t>
            </a:r>
          </a:p>
        </p:txBody>
      </p:sp>
      <p:sp>
        <p:nvSpPr>
          <p:cNvPr id="12" name="Rectangle 11"/>
          <p:cNvSpPr/>
          <p:nvPr/>
        </p:nvSpPr>
        <p:spPr>
          <a:xfrm>
            <a:off x="47702" y="7761663"/>
            <a:ext cx="5987240" cy="577081"/>
          </a:xfrm>
          <a:prstGeom prst="rect">
            <a:avLst/>
          </a:prstGeom>
        </p:spPr>
        <p:txBody>
          <a:bodyPr wrap="square">
            <a:spAutoFit/>
          </a:bodyPr>
          <a:lstStyle/>
          <a:p>
            <a:pPr marL="171450" indent="-171450">
              <a:buFont typeface="Arial" panose="020B0604020202020204" pitchFamily="34" charset="0"/>
              <a:buChar char="•"/>
            </a:pPr>
            <a:r>
              <a:rPr lang="fr-FR" sz="1050" b="1" dirty="0" smtClean="0">
                <a:solidFill>
                  <a:schemeClr val="accent4"/>
                </a:solidFill>
                <a:latin typeface="Helvetica" panose="020B0604020202020204" pitchFamily="34" charset="0"/>
                <a:cs typeface="Helvetica" panose="020B0604020202020204" pitchFamily="34" charset="0"/>
              </a:rPr>
              <a:t>Physique</a:t>
            </a:r>
            <a:r>
              <a:rPr lang="fr-FR" sz="1050" dirty="0" smtClean="0">
                <a:latin typeface="Helvetica" panose="020B0604020202020204" pitchFamily="34" charset="0"/>
                <a:cs typeface="Helvetica" panose="020B0604020202020204" pitchFamily="34" charset="0"/>
              </a:rPr>
              <a:t> </a:t>
            </a:r>
            <a:r>
              <a:rPr lang="fr-FR" sz="1050" dirty="0">
                <a:latin typeface="Helvetica" panose="020B0604020202020204" pitchFamily="34" charset="0"/>
                <a:cs typeface="Helvetica" panose="020B0604020202020204" pitchFamily="34" charset="0"/>
              </a:rPr>
              <a:t>: exercices  </a:t>
            </a:r>
            <a:endParaRPr lang="fr-FR" sz="1050" dirty="0">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fr-FR" sz="1050" b="1" dirty="0" smtClean="0">
                <a:solidFill>
                  <a:schemeClr val="accent4"/>
                </a:solidFill>
                <a:latin typeface="Helvetica" panose="020B0604020202020204" pitchFamily="34" charset="0"/>
                <a:cs typeface="Helvetica" panose="020B0604020202020204" pitchFamily="34" charset="0"/>
              </a:rPr>
              <a:t>Chimie</a:t>
            </a:r>
            <a:r>
              <a:rPr lang="fr-FR" sz="1050" dirty="0" smtClean="0">
                <a:latin typeface="Helvetica" panose="020B0604020202020204" pitchFamily="34" charset="0"/>
                <a:cs typeface="Helvetica" panose="020B0604020202020204" pitchFamily="34" charset="0"/>
              </a:rPr>
              <a:t> </a:t>
            </a:r>
            <a:r>
              <a:rPr lang="fr-FR" sz="1050" dirty="0">
                <a:latin typeface="Helvetica" panose="020B0604020202020204" pitchFamily="34" charset="0"/>
                <a:cs typeface="Helvetica" panose="020B0604020202020204" pitchFamily="34" charset="0"/>
              </a:rPr>
              <a:t>: exercices  </a:t>
            </a:r>
            <a:endParaRPr lang="fr-FR" sz="1050" dirty="0">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fr-FR" sz="1050" b="1" dirty="0" smtClean="0">
                <a:solidFill>
                  <a:schemeClr val="accent4"/>
                </a:solidFill>
                <a:latin typeface="Helvetica" panose="020B0604020202020204" pitchFamily="34" charset="0"/>
                <a:cs typeface="Helvetica" panose="020B0604020202020204" pitchFamily="34" charset="0"/>
              </a:rPr>
              <a:t>Sciences </a:t>
            </a:r>
            <a:r>
              <a:rPr lang="fr-FR" sz="1050" b="1" dirty="0">
                <a:solidFill>
                  <a:schemeClr val="accent4"/>
                </a:solidFill>
                <a:latin typeface="Helvetica" panose="020B0604020202020204" pitchFamily="34" charset="0"/>
                <a:cs typeface="Helvetica" panose="020B0604020202020204" pitchFamily="34" charset="0"/>
              </a:rPr>
              <a:t>de la nature et de la vie </a:t>
            </a:r>
            <a:r>
              <a:rPr lang="fr-FR" sz="1050" dirty="0">
                <a:latin typeface="Helvetica" panose="020B0604020202020204" pitchFamily="34" charset="0"/>
                <a:cs typeface="Helvetica" panose="020B0604020202020204" pitchFamily="34" charset="0"/>
              </a:rPr>
              <a:t>: exercices </a:t>
            </a:r>
          </a:p>
        </p:txBody>
      </p:sp>
      <p:sp>
        <p:nvSpPr>
          <p:cNvPr id="13" name="Rectangle 12"/>
          <p:cNvSpPr/>
          <p:nvPr/>
        </p:nvSpPr>
        <p:spPr>
          <a:xfrm>
            <a:off x="47702" y="8456234"/>
            <a:ext cx="7362379" cy="738664"/>
          </a:xfrm>
          <a:prstGeom prst="rect">
            <a:avLst/>
          </a:prstGeom>
        </p:spPr>
        <p:txBody>
          <a:bodyPr wrap="square">
            <a:spAutoFit/>
          </a:bodyPr>
          <a:lstStyle/>
          <a:p>
            <a:r>
              <a:rPr lang="fr-FR" sz="1050" b="1" dirty="0">
                <a:solidFill>
                  <a:schemeClr val="accent4"/>
                </a:solidFill>
                <a:latin typeface="Helvetica" panose="020B0604020202020204" pitchFamily="34" charset="0"/>
                <a:cs typeface="Helvetica" panose="020B0604020202020204" pitchFamily="34" charset="0"/>
              </a:rPr>
              <a:t>Répartition des cours :  </a:t>
            </a:r>
          </a:p>
          <a:p>
            <a:r>
              <a:rPr lang="fr-FR" sz="1050" dirty="0">
                <a:latin typeface="Helvetica" panose="020B0604020202020204" pitchFamily="34" charset="0"/>
                <a:cs typeface="Helvetica" panose="020B0604020202020204" pitchFamily="34" charset="0"/>
              </a:rPr>
              <a:t> </a:t>
            </a:r>
          </a:p>
          <a:p>
            <a:r>
              <a:rPr lang="fr-FR" sz="1050" dirty="0">
                <a:latin typeface="Helvetica" panose="020B0604020202020204" pitchFamily="34" charset="0"/>
                <a:cs typeface="Helvetica" panose="020B0604020202020204" pitchFamily="34" charset="0"/>
              </a:rPr>
              <a:t>DAEU B : 5 cours de 18h à 20h30 ou 21h : français, maths, physique, chimie (sciences de la nature et de la vie) lundi - mardi - mercredi - jeudi - vendredi</a:t>
            </a:r>
          </a:p>
        </p:txBody>
      </p:sp>
    </p:spTree>
    <p:extLst>
      <p:ext uri="{BB962C8B-B14F-4D97-AF65-F5344CB8AC3E}">
        <p14:creationId xmlns:p14="http://schemas.microsoft.com/office/powerpoint/2010/main" val="1176963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44" name="Rectangle 43"/>
          <p:cNvSpPr/>
          <p:nvPr/>
        </p:nvSpPr>
        <p:spPr>
          <a:xfrm>
            <a:off x="3716860" y="1978268"/>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11" name="Groupe 10"/>
          <p:cNvGrpSpPr/>
          <p:nvPr/>
        </p:nvGrpSpPr>
        <p:grpSpPr>
          <a:xfrm>
            <a:off x="1" y="-14545"/>
            <a:ext cx="7571525" cy="285465"/>
            <a:chOff x="-2" y="6162982"/>
            <a:chExt cx="7571525" cy="285465"/>
          </a:xfrm>
        </p:grpSpPr>
        <p:sp>
          <p:nvSpPr>
            <p:cNvPr id="12" name="Rectangle 11"/>
            <p:cNvSpPr/>
            <p:nvPr/>
          </p:nvSpPr>
          <p:spPr>
            <a:xfrm>
              <a:off x="-2" y="6185993"/>
              <a:ext cx="7562850" cy="26245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p:cNvSpPr/>
            <p:nvPr/>
          </p:nvSpPr>
          <p:spPr>
            <a:xfrm>
              <a:off x="193268" y="6162982"/>
              <a:ext cx="6245299" cy="276999"/>
            </a:xfrm>
            <a:prstGeom prst="rect">
              <a:avLst/>
            </a:prstGeom>
          </p:spPr>
          <p:txBody>
            <a:bodyPr wrap="none">
              <a:spAutoFit/>
            </a:bodyPr>
            <a:lstStyle/>
            <a:p>
              <a:r>
                <a:rPr lang="fr-FR" sz="1200" b="1" dirty="0" smtClean="0">
                  <a:solidFill>
                    <a:schemeClr val="bg1"/>
                  </a:solidFill>
                  <a:latin typeface="Helvetica"/>
                  <a:cs typeface="Helvetica"/>
                </a:rPr>
                <a:t>PROGRAMME DES MATIÈRES OBLIGATOIRES :  FRANÇAIS ET MATHÉMATIQUES </a:t>
              </a:r>
              <a:endParaRPr lang="fr-FR" sz="1200" b="1" dirty="0">
                <a:solidFill>
                  <a:schemeClr val="bg1"/>
                </a:solidFill>
                <a:latin typeface="Helvetica"/>
                <a:cs typeface="Helvetica"/>
              </a:endParaRPr>
            </a:p>
          </p:txBody>
        </p:sp>
        <p:sp>
          <p:nvSpPr>
            <p:cNvPr id="14" name="Rectangle 13"/>
            <p:cNvSpPr/>
            <p:nvPr/>
          </p:nvSpPr>
          <p:spPr>
            <a:xfrm>
              <a:off x="6320115" y="6185993"/>
              <a:ext cx="1251408"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Triangle isocèle 14"/>
            <p:cNvSpPr/>
            <p:nvPr/>
          </p:nvSpPr>
          <p:spPr>
            <a:xfrm rot="16200000" flipV="1">
              <a:off x="-30360" y="6216354"/>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4" name="Rectangle 3"/>
          <p:cNvSpPr/>
          <p:nvPr/>
        </p:nvSpPr>
        <p:spPr>
          <a:xfrm>
            <a:off x="96637" y="541414"/>
            <a:ext cx="6984346" cy="7594387"/>
          </a:xfrm>
          <a:prstGeom prst="rect">
            <a:avLst/>
          </a:prstGeom>
        </p:spPr>
        <p:txBody>
          <a:bodyPr wrap="square">
            <a:spAutoFit/>
          </a:bodyPr>
          <a:lstStyle/>
          <a:p>
            <a:pPr algn="just"/>
            <a:r>
              <a:rPr lang="fr-FR" sz="1200" b="1" dirty="0">
                <a:solidFill>
                  <a:schemeClr val="accent1"/>
                </a:solidFill>
                <a:latin typeface="Helvetica" panose="020B0604020202020204" pitchFamily="34" charset="0"/>
                <a:cs typeface="Helvetica" panose="020B0604020202020204" pitchFamily="34" charset="0"/>
              </a:rPr>
              <a:t>Français (DAEU B)  </a:t>
            </a:r>
          </a:p>
          <a:p>
            <a:pPr algn="just"/>
            <a:r>
              <a:rPr lang="fr-FR" sz="1050" dirty="0">
                <a:latin typeface="Helvetica" panose="020B0604020202020204" pitchFamily="34" charset="0"/>
                <a:cs typeface="Helvetica" panose="020B0604020202020204" pitchFamily="34" charset="0"/>
              </a:rPr>
              <a:t> </a:t>
            </a:r>
          </a:p>
          <a:p>
            <a:pPr algn="just"/>
            <a:r>
              <a:rPr lang="fr-FR" sz="1050" dirty="0">
                <a:solidFill>
                  <a:srgbClr val="595959"/>
                </a:solidFill>
                <a:latin typeface="Helvetica"/>
                <a:cs typeface="Helvetica"/>
              </a:rPr>
              <a:t>La formation offre un apprentissage méthodologique à l’oral comme à l’écrit.  </a:t>
            </a:r>
          </a:p>
          <a:p>
            <a:pPr algn="just"/>
            <a:r>
              <a:rPr lang="fr-FR" sz="1050" dirty="0">
                <a:solidFill>
                  <a:schemeClr val="tx1">
                    <a:lumMod val="50000"/>
                    <a:lumOff val="50000"/>
                  </a:schemeClr>
                </a:solidFill>
                <a:latin typeface="Helvetica" panose="020B0604020202020204" pitchFamily="34" charset="0"/>
                <a:cs typeface="Helvetica" panose="020B0604020202020204" pitchFamily="34" charset="0"/>
              </a:rPr>
              <a:t> </a:t>
            </a:r>
            <a:endParaRPr lang="fr-FR" sz="1050" dirty="0" smtClean="0">
              <a:solidFill>
                <a:schemeClr val="tx1">
                  <a:lumMod val="50000"/>
                  <a:lumOff val="50000"/>
                </a:schemeClr>
              </a:solidFill>
              <a:latin typeface="Helvetica" panose="020B0604020202020204" pitchFamily="34" charset="0"/>
              <a:cs typeface="Helvetica" panose="020B0604020202020204" pitchFamily="34" charset="0"/>
            </a:endParaRPr>
          </a:p>
          <a:p>
            <a:pPr marL="171450" indent="-171450" algn="just">
              <a:buFont typeface="Wingdings" panose="05000000000000000000" pitchFamily="2" charset="2"/>
              <a:buChar char="§"/>
            </a:pPr>
            <a:r>
              <a:rPr lang="fr-FR" sz="1050" dirty="0">
                <a:solidFill>
                  <a:srgbClr val="595959"/>
                </a:solidFill>
                <a:latin typeface="Helvetica"/>
                <a:cs typeface="Helvetica"/>
              </a:rPr>
              <a:t>À </a:t>
            </a:r>
            <a:r>
              <a:rPr lang="fr-FR" sz="1050" dirty="0">
                <a:solidFill>
                  <a:srgbClr val="595959"/>
                </a:solidFill>
                <a:latin typeface="Helvetica"/>
                <a:cs typeface="Helvetica"/>
              </a:rPr>
              <a:t>l’écrit, les recherches documentaires sont l’occasion d’une maîtrise de la prise de notes et de la synthèse. La technique du résumé de textes, à partir d’un texte isolé ou d’un corpus, est également travaillée. La production de textes argumentatifs est pratiquée régulièrement (rédaction d’un paragraphe ou d’une dissertation complète).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a:solidFill>
                  <a:srgbClr val="595959"/>
                </a:solidFill>
                <a:latin typeface="Helvetica"/>
                <a:cs typeface="Helvetica"/>
              </a:rPr>
              <a:t>À </a:t>
            </a:r>
            <a:r>
              <a:rPr lang="fr-FR" sz="1050" dirty="0">
                <a:solidFill>
                  <a:srgbClr val="595959"/>
                </a:solidFill>
                <a:latin typeface="Helvetica"/>
                <a:cs typeface="Helvetica"/>
              </a:rPr>
              <a:t>l’oral, le groupe travaille dans un esprit d’échange et de confiance pour favoriser l’intervention orale individuelle ponctuelle ou l’exposé plus élaboré. Un entraînement oral à l’argumentation est également proposé.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a:solidFill>
                  <a:srgbClr val="595959"/>
                </a:solidFill>
                <a:latin typeface="Helvetica"/>
                <a:cs typeface="Helvetica"/>
              </a:rPr>
              <a:t>L’enseignement </a:t>
            </a:r>
            <a:r>
              <a:rPr lang="fr-FR" sz="1050" dirty="0">
                <a:solidFill>
                  <a:srgbClr val="595959"/>
                </a:solidFill>
                <a:latin typeface="Helvetica"/>
                <a:cs typeface="Helvetica"/>
              </a:rPr>
              <a:t>vise également une consolidation des connaissances en langue française (orthographe, grammaire, syntaxe, conjugaison).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a:solidFill>
                  <a:srgbClr val="595959"/>
                </a:solidFill>
                <a:latin typeface="Helvetica"/>
                <a:cs typeface="Helvetica"/>
              </a:rPr>
              <a:t>La </a:t>
            </a:r>
            <a:r>
              <a:rPr lang="fr-FR" sz="1050" dirty="0">
                <a:solidFill>
                  <a:srgbClr val="595959"/>
                </a:solidFill>
                <a:latin typeface="Helvetica"/>
                <a:cs typeface="Helvetica"/>
              </a:rPr>
              <a:t>formation développe la culture en histoire littéraire et artistique, à partir de textes classiques ou contemporains, et d’auteurs français ou étrangers. La rédaction de fiches de lecture est régulièrement proposée. Selon les attentes et les compétences, une initiation aux problématiques et aux notions philosophiques peut être envisagée.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a:solidFill>
                  <a:srgbClr val="595959"/>
                </a:solidFill>
                <a:latin typeface="Helvetica"/>
                <a:cs typeface="Helvetica"/>
              </a:rPr>
              <a:t>Enfin</a:t>
            </a:r>
            <a:r>
              <a:rPr lang="fr-FR" sz="1050" dirty="0">
                <a:solidFill>
                  <a:srgbClr val="595959"/>
                </a:solidFill>
                <a:latin typeface="Helvetica"/>
                <a:cs typeface="Helvetica"/>
              </a:rPr>
              <a:t>, un temps est réservé pour des activités d’expression variées : analyse d’images, composition ou transposition de textes appartenant à des genres et des registres variés. Le cours associe et combine les pratiques orales et écrites où le stagiaire est encouragé à une implication, une participation active.  </a:t>
            </a:r>
          </a:p>
          <a:p>
            <a:pPr algn="just"/>
            <a:r>
              <a:rPr lang="fr-FR" sz="1050" dirty="0">
                <a:latin typeface="Helvetica" panose="020B0604020202020204" pitchFamily="34" charset="0"/>
                <a:cs typeface="Helvetica" panose="020B0604020202020204" pitchFamily="34" charset="0"/>
              </a:rPr>
              <a:t> </a:t>
            </a:r>
          </a:p>
          <a:p>
            <a:pPr algn="just"/>
            <a:endParaRPr lang="fr-FR" sz="1200" b="1" dirty="0" smtClean="0">
              <a:solidFill>
                <a:schemeClr val="accent1"/>
              </a:solidFill>
              <a:latin typeface="Helvetica" panose="020B0604020202020204" pitchFamily="34" charset="0"/>
              <a:cs typeface="Helvetica" panose="020B0604020202020204" pitchFamily="34" charset="0"/>
            </a:endParaRPr>
          </a:p>
          <a:p>
            <a:pPr algn="just"/>
            <a:r>
              <a:rPr lang="fr-FR" sz="1200" b="1" dirty="0" smtClean="0">
                <a:solidFill>
                  <a:schemeClr val="accent1"/>
                </a:solidFill>
                <a:latin typeface="Helvetica" panose="020B0604020202020204" pitchFamily="34" charset="0"/>
                <a:cs typeface="Helvetica" panose="020B0604020202020204" pitchFamily="34" charset="0"/>
              </a:rPr>
              <a:t>Mathématiques </a:t>
            </a:r>
            <a:r>
              <a:rPr lang="fr-FR" sz="1200" b="1" dirty="0">
                <a:solidFill>
                  <a:schemeClr val="accent1"/>
                </a:solidFill>
                <a:latin typeface="Helvetica" panose="020B0604020202020204" pitchFamily="34" charset="0"/>
                <a:cs typeface="Helvetica" panose="020B0604020202020204" pitchFamily="34" charset="0"/>
              </a:rPr>
              <a:t>(DAEU B)  </a:t>
            </a:r>
          </a:p>
          <a:p>
            <a:pPr algn="just"/>
            <a:r>
              <a:rPr lang="fr-FR" sz="1050" dirty="0">
                <a:latin typeface="Helvetica" panose="020B0604020202020204" pitchFamily="34" charset="0"/>
                <a:cs typeface="Helvetica" panose="020B0604020202020204" pitchFamily="34" charset="0"/>
              </a:rPr>
              <a:t> </a:t>
            </a:r>
          </a:p>
          <a:p>
            <a:pPr algn="just"/>
            <a:r>
              <a:rPr lang="fr-FR" sz="1050" dirty="0">
                <a:solidFill>
                  <a:srgbClr val="595959"/>
                </a:solidFill>
                <a:latin typeface="Helvetica"/>
                <a:cs typeface="Helvetica"/>
              </a:rPr>
              <a:t>Le programme de mathématiques suit la progression suivante :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a:solidFill>
                  <a:srgbClr val="595959"/>
                </a:solidFill>
                <a:latin typeface="Helvetica"/>
                <a:cs typeface="Helvetica"/>
              </a:rPr>
              <a:t>Maîtrise </a:t>
            </a:r>
            <a:r>
              <a:rPr lang="fr-FR" sz="1050" dirty="0">
                <a:solidFill>
                  <a:srgbClr val="595959"/>
                </a:solidFill>
                <a:latin typeface="Helvetica"/>
                <a:cs typeface="Helvetica"/>
              </a:rPr>
              <a:t>des techniques de calcul : équations, inéquations, trinôme de second degré </a:t>
            </a:r>
            <a:endParaRPr lang="fr-FR" sz="1050" dirty="0" smtClean="0">
              <a:solidFill>
                <a:srgbClr val="595959"/>
              </a:solidFill>
              <a:latin typeface="Helvetica"/>
              <a:cs typeface="Helvetica"/>
            </a:endParaRPr>
          </a:p>
          <a:p>
            <a:pPr algn="just"/>
            <a:endParaRPr lang="fr-FR" sz="1050" dirty="0">
              <a:solidFill>
                <a:srgbClr val="595959"/>
              </a:solidFill>
              <a:latin typeface="Helvetica"/>
              <a:cs typeface="Helvetica"/>
            </a:endParaRPr>
          </a:p>
          <a:p>
            <a:pPr marL="171450" indent="-171450" algn="just">
              <a:buFont typeface="Wingdings" panose="05000000000000000000" pitchFamily="2" charset="2"/>
              <a:buChar char="§"/>
            </a:pPr>
            <a:r>
              <a:rPr lang="fr-FR" sz="1050" dirty="0">
                <a:solidFill>
                  <a:srgbClr val="595959"/>
                </a:solidFill>
                <a:latin typeface="Helvetica"/>
                <a:cs typeface="Helvetica"/>
              </a:rPr>
              <a:t>Fonctions </a:t>
            </a:r>
            <a:r>
              <a:rPr lang="fr-FR" sz="1050" dirty="0">
                <a:solidFill>
                  <a:srgbClr val="595959"/>
                </a:solidFill>
                <a:latin typeface="Helvetica"/>
                <a:cs typeface="Helvetica"/>
              </a:rPr>
              <a:t>polynômes et rationnelles : dérivation, limites, étude complète  </a:t>
            </a:r>
            <a:endParaRPr lang="fr-FR" sz="1050" dirty="0">
              <a:solidFill>
                <a:srgbClr val="595959"/>
              </a:solidFill>
              <a:latin typeface="Helvetica"/>
              <a:cs typeface="Helvetica"/>
            </a:endParaRP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Etude </a:t>
            </a:r>
            <a:r>
              <a:rPr lang="fr-FR" sz="1050" dirty="0">
                <a:solidFill>
                  <a:srgbClr val="595959"/>
                </a:solidFill>
                <a:latin typeface="Helvetica"/>
                <a:cs typeface="Helvetica"/>
              </a:rPr>
              <a:t>des suites  </a:t>
            </a:r>
            <a:endParaRPr lang="fr-FR" sz="1050" dirty="0" smtClean="0">
              <a:solidFill>
                <a:srgbClr val="595959"/>
              </a:solidFill>
              <a:latin typeface="Helvetica"/>
              <a:cs typeface="Helvetica"/>
            </a:endParaRPr>
          </a:p>
          <a:p>
            <a:pPr algn="just"/>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Primitives </a:t>
            </a:r>
            <a:r>
              <a:rPr lang="fr-FR" sz="1050" dirty="0">
                <a:solidFill>
                  <a:srgbClr val="595959"/>
                </a:solidFill>
                <a:latin typeface="Helvetica"/>
                <a:cs typeface="Helvetica"/>
              </a:rPr>
              <a:t>et intégration  </a:t>
            </a:r>
            <a:endParaRPr lang="fr-FR" sz="1050" dirty="0">
              <a:solidFill>
                <a:srgbClr val="595959"/>
              </a:solidFill>
              <a:latin typeface="Helvetica"/>
              <a:cs typeface="Helvetica"/>
            </a:endParaRP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Fonction </a:t>
            </a:r>
            <a:r>
              <a:rPr lang="fr-FR" sz="1050" dirty="0">
                <a:solidFill>
                  <a:srgbClr val="595959"/>
                </a:solidFill>
                <a:latin typeface="Helvetica"/>
                <a:cs typeface="Helvetica"/>
              </a:rPr>
              <a:t>exponentielle  </a:t>
            </a:r>
            <a:endParaRPr lang="fr-FR" sz="1050" dirty="0">
              <a:solidFill>
                <a:srgbClr val="595959"/>
              </a:solidFill>
              <a:latin typeface="Helvetica"/>
              <a:cs typeface="Helvetica"/>
            </a:endParaRP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Fonction </a:t>
            </a:r>
            <a:r>
              <a:rPr lang="fr-FR" sz="1050" dirty="0">
                <a:solidFill>
                  <a:srgbClr val="595959"/>
                </a:solidFill>
                <a:latin typeface="Helvetica"/>
                <a:cs typeface="Helvetica"/>
              </a:rPr>
              <a:t>logarithme </a:t>
            </a:r>
            <a:r>
              <a:rPr lang="fr-FR" sz="1050" dirty="0">
                <a:solidFill>
                  <a:srgbClr val="595959"/>
                </a:solidFill>
                <a:latin typeface="Helvetica"/>
                <a:cs typeface="Helvetica"/>
              </a:rPr>
              <a:t>népérien </a:t>
            </a: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Probabilités</a:t>
            </a:r>
            <a:r>
              <a:rPr lang="fr-FR" sz="1050" dirty="0">
                <a:solidFill>
                  <a:srgbClr val="595959"/>
                </a:solidFill>
                <a:latin typeface="Helvetica"/>
                <a:cs typeface="Helvetica"/>
              </a:rPr>
              <a:t>, variables aléatoires, loi binomiale, loi normale  </a:t>
            </a:r>
            <a:endParaRPr lang="fr-FR" sz="1050" dirty="0">
              <a:solidFill>
                <a:srgbClr val="595959"/>
              </a:solidFill>
              <a:latin typeface="Helvetica"/>
              <a:cs typeface="Helvetica"/>
            </a:endParaRP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Statistiques </a:t>
            </a:r>
            <a:r>
              <a:rPr lang="fr-FR" sz="1050" dirty="0">
                <a:solidFill>
                  <a:srgbClr val="595959"/>
                </a:solidFill>
                <a:latin typeface="Helvetica"/>
                <a:cs typeface="Helvetica"/>
              </a:rPr>
              <a:t>à deux variables, méthodes des moindres carrées  </a:t>
            </a:r>
          </a:p>
          <a:p>
            <a:pPr algn="just"/>
            <a:r>
              <a:rPr lang="fr-FR" sz="1050" dirty="0">
                <a:solidFill>
                  <a:srgbClr val="595959"/>
                </a:solidFill>
                <a:latin typeface="Helvetica"/>
                <a:cs typeface="Helvetica"/>
              </a:rPr>
              <a:t> </a:t>
            </a:r>
          </a:p>
          <a:p>
            <a:pPr algn="just"/>
            <a:endParaRPr lang="fr-FR" sz="1050" dirty="0" smtClean="0">
              <a:solidFill>
                <a:srgbClr val="595959"/>
              </a:solidFill>
              <a:latin typeface="Helvetica"/>
              <a:cs typeface="Helvetica"/>
            </a:endParaRPr>
          </a:p>
          <a:p>
            <a:pPr algn="just"/>
            <a:r>
              <a:rPr lang="fr-FR" sz="1050" dirty="0" smtClean="0">
                <a:solidFill>
                  <a:srgbClr val="595959"/>
                </a:solidFill>
                <a:latin typeface="Helvetica"/>
                <a:cs typeface="Helvetica"/>
              </a:rPr>
              <a:t>Ce </a:t>
            </a:r>
            <a:r>
              <a:rPr lang="fr-FR" sz="1050" dirty="0">
                <a:solidFill>
                  <a:srgbClr val="595959"/>
                </a:solidFill>
                <a:latin typeface="Helvetica"/>
                <a:cs typeface="Helvetica"/>
              </a:rPr>
              <a:t>programme couvre la partie "analyse" du BAC Scientifique. </a:t>
            </a:r>
          </a:p>
        </p:txBody>
      </p:sp>
    </p:spTree>
    <p:extLst>
      <p:ext uri="{BB962C8B-B14F-4D97-AF65-F5344CB8AC3E}">
        <p14:creationId xmlns:p14="http://schemas.microsoft.com/office/powerpoint/2010/main" val="3765997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44" name="Rectangle 43"/>
          <p:cNvSpPr/>
          <p:nvPr/>
        </p:nvSpPr>
        <p:spPr>
          <a:xfrm>
            <a:off x="3716860" y="1978268"/>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11" name="Groupe 10"/>
          <p:cNvGrpSpPr/>
          <p:nvPr/>
        </p:nvGrpSpPr>
        <p:grpSpPr>
          <a:xfrm>
            <a:off x="1" y="-14545"/>
            <a:ext cx="7571525" cy="285465"/>
            <a:chOff x="-2" y="6162982"/>
            <a:chExt cx="7571525" cy="285465"/>
          </a:xfrm>
        </p:grpSpPr>
        <p:sp>
          <p:nvSpPr>
            <p:cNvPr id="12" name="Rectangle 11"/>
            <p:cNvSpPr/>
            <p:nvPr/>
          </p:nvSpPr>
          <p:spPr>
            <a:xfrm>
              <a:off x="-2" y="6185993"/>
              <a:ext cx="7562850" cy="26245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p:cNvSpPr/>
            <p:nvPr/>
          </p:nvSpPr>
          <p:spPr>
            <a:xfrm>
              <a:off x="193268" y="6162982"/>
              <a:ext cx="4710457" cy="276999"/>
            </a:xfrm>
            <a:prstGeom prst="rect">
              <a:avLst/>
            </a:prstGeom>
          </p:spPr>
          <p:txBody>
            <a:bodyPr wrap="none">
              <a:spAutoFit/>
            </a:bodyPr>
            <a:lstStyle/>
            <a:p>
              <a:r>
                <a:rPr lang="fr-FR" sz="1200" b="1" dirty="0" smtClean="0">
                  <a:solidFill>
                    <a:schemeClr val="bg1"/>
                  </a:solidFill>
                  <a:latin typeface="Helvetica"/>
                  <a:cs typeface="Helvetica"/>
                </a:rPr>
                <a:t>PROGRAMME DES MATIÈRES OPTIONNELLES (2 AU CHOIX) </a:t>
              </a:r>
              <a:endParaRPr lang="fr-FR" sz="1200" b="1" dirty="0">
                <a:solidFill>
                  <a:schemeClr val="bg1"/>
                </a:solidFill>
                <a:latin typeface="Helvetica"/>
                <a:cs typeface="Helvetica"/>
              </a:endParaRPr>
            </a:p>
          </p:txBody>
        </p:sp>
        <p:sp>
          <p:nvSpPr>
            <p:cNvPr id="14" name="Rectangle 13"/>
            <p:cNvSpPr/>
            <p:nvPr/>
          </p:nvSpPr>
          <p:spPr>
            <a:xfrm>
              <a:off x="6320115" y="6185993"/>
              <a:ext cx="1251408"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Triangle isocèle 14"/>
            <p:cNvSpPr/>
            <p:nvPr/>
          </p:nvSpPr>
          <p:spPr>
            <a:xfrm rot="16200000" flipV="1">
              <a:off x="-30360" y="6216354"/>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4" name="Rectangle 3"/>
          <p:cNvSpPr/>
          <p:nvPr/>
        </p:nvSpPr>
        <p:spPr>
          <a:xfrm>
            <a:off x="96637" y="556489"/>
            <a:ext cx="7060001" cy="7317388"/>
          </a:xfrm>
          <a:prstGeom prst="rect">
            <a:avLst/>
          </a:prstGeom>
        </p:spPr>
        <p:txBody>
          <a:bodyPr wrap="square">
            <a:spAutoFit/>
          </a:bodyPr>
          <a:lstStyle/>
          <a:p>
            <a:pPr algn="just"/>
            <a:r>
              <a:rPr lang="fr-FR" sz="1200" b="1" dirty="0">
                <a:solidFill>
                  <a:schemeClr val="accent1"/>
                </a:solidFill>
                <a:latin typeface="Helvetica" panose="020B0604020202020204" pitchFamily="34" charset="0"/>
                <a:cs typeface="Helvetica" panose="020B0604020202020204" pitchFamily="34" charset="0"/>
              </a:rPr>
              <a:t>Option : Chimie (DAEU B)  </a:t>
            </a:r>
          </a:p>
          <a:p>
            <a:pPr algn="just"/>
            <a:r>
              <a:rPr lang="fr-FR" sz="1200" b="1" dirty="0">
                <a:solidFill>
                  <a:schemeClr val="accent1"/>
                </a:solidFill>
                <a:latin typeface="Helvetica" panose="020B0604020202020204" pitchFamily="34" charset="0"/>
                <a:cs typeface="Helvetica" panose="020B0604020202020204" pitchFamily="34" charset="0"/>
              </a:rPr>
              <a:t> </a:t>
            </a:r>
          </a:p>
          <a:p>
            <a:pPr algn="just"/>
            <a:r>
              <a:rPr lang="fr-FR" sz="1050" dirty="0">
                <a:solidFill>
                  <a:srgbClr val="595959"/>
                </a:solidFill>
                <a:latin typeface="Helvetica"/>
                <a:cs typeface="Helvetica"/>
              </a:rPr>
              <a:t>Basé sur le programme de spécialité S du lycée, le programme de chimie se divise en trois grandes parties :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smtClean="0">
                <a:solidFill>
                  <a:srgbClr val="595959"/>
                </a:solidFill>
                <a:latin typeface="Helvetica"/>
                <a:cs typeface="Helvetica"/>
              </a:rPr>
              <a:t>Une </a:t>
            </a:r>
            <a:r>
              <a:rPr lang="fr-FR" sz="1050" dirty="0">
                <a:solidFill>
                  <a:srgbClr val="595959"/>
                </a:solidFill>
                <a:latin typeface="Helvetica"/>
                <a:cs typeface="Helvetica"/>
              </a:rPr>
              <a:t>première partie constituée de cinq chapitres de mise à niveau reprenant l’essentiel des acquis du collège et de la classe de seconde générale </a:t>
            </a:r>
          </a:p>
          <a:p>
            <a:pPr algn="just"/>
            <a:endParaRPr lang="fr-FR" sz="1050" dirty="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Une </a:t>
            </a:r>
            <a:r>
              <a:rPr lang="fr-FR" sz="1050" dirty="0">
                <a:solidFill>
                  <a:srgbClr val="595959"/>
                </a:solidFill>
                <a:latin typeface="Helvetica"/>
                <a:cs typeface="Helvetica"/>
              </a:rPr>
              <a:t>partie chimie des solutions (les solutions, conductivité d’une solution, solutions acides et basiques, application aux titrages acido-basiques, réactions d’oxydoréduction en solution, application aux piles et accumulateurs, cinétique chimique) </a:t>
            </a:r>
            <a:endParaRPr lang="fr-FR" sz="1050" dirty="0" smtClean="0">
              <a:solidFill>
                <a:srgbClr val="595959"/>
              </a:solidFill>
              <a:latin typeface="Helvetica"/>
              <a:cs typeface="Helvetica"/>
            </a:endParaRPr>
          </a:p>
          <a:p>
            <a:pPr algn="just"/>
            <a:r>
              <a:rPr lang="fr-FR" sz="1050" dirty="0" smtClean="0">
                <a:solidFill>
                  <a:srgbClr val="595959"/>
                </a:solidFill>
                <a:latin typeface="Helvetica"/>
                <a:cs typeface="Helvetica"/>
              </a:rPr>
              <a:t> </a:t>
            </a:r>
            <a:endParaRPr lang="fr-FR" sz="1050" dirty="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Une </a:t>
            </a:r>
            <a:r>
              <a:rPr lang="fr-FR" sz="1050" dirty="0">
                <a:solidFill>
                  <a:srgbClr val="595959"/>
                </a:solidFill>
                <a:latin typeface="Helvetica"/>
                <a:cs typeface="Helvetica"/>
              </a:rPr>
              <a:t>partie chimie organique (chaînes carbonées, groupes caractéristiques, stéréo-isoméries, grandes catégories de réactions et mécanismes réactionnels, synthèse organique, spectroscopies IR et RMN).  </a:t>
            </a:r>
          </a:p>
          <a:p>
            <a:pPr algn="just"/>
            <a:r>
              <a:rPr lang="fr-FR" sz="1050" dirty="0">
                <a:solidFill>
                  <a:srgbClr val="595959"/>
                </a:solidFill>
                <a:latin typeface="Helvetica"/>
                <a:cs typeface="Helvetica"/>
              </a:rPr>
              <a:t> </a:t>
            </a:r>
          </a:p>
          <a:p>
            <a:pPr algn="just"/>
            <a:r>
              <a:rPr lang="fr-FR" sz="1050" dirty="0">
                <a:solidFill>
                  <a:srgbClr val="595959"/>
                </a:solidFill>
                <a:latin typeface="Helvetica"/>
                <a:cs typeface="Helvetica"/>
              </a:rPr>
              <a:t>La séance de chimie est divisée en deux : un TD (donné la semaine précédente et à préparer à la maison) suivi d’un cours.  </a:t>
            </a:r>
          </a:p>
          <a:p>
            <a:pPr algn="just"/>
            <a:r>
              <a:rPr lang="fr-FR" sz="1050" dirty="0">
                <a:solidFill>
                  <a:srgbClr val="595959"/>
                </a:solidFill>
                <a:latin typeface="Helvetica"/>
                <a:cs typeface="Helvetica"/>
              </a:rPr>
              <a:t> </a:t>
            </a:r>
          </a:p>
          <a:p>
            <a:pPr algn="just"/>
            <a:r>
              <a:rPr lang="fr-FR" sz="1050" dirty="0">
                <a:solidFill>
                  <a:srgbClr val="595959"/>
                </a:solidFill>
                <a:latin typeface="Helvetica"/>
                <a:cs typeface="Helvetica"/>
              </a:rPr>
              <a:t>Ce programme très complet permet de poursuivre toutes études scientifiques en chimie.  </a:t>
            </a:r>
          </a:p>
          <a:p>
            <a:pPr algn="just"/>
            <a:r>
              <a:rPr lang="fr-FR" sz="1200" b="1" dirty="0">
                <a:solidFill>
                  <a:schemeClr val="accent1"/>
                </a:solidFill>
                <a:latin typeface="Helvetica" panose="020B0604020202020204" pitchFamily="34" charset="0"/>
                <a:cs typeface="Helvetica" panose="020B0604020202020204" pitchFamily="34" charset="0"/>
              </a:rPr>
              <a:t> </a:t>
            </a:r>
          </a:p>
          <a:p>
            <a:pPr algn="just"/>
            <a:r>
              <a:rPr lang="fr-FR" sz="1200" b="1" dirty="0">
                <a:solidFill>
                  <a:schemeClr val="accent1"/>
                </a:solidFill>
                <a:latin typeface="Helvetica" panose="020B0604020202020204" pitchFamily="34" charset="0"/>
                <a:cs typeface="Helvetica" panose="020B0604020202020204" pitchFamily="34" charset="0"/>
              </a:rPr>
              <a:t> </a:t>
            </a:r>
            <a:r>
              <a:rPr lang="fr-FR" sz="1200" b="1" dirty="0" smtClean="0">
                <a:solidFill>
                  <a:schemeClr val="accent1"/>
                </a:solidFill>
                <a:latin typeface="Helvetica" panose="020B0604020202020204" pitchFamily="34" charset="0"/>
                <a:cs typeface="Helvetica" panose="020B0604020202020204" pitchFamily="34" charset="0"/>
              </a:rPr>
              <a:t>Option </a:t>
            </a:r>
            <a:r>
              <a:rPr lang="fr-FR" sz="1200" b="1" dirty="0">
                <a:solidFill>
                  <a:schemeClr val="accent1"/>
                </a:solidFill>
                <a:latin typeface="Helvetica" panose="020B0604020202020204" pitchFamily="34" charset="0"/>
                <a:cs typeface="Helvetica" panose="020B0604020202020204" pitchFamily="34" charset="0"/>
              </a:rPr>
              <a:t>Physique (DAEU B)  </a:t>
            </a:r>
          </a:p>
          <a:p>
            <a:pPr algn="just"/>
            <a:r>
              <a:rPr lang="fr-FR" sz="1200" b="1" dirty="0">
                <a:solidFill>
                  <a:schemeClr val="accent1"/>
                </a:solidFill>
                <a:latin typeface="Helvetica" panose="020B0604020202020204" pitchFamily="34" charset="0"/>
                <a:cs typeface="Helvetica" panose="020B0604020202020204" pitchFamily="34" charset="0"/>
              </a:rPr>
              <a:t> </a:t>
            </a:r>
          </a:p>
          <a:p>
            <a:pPr algn="just"/>
            <a:r>
              <a:rPr lang="fr-FR" sz="1050" dirty="0">
                <a:solidFill>
                  <a:srgbClr val="595959"/>
                </a:solidFill>
                <a:latin typeface="Helvetica"/>
                <a:cs typeface="Helvetica"/>
              </a:rPr>
              <a:t>L'enseignement de physique s'articule autour de 2 thèmes majeurs :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smtClean="0">
                <a:solidFill>
                  <a:srgbClr val="595959"/>
                </a:solidFill>
                <a:latin typeface="Helvetica"/>
                <a:cs typeface="Helvetica"/>
              </a:rPr>
              <a:t>La </a:t>
            </a:r>
            <a:r>
              <a:rPr lang="fr-FR" sz="1050" dirty="0">
                <a:solidFill>
                  <a:srgbClr val="595959"/>
                </a:solidFill>
                <a:latin typeface="Helvetica"/>
                <a:cs typeface="Helvetica"/>
              </a:rPr>
              <a:t>mécanique : cinématique et dynamique newtoniennes, oscillateurs, travail d’une force, aspects énergétiques, notions de temps et relativité restreinte.  </a:t>
            </a:r>
          </a:p>
          <a:p>
            <a:pPr algn="just"/>
            <a:endParaRPr lang="fr-FR" sz="1050" dirty="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Ondes </a:t>
            </a:r>
            <a:r>
              <a:rPr lang="fr-FR" sz="1050" dirty="0">
                <a:solidFill>
                  <a:srgbClr val="595959"/>
                </a:solidFill>
                <a:latin typeface="Helvetica"/>
                <a:cs typeface="Helvetica"/>
              </a:rPr>
              <a:t>et matière : les ondes dans la matière (ondes mécaniques, ondes sonores), caractéristiques des ondes (ondes progressives, progressives périodiques), propriétés des ondes (notions de diffraction, interférences, effet Doppler), photon et ondes lumineuses.  </a:t>
            </a:r>
          </a:p>
          <a:p>
            <a:pPr algn="just"/>
            <a:r>
              <a:rPr lang="fr-FR" sz="1050" dirty="0">
                <a:solidFill>
                  <a:srgbClr val="595959"/>
                </a:solidFill>
                <a:latin typeface="Helvetica"/>
                <a:cs typeface="Helvetica"/>
              </a:rPr>
              <a:t> </a:t>
            </a:r>
          </a:p>
          <a:p>
            <a:pPr algn="just"/>
            <a:r>
              <a:rPr lang="fr-FR" sz="1050" dirty="0">
                <a:solidFill>
                  <a:srgbClr val="595959"/>
                </a:solidFill>
                <a:latin typeface="Helvetica"/>
                <a:cs typeface="Helvetica"/>
              </a:rPr>
              <a:t>Les outils mathématiques indispensables à la compréhension de ces notions sont également abordés dans le contexte de cet enseignement.  </a:t>
            </a:r>
          </a:p>
          <a:p>
            <a:pPr algn="just"/>
            <a:r>
              <a:rPr lang="fr-FR" sz="1050" dirty="0">
                <a:solidFill>
                  <a:srgbClr val="595959"/>
                </a:solidFill>
                <a:latin typeface="Helvetica"/>
                <a:cs typeface="Helvetica"/>
              </a:rPr>
              <a:t> </a:t>
            </a:r>
            <a:r>
              <a:rPr lang="fr-FR" sz="1050" dirty="0" smtClean="0">
                <a:solidFill>
                  <a:srgbClr val="595959"/>
                </a:solidFill>
                <a:latin typeface="Helvetica"/>
                <a:cs typeface="Helvetica"/>
              </a:rPr>
              <a:t>L'objectif </a:t>
            </a:r>
            <a:r>
              <a:rPr lang="fr-FR" sz="1050" dirty="0">
                <a:solidFill>
                  <a:srgbClr val="595959"/>
                </a:solidFill>
                <a:latin typeface="Helvetica"/>
                <a:cs typeface="Helvetica"/>
              </a:rPr>
              <a:t>de cet enseignement (cours et travaux dirigés) est d'apprendre à acquérir un raisonnement scientifique et d'arriver à un niveau permettant d'intégrer dans de bonnes conditions une première année scientifique universitaire. </a:t>
            </a:r>
            <a:endParaRPr lang="fr-FR" sz="1050" dirty="0" smtClean="0">
              <a:solidFill>
                <a:srgbClr val="595959"/>
              </a:solidFill>
              <a:latin typeface="Helvetica"/>
              <a:cs typeface="Helvetica"/>
            </a:endParaRPr>
          </a:p>
          <a:p>
            <a:pPr algn="just"/>
            <a:endParaRPr lang="fr-FR" sz="1050" dirty="0" smtClean="0">
              <a:solidFill>
                <a:srgbClr val="595959"/>
              </a:solidFill>
              <a:latin typeface="Helvetica"/>
              <a:cs typeface="Helvetica"/>
            </a:endParaRPr>
          </a:p>
          <a:p>
            <a:pPr algn="just"/>
            <a:r>
              <a:rPr lang="fr-FR" sz="1050" dirty="0" smtClean="0">
                <a:solidFill>
                  <a:srgbClr val="595959"/>
                </a:solidFill>
                <a:latin typeface="Helvetica"/>
                <a:cs typeface="Helvetica"/>
              </a:rPr>
              <a:t>Pour </a:t>
            </a:r>
            <a:r>
              <a:rPr lang="fr-FR" sz="1050" dirty="0">
                <a:solidFill>
                  <a:srgbClr val="595959"/>
                </a:solidFill>
                <a:latin typeface="Helvetica"/>
                <a:cs typeface="Helvetica"/>
              </a:rPr>
              <a:t>cela, chaque chapitre est tout d'abord illustré par des exercices-tests d'acquis et de compréhension directe du cours afin de faciliter le travail personnel indispensable du stagiaire. </a:t>
            </a:r>
            <a:endParaRPr lang="fr-FR" sz="1050" dirty="0" smtClean="0">
              <a:solidFill>
                <a:srgbClr val="595959"/>
              </a:solidFill>
              <a:latin typeface="Helvetica"/>
              <a:cs typeface="Helvetica"/>
            </a:endParaRPr>
          </a:p>
          <a:p>
            <a:pPr algn="just"/>
            <a:r>
              <a:rPr lang="fr-FR" sz="1050" dirty="0" smtClean="0">
                <a:solidFill>
                  <a:srgbClr val="595959"/>
                </a:solidFill>
                <a:latin typeface="Helvetica"/>
                <a:cs typeface="Helvetica"/>
              </a:rPr>
              <a:t>Des </a:t>
            </a:r>
            <a:r>
              <a:rPr lang="fr-FR" sz="1050" dirty="0">
                <a:solidFill>
                  <a:srgbClr val="595959"/>
                </a:solidFill>
                <a:latin typeface="Helvetica"/>
                <a:cs typeface="Helvetica"/>
              </a:rPr>
              <a:t>problèmes d'entraînement (exploitation d'un document expérimental et modélisation) de difficulté progressive permettent ensuite de mettre l'accent sur la compréhension des phénomènes physiques et l'application des lois générales de la physique.  </a:t>
            </a:r>
          </a:p>
          <a:p>
            <a:pPr algn="just"/>
            <a:r>
              <a:rPr lang="fr-FR" sz="1050" dirty="0">
                <a:solidFill>
                  <a:srgbClr val="595959"/>
                </a:solidFill>
                <a:latin typeface="Helvetica"/>
                <a:cs typeface="Helvetica"/>
              </a:rPr>
              <a:t> </a:t>
            </a:r>
          </a:p>
          <a:p>
            <a:pPr algn="just"/>
            <a:r>
              <a:rPr lang="fr-FR" sz="1050" dirty="0">
                <a:solidFill>
                  <a:srgbClr val="595959"/>
                </a:solidFill>
                <a:latin typeface="Helvetica"/>
                <a:cs typeface="Helvetica"/>
              </a:rPr>
              <a:t>Des parties de séances sont pleinement consacrées à la méthodologie en s’attachant à l’apprentissage de l’analyse d’un texte et à l’utilisation de ses connaissances</a:t>
            </a:r>
            <a:r>
              <a:rPr lang="fr-FR" sz="1050" dirty="0" smtClean="0">
                <a:solidFill>
                  <a:srgbClr val="595959"/>
                </a:solidFill>
                <a:latin typeface="Helvetica"/>
                <a:cs typeface="Helvetica"/>
              </a:rPr>
              <a:t>.</a:t>
            </a:r>
          </a:p>
          <a:p>
            <a:pPr algn="just"/>
            <a:endParaRPr lang="fr-FR" sz="1050" dirty="0">
              <a:solidFill>
                <a:srgbClr val="595959"/>
              </a:solidFill>
              <a:latin typeface="Helvetica"/>
              <a:cs typeface="Helvetica"/>
            </a:endParaRPr>
          </a:p>
        </p:txBody>
      </p:sp>
    </p:spTree>
    <p:extLst>
      <p:ext uri="{BB962C8B-B14F-4D97-AF65-F5344CB8AC3E}">
        <p14:creationId xmlns:p14="http://schemas.microsoft.com/office/powerpoint/2010/main" val="1811588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476047"/>
            <a:ext cx="7562849" cy="1212592"/>
          </a:xfrm>
          <a:prstGeom prst="rect">
            <a:avLst/>
          </a:prstGeom>
          <a:solidFill>
            <a:srgbClr val="84AD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ZoneTexte 2"/>
          <p:cNvSpPr txBox="1"/>
          <p:nvPr/>
        </p:nvSpPr>
        <p:spPr>
          <a:xfrm>
            <a:off x="0" y="9652412"/>
            <a:ext cx="7562849" cy="825867"/>
          </a:xfrm>
          <a:prstGeom prst="rect">
            <a:avLst/>
          </a:prstGeom>
          <a:noFill/>
        </p:spPr>
        <p:txBody>
          <a:bodyPr wrap="square" rtlCol="0">
            <a:spAutoFit/>
          </a:bodyPr>
          <a:lstStyle/>
          <a:p>
            <a:pPr algn="ctr">
              <a:lnSpc>
                <a:spcPct val="120000"/>
              </a:lnSpc>
            </a:pPr>
            <a:r>
              <a:rPr lang="fr-FR" sz="1000" b="1" dirty="0">
                <a:solidFill>
                  <a:schemeClr val="bg1"/>
                </a:solidFill>
                <a:latin typeface="Helvetica"/>
                <a:cs typeface="Helvetica"/>
              </a:rPr>
              <a:t>SERVICE COMMUN DE FORMATION CONTINUE</a:t>
            </a:r>
          </a:p>
          <a:p>
            <a:pPr algn="ctr">
              <a:lnSpc>
                <a:spcPct val="120000"/>
              </a:lnSpc>
            </a:pPr>
            <a:r>
              <a:rPr lang="fr-FR" sz="1000" dirty="0">
                <a:solidFill>
                  <a:schemeClr val="bg1"/>
                </a:solidFill>
                <a:latin typeface="Helvetica"/>
                <a:cs typeface="Helvetica"/>
              </a:rPr>
              <a:t>45, rue des Saints Pères - 75270 Paris Cedex 06</a:t>
            </a:r>
          </a:p>
          <a:p>
            <a:pPr algn="ctr">
              <a:lnSpc>
                <a:spcPct val="120000"/>
              </a:lnSpc>
            </a:pPr>
            <a:r>
              <a:rPr lang="fr-FR" sz="1000" dirty="0">
                <a:solidFill>
                  <a:schemeClr val="bg1"/>
                </a:solidFill>
                <a:latin typeface="Helvetica"/>
                <a:cs typeface="Helvetica"/>
              </a:rPr>
              <a:t>Tél : 01 76 53 46 47  -  Mail : </a:t>
            </a:r>
            <a:r>
              <a:rPr lang="fr-FR" sz="1000" u="sng" dirty="0">
                <a:solidFill>
                  <a:schemeClr val="bg1"/>
                </a:solidFill>
                <a:latin typeface="Helvetica"/>
                <a:cs typeface="Helvetica"/>
              </a:rPr>
              <a:t>candidature.daeu@scfc.parisdescartes.fr</a:t>
            </a:r>
          </a:p>
          <a:p>
            <a:pPr algn="ctr">
              <a:lnSpc>
                <a:spcPct val="120000"/>
              </a:lnSpc>
            </a:pPr>
            <a:r>
              <a:rPr lang="fr-FR" sz="1000" dirty="0">
                <a:solidFill>
                  <a:schemeClr val="bg1"/>
                </a:solidFill>
                <a:latin typeface="Helvetica"/>
                <a:cs typeface="Helvetica"/>
                <a:hlinkClick r:id="rId2"/>
              </a:rPr>
              <a:t>www.formation-continue.parisdescartes.fr</a:t>
            </a:r>
            <a:r>
              <a:rPr lang="fr-FR" sz="1000" dirty="0">
                <a:solidFill>
                  <a:schemeClr val="bg1"/>
                </a:solidFill>
                <a:latin typeface="Helvetica"/>
                <a:cs typeface="Helvetica"/>
              </a:rPr>
              <a:t> /L’entrée à l’université sans le bac : le DAEU</a:t>
            </a:r>
          </a:p>
        </p:txBody>
      </p:sp>
      <p:sp>
        <p:nvSpPr>
          <p:cNvPr id="44" name="Rectangle 43"/>
          <p:cNvSpPr/>
          <p:nvPr/>
        </p:nvSpPr>
        <p:spPr>
          <a:xfrm>
            <a:off x="3716860" y="1978268"/>
            <a:ext cx="3854663"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11" name="Groupe 10"/>
          <p:cNvGrpSpPr/>
          <p:nvPr/>
        </p:nvGrpSpPr>
        <p:grpSpPr>
          <a:xfrm>
            <a:off x="1" y="-14545"/>
            <a:ext cx="7571525" cy="285465"/>
            <a:chOff x="-2" y="6162982"/>
            <a:chExt cx="7571525" cy="285465"/>
          </a:xfrm>
        </p:grpSpPr>
        <p:sp>
          <p:nvSpPr>
            <p:cNvPr id="12" name="Rectangle 11"/>
            <p:cNvSpPr/>
            <p:nvPr/>
          </p:nvSpPr>
          <p:spPr>
            <a:xfrm>
              <a:off x="-2" y="6185993"/>
              <a:ext cx="7562850" cy="26245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p:cNvSpPr/>
            <p:nvPr/>
          </p:nvSpPr>
          <p:spPr>
            <a:xfrm>
              <a:off x="193268" y="6162982"/>
              <a:ext cx="4710457" cy="276999"/>
            </a:xfrm>
            <a:prstGeom prst="rect">
              <a:avLst/>
            </a:prstGeom>
          </p:spPr>
          <p:txBody>
            <a:bodyPr wrap="none">
              <a:spAutoFit/>
            </a:bodyPr>
            <a:lstStyle/>
            <a:p>
              <a:r>
                <a:rPr lang="fr-FR" sz="1200" b="1" dirty="0" smtClean="0">
                  <a:solidFill>
                    <a:schemeClr val="bg1"/>
                  </a:solidFill>
                  <a:latin typeface="Helvetica"/>
                  <a:cs typeface="Helvetica"/>
                </a:rPr>
                <a:t>PROGRAMME DES MATIÈRES OPTIONNELLES (2 AU CHOIX) </a:t>
              </a:r>
              <a:endParaRPr lang="fr-FR" sz="1200" b="1" dirty="0">
                <a:solidFill>
                  <a:schemeClr val="bg1"/>
                </a:solidFill>
                <a:latin typeface="Helvetica"/>
                <a:cs typeface="Helvetica"/>
              </a:endParaRPr>
            </a:p>
          </p:txBody>
        </p:sp>
        <p:sp>
          <p:nvSpPr>
            <p:cNvPr id="14" name="Rectangle 13"/>
            <p:cNvSpPr/>
            <p:nvPr/>
          </p:nvSpPr>
          <p:spPr>
            <a:xfrm>
              <a:off x="6320115" y="6185993"/>
              <a:ext cx="1251408" cy="262454"/>
            </a:xfrm>
            <a:prstGeom prst="rect">
              <a:avLst/>
            </a:prstGeom>
            <a:solidFill>
              <a:schemeClr val="bg1">
                <a:alpha val="4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Triangle isocèle 14"/>
            <p:cNvSpPr/>
            <p:nvPr/>
          </p:nvSpPr>
          <p:spPr>
            <a:xfrm rot="16200000" flipV="1">
              <a:off x="-30360" y="6216354"/>
              <a:ext cx="253988" cy="193266"/>
            </a:xfrm>
            <a:prstGeom prst="triangle">
              <a:avLst/>
            </a:prstGeom>
            <a:solidFill>
              <a:srgbClr val="FFFFFF">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4" name="Rectangle 3"/>
          <p:cNvSpPr/>
          <p:nvPr/>
        </p:nvSpPr>
        <p:spPr>
          <a:xfrm>
            <a:off x="193270" y="287548"/>
            <a:ext cx="7000905" cy="4778231"/>
          </a:xfrm>
          <a:prstGeom prst="rect">
            <a:avLst/>
          </a:prstGeom>
        </p:spPr>
        <p:txBody>
          <a:bodyPr wrap="square">
            <a:spAutoFit/>
          </a:bodyPr>
          <a:lstStyle/>
          <a:p>
            <a:pPr algn="just"/>
            <a:endParaRPr lang="fr-FR" sz="1050" dirty="0">
              <a:solidFill>
                <a:srgbClr val="595959"/>
              </a:solidFill>
              <a:latin typeface="Helvetica"/>
              <a:cs typeface="Helvetica"/>
            </a:endParaRPr>
          </a:p>
          <a:p>
            <a:pPr algn="just"/>
            <a:r>
              <a:rPr lang="fr-FR" sz="1200" b="1" dirty="0" smtClean="0">
                <a:solidFill>
                  <a:schemeClr val="accent1"/>
                </a:solidFill>
                <a:latin typeface="Helvetica" panose="020B0604020202020204" pitchFamily="34" charset="0"/>
                <a:cs typeface="Helvetica" panose="020B0604020202020204" pitchFamily="34" charset="0"/>
              </a:rPr>
              <a:t>Option </a:t>
            </a:r>
            <a:r>
              <a:rPr lang="fr-FR" sz="1200" b="1" dirty="0">
                <a:solidFill>
                  <a:schemeClr val="accent1"/>
                </a:solidFill>
                <a:latin typeface="Helvetica" panose="020B0604020202020204" pitchFamily="34" charset="0"/>
                <a:cs typeface="Helvetica" panose="020B0604020202020204" pitchFamily="34" charset="0"/>
              </a:rPr>
              <a:t>: Sciences de la nature et de la vie (DAEU B)  </a:t>
            </a:r>
          </a:p>
          <a:p>
            <a:pPr algn="just"/>
            <a:endParaRPr lang="fr-FR" sz="1050" dirty="0">
              <a:solidFill>
                <a:srgbClr val="595959"/>
              </a:solidFill>
              <a:latin typeface="Helvetica"/>
              <a:cs typeface="Helvetica"/>
            </a:endParaRPr>
          </a:p>
          <a:p>
            <a:pPr algn="just"/>
            <a:r>
              <a:rPr lang="fr-FR" sz="1050" dirty="0">
                <a:solidFill>
                  <a:srgbClr val="595959"/>
                </a:solidFill>
                <a:latin typeface="Helvetica"/>
                <a:cs typeface="Helvetica"/>
              </a:rPr>
              <a:t>L'enseignement de biologie reprend les bases de l’organisation du vivant, de sa nature et de son fonctionnement pour arriver aux notions biologiques essentielles à connaître en fin de la classe Terminale Scientifique. Les thèmes abordés sont :  </a:t>
            </a:r>
          </a:p>
          <a:p>
            <a:pPr algn="just"/>
            <a:r>
              <a:rPr lang="fr-FR" sz="1050" dirty="0">
                <a:solidFill>
                  <a:srgbClr val="595959"/>
                </a:solidFill>
                <a:latin typeface="Helvetica"/>
                <a:cs typeface="Helvetica"/>
              </a:rPr>
              <a:t> </a:t>
            </a:r>
          </a:p>
          <a:p>
            <a:pPr marL="171450" indent="-171450" algn="just">
              <a:buFont typeface="Wingdings" panose="05000000000000000000" pitchFamily="2" charset="2"/>
              <a:buChar char="§"/>
            </a:pPr>
            <a:r>
              <a:rPr lang="fr-FR" sz="1050" dirty="0" smtClean="0">
                <a:solidFill>
                  <a:srgbClr val="595959"/>
                </a:solidFill>
                <a:latin typeface="Helvetica"/>
                <a:cs typeface="Helvetica"/>
              </a:rPr>
              <a:t>Unité </a:t>
            </a:r>
            <a:r>
              <a:rPr lang="fr-FR" sz="1050" dirty="0">
                <a:solidFill>
                  <a:srgbClr val="595959"/>
                </a:solidFill>
                <a:latin typeface="Helvetica"/>
                <a:cs typeface="Helvetica"/>
              </a:rPr>
              <a:t>structurale et chimique des êtres vivants </a:t>
            </a:r>
            <a:endParaRPr lang="fr-FR" sz="1050" dirty="0" smtClean="0">
              <a:solidFill>
                <a:srgbClr val="595959"/>
              </a:solidFill>
              <a:latin typeface="Helvetica"/>
              <a:cs typeface="Helvetica"/>
            </a:endParaRPr>
          </a:p>
          <a:p>
            <a:pPr algn="just"/>
            <a:endParaRPr lang="fr-FR" sz="1050" dirty="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Méthodes </a:t>
            </a:r>
            <a:r>
              <a:rPr lang="fr-FR" sz="1050" dirty="0">
                <a:solidFill>
                  <a:srgbClr val="595959"/>
                </a:solidFill>
                <a:latin typeface="Helvetica"/>
                <a:cs typeface="Helvetica"/>
              </a:rPr>
              <a:t>d’étude de la cellule et de ses constituants </a:t>
            </a: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Phénotype</a:t>
            </a:r>
            <a:r>
              <a:rPr lang="fr-FR" sz="1050" dirty="0">
                <a:solidFill>
                  <a:srgbClr val="595959"/>
                </a:solidFill>
                <a:latin typeface="Helvetica"/>
                <a:cs typeface="Helvetica"/>
              </a:rPr>
              <a:t>, génome et expression des gènes </a:t>
            </a: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Cycle </a:t>
            </a:r>
            <a:r>
              <a:rPr lang="fr-FR" sz="1050" dirty="0">
                <a:solidFill>
                  <a:srgbClr val="595959"/>
                </a:solidFill>
                <a:latin typeface="Helvetica"/>
                <a:cs typeface="Helvetica"/>
              </a:rPr>
              <a:t>cellulaire et transmission conforme du génome </a:t>
            </a: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Brassages </a:t>
            </a:r>
            <a:r>
              <a:rPr lang="fr-FR" sz="1050" dirty="0">
                <a:solidFill>
                  <a:srgbClr val="595959"/>
                </a:solidFill>
                <a:latin typeface="Helvetica"/>
                <a:cs typeface="Helvetica"/>
              </a:rPr>
              <a:t>génétiques lors de la reproduction sexuée </a:t>
            </a: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Diversification </a:t>
            </a:r>
            <a:r>
              <a:rPr lang="fr-FR" sz="1050" dirty="0">
                <a:solidFill>
                  <a:srgbClr val="595959"/>
                </a:solidFill>
                <a:latin typeface="Helvetica"/>
                <a:cs typeface="Helvetica"/>
              </a:rPr>
              <a:t>des êtres vivants et évolution </a:t>
            </a:r>
          </a:p>
          <a:p>
            <a:pPr marL="171450" indent="-171450" algn="just">
              <a:buFont typeface="Wingdings" panose="05000000000000000000" pitchFamily="2" charset="2"/>
              <a:buChar char="§"/>
            </a:pPr>
            <a:endParaRPr lang="fr-FR" sz="1050" dirty="0" smtClean="0">
              <a:solidFill>
                <a:srgbClr val="595959"/>
              </a:solidFill>
              <a:latin typeface="Helvetica"/>
              <a:cs typeface="Helvetica"/>
            </a:endParaRPr>
          </a:p>
          <a:p>
            <a:pPr marL="171450" indent="-171450" algn="just">
              <a:buFont typeface="Wingdings" panose="05000000000000000000" pitchFamily="2" charset="2"/>
              <a:buChar char="§"/>
            </a:pPr>
            <a:r>
              <a:rPr lang="fr-FR" sz="1050" dirty="0" smtClean="0">
                <a:solidFill>
                  <a:srgbClr val="595959"/>
                </a:solidFill>
                <a:latin typeface="Helvetica"/>
                <a:cs typeface="Helvetica"/>
              </a:rPr>
              <a:t>Régulation </a:t>
            </a:r>
            <a:r>
              <a:rPr lang="fr-FR" sz="1050" dirty="0">
                <a:solidFill>
                  <a:srgbClr val="595959"/>
                </a:solidFill>
                <a:latin typeface="Helvetica"/>
                <a:cs typeface="Helvetica"/>
              </a:rPr>
              <a:t>des cycles sexuels, immunité innée et immunité adaptative    Système nerveux : fonctionnement et plasticité neuronale </a:t>
            </a:r>
          </a:p>
          <a:p>
            <a:pPr algn="just"/>
            <a:r>
              <a:rPr lang="fr-FR" sz="1050" dirty="0">
                <a:solidFill>
                  <a:srgbClr val="595959"/>
                </a:solidFill>
                <a:latin typeface="Helvetica"/>
                <a:cs typeface="Helvetica"/>
              </a:rPr>
              <a:t> </a:t>
            </a:r>
          </a:p>
          <a:p>
            <a:pPr algn="just"/>
            <a:r>
              <a:rPr lang="fr-FR" sz="1050" dirty="0">
                <a:solidFill>
                  <a:srgbClr val="595959"/>
                </a:solidFill>
                <a:latin typeface="Helvetica"/>
                <a:cs typeface="Helvetica"/>
              </a:rPr>
              <a:t>Au cours de chaque séance, les exercices ou les travaux dirigés permettront aux stagiaires de travailler les compétences suivantes :  </a:t>
            </a:r>
          </a:p>
          <a:p>
            <a:pPr algn="just"/>
            <a:r>
              <a:rPr lang="fr-FR" sz="1050" dirty="0">
                <a:solidFill>
                  <a:srgbClr val="595959"/>
                </a:solidFill>
                <a:latin typeface="Helvetica"/>
                <a:cs typeface="Helvetica"/>
              </a:rPr>
              <a:t> </a:t>
            </a:r>
          </a:p>
          <a:p>
            <a:pPr marL="228600" indent="-228600" algn="just">
              <a:buAutoNum type="arabicPeriod"/>
            </a:pPr>
            <a:r>
              <a:rPr lang="fr-FR" sz="1050" dirty="0" smtClean="0">
                <a:solidFill>
                  <a:srgbClr val="595959"/>
                </a:solidFill>
                <a:latin typeface="Helvetica"/>
                <a:cs typeface="Helvetica"/>
              </a:rPr>
              <a:t>Saisir</a:t>
            </a:r>
            <a:r>
              <a:rPr lang="fr-FR" sz="1050" dirty="0">
                <a:solidFill>
                  <a:srgbClr val="595959"/>
                </a:solidFill>
                <a:latin typeface="Helvetica"/>
                <a:cs typeface="Helvetica"/>
              </a:rPr>
              <a:t>, utiliser et présenter des informations  </a:t>
            </a:r>
            <a:endParaRPr lang="fr-FR" sz="1050" dirty="0" smtClean="0">
              <a:solidFill>
                <a:srgbClr val="595959"/>
              </a:solidFill>
              <a:latin typeface="Helvetica"/>
              <a:cs typeface="Helvetica"/>
            </a:endParaRPr>
          </a:p>
          <a:p>
            <a:pPr marL="228600" indent="-228600" algn="just">
              <a:buAutoNum type="arabicPeriod"/>
            </a:pPr>
            <a:r>
              <a:rPr lang="fr-FR" sz="1050" dirty="0" smtClean="0">
                <a:solidFill>
                  <a:srgbClr val="595959"/>
                </a:solidFill>
                <a:latin typeface="Helvetica"/>
                <a:cs typeface="Helvetica"/>
              </a:rPr>
              <a:t>Pratique </a:t>
            </a:r>
            <a:r>
              <a:rPr lang="fr-FR" sz="1050" dirty="0">
                <a:solidFill>
                  <a:srgbClr val="595959"/>
                </a:solidFill>
                <a:latin typeface="Helvetica"/>
                <a:cs typeface="Helvetica"/>
              </a:rPr>
              <a:t>du raisonnement scientifique  </a:t>
            </a:r>
            <a:endParaRPr lang="fr-FR" sz="1050" dirty="0" smtClean="0">
              <a:solidFill>
                <a:srgbClr val="595959"/>
              </a:solidFill>
              <a:latin typeface="Helvetica"/>
              <a:cs typeface="Helvetica"/>
            </a:endParaRPr>
          </a:p>
          <a:p>
            <a:pPr marL="228600" indent="-228600" algn="just">
              <a:buAutoNum type="arabicPeriod"/>
            </a:pPr>
            <a:r>
              <a:rPr lang="fr-FR" sz="1050" dirty="0" smtClean="0">
                <a:solidFill>
                  <a:srgbClr val="595959"/>
                </a:solidFill>
                <a:latin typeface="Helvetica"/>
                <a:cs typeface="Helvetica"/>
              </a:rPr>
              <a:t>Présenter </a:t>
            </a:r>
            <a:r>
              <a:rPr lang="fr-FR" sz="1050" dirty="0">
                <a:solidFill>
                  <a:srgbClr val="595959"/>
                </a:solidFill>
                <a:latin typeface="Helvetica"/>
                <a:cs typeface="Helvetica"/>
              </a:rPr>
              <a:t>un mécanisme biologique sous forme de schémas  </a:t>
            </a:r>
          </a:p>
          <a:p>
            <a:pPr algn="just"/>
            <a:r>
              <a:rPr lang="fr-FR" sz="1050" dirty="0">
                <a:solidFill>
                  <a:srgbClr val="595959"/>
                </a:solidFill>
                <a:latin typeface="Helvetica"/>
                <a:cs typeface="Helvetica"/>
              </a:rPr>
              <a:t> </a:t>
            </a:r>
            <a:endParaRPr lang="fr-FR" sz="1050" dirty="0">
              <a:solidFill>
                <a:srgbClr val="595959"/>
              </a:solidFill>
              <a:latin typeface="Helvetica"/>
              <a:cs typeface="Helvetica"/>
            </a:endParaRPr>
          </a:p>
        </p:txBody>
      </p:sp>
    </p:spTree>
    <p:extLst>
      <p:ext uri="{BB962C8B-B14F-4D97-AF65-F5344CB8AC3E}">
        <p14:creationId xmlns:p14="http://schemas.microsoft.com/office/powerpoint/2010/main" val="465498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4166</TotalTime>
  <Words>3912</Words>
  <Application>Microsoft Office PowerPoint</Application>
  <PresentationFormat>Personnalisé</PresentationFormat>
  <Paragraphs>388</Paragraphs>
  <Slides>11</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11</vt:i4>
      </vt:variant>
    </vt:vector>
  </HeadingPairs>
  <TitlesOfParts>
    <vt:vector size="18" baseType="lpstr">
      <vt:lpstr>Arial</vt:lpstr>
      <vt:lpstr>Avenir Heavy</vt:lpstr>
      <vt:lpstr>Calibri</vt:lpstr>
      <vt:lpstr>Helvetica</vt:lpstr>
      <vt:lpstr>Now</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FAC DE MEDECINE PARIS DESCARTES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GRAPHISTE GRAPHISTE</dc:creator>
  <cp:keywords/>
  <dc:description/>
  <cp:lastModifiedBy>Smahene Mairchie</cp:lastModifiedBy>
  <cp:revision>47</cp:revision>
  <dcterms:created xsi:type="dcterms:W3CDTF">2019-04-05T14:06:51Z</dcterms:created>
  <dcterms:modified xsi:type="dcterms:W3CDTF">2019-05-03T10:05:52Z</dcterms:modified>
  <cp:category/>
</cp:coreProperties>
</file>