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332" autoAdjust="0"/>
  </p:normalViewPr>
  <p:slideViewPr>
    <p:cSldViewPr snapToGrid="0" showGuides="1">
      <p:cViewPr varScale="1">
        <p:scale>
          <a:sx n="84" d="100"/>
          <a:sy n="84" d="100"/>
        </p:scale>
        <p:origin x="552" y="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2FF-2048-4620-ABEF-CB54D649296E}" type="datetimeFigureOut">
              <a:rPr lang="fr-FR" smtClean="0"/>
              <a:t>26/11/2019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336FC-DAC9-4679-A496-1C027E19AEC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42457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2FF-2048-4620-ABEF-CB54D649296E}" type="datetimeFigureOut">
              <a:rPr lang="fr-FR" smtClean="0"/>
              <a:t>26/11/2019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336FC-DAC9-4679-A496-1C027E19AEC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73230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2FF-2048-4620-ABEF-CB54D649296E}" type="datetimeFigureOut">
              <a:rPr lang="fr-FR" smtClean="0"/>
              <a:t>26/11/2019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336FC-DAC9-4679-A496-1C027E19AEC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2718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2FF-2048-4620-ABEF-CB54D649296E}" type="datetimeFigureOut">
              <a:rPr lang="fr-FR" smtClean="0"/>
              <a:t>26/11/2019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336FC-DAC9-4679-A496-1C027E19AEC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3589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2FF-2048-4620-ABEF-CB54D649296E}" type="datetimeFigureOut">
              <a:rPr lang="fr-FR" smtClean="0"/>
              <a:t>26/11/2019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336FC-DAC9-4679-A496-1C027E19AEC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4193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2FF-2048-4620-ABEF-CB54D649296E}" type="datetimeFigureOut">
              <a:rPr lang="fr-FR" smtClean="0"/>
              <a:t>26/11/2019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336FC-DAC9-4679-A496-1C027E19AEC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3983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2FF-2048-4620-ABEF-CB54D649296E}" type="datetimeFigureOut">
              <a:rPr lang="fr-FR" smtClean="0"/>
              <a:t>26/11/2019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336FC-DAC9-4679-A496-1C027E19AEC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7700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2FF-2048-4620-ABEF-CB54D649296E}" type="datetimeFigureOut">
              <a:rPr lang="fr-FR" smtClean="0"/>
              <a:t>26/11/2019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336FC-DAC9-4679-A496-1C027E19AEC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5346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2FF-2048-4620-ABEF-CB54D649296E}" type="datetimeFigureOut">
              <a:rPr lang="fr-FR" smtClean="0"/>
              <a:t>26/11/2019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336FC-DAC9-4679-A496-1C027E19AEC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5144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2FF-2048-4620-ABEF-CB54D649296E}" type="datetimeFigureOut">
              <a:rPr lang="fr-FR" smtClean="0"/>
              <a:t>26/11/2019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336FC-DAC9-4679-A496-1C027E19AEC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6337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2FF-2048-4620-ABEF-CB54D649296E}" type="datetimeFigureOut">
              <a:rPr lang="fr-FR" smtClean="0"/>
              <a:t>26/11/2019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336FC-DAC9-4679-A496-1C027E19AEC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8258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452FF-2048-4620-ABEF-CB54D649296E}" type="datetimeFigureOut">
              <a:rPr lang="fr-FR" smtClean="0"/>
              <a:t>26/11/2019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3336FC-DAC9-4679-A496-1C027E19AEC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8884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-906462"/>
            <a:ext cx="9144000" cy="2387600"/>
          </a:xfrm>
        </p:spPr>
        <p:txBody>
          <a:bodyPr/>
          <a:lstStyle/>
          <a:p>
            <a:r>
              <a:rPr lang="fr-FR" dirty="0" smtClean="0"/>
              <a:t>UE psychomotricité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90625" y="2354263"/>
            <a:ext cx="9810750" cy="1655762"/>
          </a:xfrm>
        </p:spPr>
        <p:txBody>
          <a:bodyPr>
            <a:noAutofit/>
          </a:bodyPr>
          <a:lstStyle/>
          <a:p>
            <a:r>
              <a:rPr lang="fr-FR" sz="2800" dirty="0" smtClean="0"/>
              <a:t>Semestre 2 de L1 STAPS</a:t>
            </a:r>
          </a:p>
          <a:p>
            <a:r>
              <a:rPr lang="fr-FR" sz="2800" dirty="0" smtClean="0"/>
              <a:t>16h CM</a:t>
            </a:r>
          </a:p>
          <a:p>
            <a:endParaRPr lang="fr-FR" sz="2800" dirty="0"/>
          </a:p>
          <a:p>
            <a:r>
              <a:rPr lang="fr-FR" sz="2800" dirty="0" smtClean="0"/>
              <a:t>Enseignements dispensés par des intervenants de l’ISRP de Paris </a:t>
            </a:r>
          </a:p>
          <a:p>
            <a:r>
              <a:rPr lang="fr-FR" sz="2800" dirty="0" smtClean="0"/>
              <a:t>(Institut Supérieur de Rééducation Psychomotrice)</a:t>
            </a:r>
          </a:p>
          <a:p>
            <a:endParaRPr lang="fr-FR" sz="2800" dirty="0" smtClean="0"/>
          </a:p>
        </p:txBody>
      </p:sp>
      <p:sp>
        <p:nvSpPr>
          <p:cNvPr id="4" name="ZoneTexte 3"/>
          <p:cNvSpPr txBox="1"/>
          <p:nvPr/>
        </p:nvSpPr>
        <p:spPr>
          <a:xfrm>
            <a:off x="9198864" y="6318504"/>
            <a:ext cx="2907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 smtClean="0"/>
              <a:t>Auteur : D. </a:t>
            </a:r>
            <a:r>
              <a:rPr lang="fr-FR" dirty="0" err="1" smtClean="0"/>
              <a:t>Vitiello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957587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525" y="3016449"/>
            <a:ext cx="1219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400" dirty="0" smtClean="0"/>
              <a:t>- Tous les étudiants inscrits en L1 STAPS</a:t>
            </a:r>
          </a:p>
          <a:p>
            <a:pPr algn="just"/>
            <a:endParaRPr lang="fr-FR" sz="2400" dirty="0"/>
          </a:p>
          <a:p>
            <a:pPr algn="just"/>
            <a:r>
              <a:rPr lang="fr-FR" sz="2400" dirty="0" smtClean="0"/>
              <a:t>- </a:t>
            </a:r>
            <a:r>
              <a:rPr lang="fr-FR" sz="2400" b="1" u="sng" dirty="0" smtClean="0">
                <a:solidFill>
                  <a:srgbClr val="FF0000"/>
                </a:solidFill>
              </a:rPr>
              <a:t>Obligatoire</a:t>
            </a:r>
            <a:r>
              <a:rPr lang="fr-FR" sz="2400" dirty="0" smtClean="0"/>
              <a:t> pour les étudiants de L1 STAPS se destinant au métier de psychomotricien(ne)</a:t>
            </a:r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1657350" y="-182562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 smtClean="0"/>
              <a:t>Qui peut suivre cette UE ?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728372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759149"/>
            <a:ext cx="121920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400" dirty="0" smtClean="0"/>
              <a:t>Les étudiants devront être âgés de 17 ans au moins au 31 décembre de l’année d’admission à l’ISRP. Seront autorisés à présenter leur demande d’inscription en 1ère année d’études à l’ISRP Paris les étudiants qui durant l’année universitaire précédente : </a:t>
            </a:r>
          </a:p>
          <a:p>
            <a:pPr algn="just"/>
            <a:endParaRPr lang="fr-FR" sz="2400" dirty="0" smtClean="0"/>
          </a:p>
          <a:p>
            <a:pPr algn="just"/>
            <a:r>
              <a:rPr lang="fr-FR" sz="2400" dirty="0" smtClean="0"/>
              <a:t>•Auront été inscrits en L1 STAPS,</a:t>
            </a:r>
          </a:p>
          <a:p>
            <a:pPr algn="just"/>
            <a:endParaRPr lang="fr-FR" sz="2400" dirty="0" smtClean="0"/>
          </a:p>
          <a:p>
            <a:pPr algn="just"/>
            <a:r>
              <a:rPr lang="fr-FR" sz="2400" dirty="0" smtClean="0"/>
              <a:t>•Auront obtenu </a:t>
            </a:r>
            <a:r>
              <a:rPr lang="fr-FR" sz="2400" b="1" u="sng" dirty="0" smtClean="0">
                <a:solidFill>
                  <a:srgbClr val="FF0000"/>
                </a:solidFill>
              </a:rPr>
              <a:t>60 ECTS </a:t>
            </a:r>
            <a:r>
              <a:rPr lang="fr-FR" sz="2400" dirty="0" smtClean="0"/>
              <a:t>en L1 en </a:t>
            </a:r>
            <a:r>
              <a:rPr lang="fr-FR" sz="2400" b="1" u="sng" dirty="0" smtClean="0">
                <a:solidFill>
                  <a:srgbClr val="FF0000"/>
                </a:solidFill>
              </a:rPr>
              <a:t>première session</a:t>
            </a:r>
            <a:r>
              <a:rPr lang="fr-FR" sz="2400" dirty="0" smtClean="0"/>
              <a:t>,</a:t>
            </a:r>
          </a:p>
          <a:p>
            <a:pPr algn="just"/>
            <a:endParaRPr lang="fr-FR" sz="2400" dirty="0" smtClean="0"/>
          </a:p>
          <a:p>
            <a:pPr algn="just"/>
            <a:r>
              <a:rPr lang="fr-FR" sz="2400" dirty="0" smtClean="0"/>
              <a:t>•Auront </a:t>
            </a:r>
            <a:r>
              <a:rPr lang="fr-FR" sz="2400" b="1" u="sng" dirty="0" smtClean="0">
                <a:solidFill>
                  <a:srgbClr val="FF0000"/>
                </a:solidFill>
              </a:rPr>
              <a:t>suivi l’enseignement</a:t>
            </a:r>
            <a:r>
              <a:rPr lang="fr-FR" sz="2400" dirty="0" smtClean="0"/>
              <a:t> spécifique de la filière </a:t>
            </a:r>
            <a:r>
              <a:rPr lang="fr-FR" sz="2400" b="1" u="sng" dirty="0" smtClean="0">
                <a:solidFill>
                  <a:srgbClr val="FF0000"/>
                </a:solidFill>
              </a:rPr>
              <a:t>psychomotricité</a:t>
            </a:r>
            <a:r>
              <a:rPr lang="fr-FR" sz="2400" dirty="0" smtClean="0"/>
              <a:t> de la L1 STAPS, dispensées par les enseignants de l’ISRP au cours du semestre 2 au titre de compétences additionnelles, pour un volume de 16 heures CM,</a:t>
            </a:r>
          </a:p>
          <a:p>
            <a:pPr algn="just"/>
            <a:endParaRPr lang="fr-FR" sz="2400" dirty="0" smtClean="0"/>
          </a:p>
          <a:p>
            <a:pPr algn="just"/>
            <a:r>
              <a:rPr lang="fr-FR" sz="2400" dirty="0" smtClean="0"/>
              <a:t>•Auront été classés en rang utile selon un </a:t>
            </a:r>
            <a:r>
              <a:rPr lang="fr-FR" sz="2400" b="1" dirty="0" smtClean="0"/>
              <a:t>classement</a:t>
            </a:r>
            <a:r>
              <a:rPr lang="fr-FR" sz="2400" dirty="0" smtClean="0"/>
              <a:t> prenant en compte les modalités ci-après.</a:t>
            </a:r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1114425" y="-468312"/>
            <a:ext cx="996315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 smtClean="0"/>
              <a:t>Pour les étudiants se destinant </a:t>
            </a:r>
          </a:p>
          <a:p>
            <a:pPr algn="ctr"/>
            <a:r>
              <a:rPr lang="fr-FR" dirty="0" smtClean="0"/>
              <a:t>au métier de psychomotricien(ne)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32040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597224"/>
            <a:ext cx="12192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400" dirty="0" smtClean="0"/>
              <a:t>a) </a:t>
            </a:r>
            <a:r>
              <a:rPr lang="fr-FR" sz="2400" b="1" dirty="0" smtClean="0"/>
              <a:t>Inscription des étudiants auprès de la scolarité pendant les inscriptions pédagogiques de L1</a:t>
            </a:r>
          </a:p>
          <a:p>
            <a:pPr algn="just"/>
            <a:r>
              <a:rPr lang="fr-FR" sz="2400" dirty="0" smtClean="0"/>
              <a:t>Seuls les candidats ayant déposé candidature, via le dispositif en ligne proposé par le service de la scolarité, peuvent participer à la sélection organisée dans le cadre de l’évaluation des « UE scientifiques ».</a:t>
            </a:r>
          </a:p>
          <a:p>
            <a:pPr algn="just"/>
            <a:endParaRPr lang="fr-FR" sz="2400" dirty="0" smtClean="0"/>
          </a:p>
          <a:p>
            <a:pPr algn="just"/>
            <a:r>
              <a:rPr lang="fr-FR" sz="2400" dirty="0" smtClean="0"/>
              <a:t>b) La sélection est produite par l’UFRSTAPS dans les 15 jours qui suivent la proclamation des résultats de la première session du deuxième semestre de L1.</a:t>
            </a:r>
          </a:p>
          <a:p>
            <a:pPr algn="just"/>
            <a:r>
              <a:rPr lang="fr-FR" sz="2400" b="1" dirty="0" smtClean="0"/>
              <a:t>L'UFR STAPS classe les 30 meilleurs étudiants ayant déposé candidature</a:t>
            </a:r>
            <a:r>
              <a:rPr lang="fr-FR" sz="2400" dirty="0" smtClean="0"/>
              <a:t> sur la base de la </a:t>
            </a:r>
            <a:r>
              <a:rPr lang="fr-FR" sz="2400" b="1" u="sng" dirty="0" smtClean="0">
                <a:solidFill>
                  <a:srgbClr val="FF0000"/>
                </a:solidFill>
              </a:rPr>
              <a:t>moyenne des notes obtenues</a:t>
            </a:r>
            <a:r>
              <a:rPr lang="fr-FR" sz="2400" dirty="0" smtClean="0"/>
              <a:t> à la </a:t>
            </a:r>
            <a:r>
              <a:rPr lang="fr-FR" sz="2400" b="1" u="sng" dirty="0" smtClean="0">
                <a:solidFill>
                  <a:srgbClr val="FF0000"/>
                </a:solidFill>
              </a:rPr>
              <a:t>première session</a:t>
            </a:r>
            <a:r>
              <a:rPr lang="fr-FR" sz="2400" b="1" dirty="0" smtClean="0">
                <a:solidFill>
                  <a:srgbClr val="FF0000"/>
                </a:solidFill>
              </a:rPr>
              <a:t> </a:t>
            </a:r>
            <a:r>
              <a:rPr lang="fr-FR" sz="2400" dirty="0" smtClean="0"/>
              <a:t>aux 4 UE ci-dessous :</a:t>
            </a:r>
          </a:p>
          <a:p>
            <a:pPr algn="just"/>
            <a:endParaRPr lang="fr-FR" sz="2400" dirty="0" smtClean="0"/>
          </a:p>
          <a:p>
            <a:pPr algn="just"/>
            <a:r>
              <a:rPr lang="fr-FR" sz="2400" b="1" dirty="0" smtClean="0"/>
              <a:t>1)Approche de la motricité en sciences de la vie 1</a:t>
            </a:r>
          </a:p>
          <a:p>
            <a:pPr algn="just"/>
            <a:r>
              <a:rPr lang="fr-FR" sz="2400" b="1" dirty="0" smtClean="0"/>
              <a:t>2)Approches de la motricité en sciences humaines et sociales 1</a:t>
            </a:r>
          </a:p>
          <a:p>
            <a:pPr algn="just"/>
            <a:r>
              <a:rPr lang="fr-FR" sz="2400" b="1" dirty="0" smtClean="0"/>
              <a:t>3)Approche de la motricité en sciences de la vie 2</a:t>
            </a:r>
          </a:p>
          <a:p>
            <a:pPr algn="just"/>
            <a:r>
              <a:rPr lang="fr-FR" sz="2400" b="1" dirty="0" smtClean="0"/>
              <a:t>4)Approches de la motricité en sciences humaines et sociales 2</a:t>
            </a:r>
          </a:p>
        </p:txBody>
      </p:sp>
      <p:sp>
        <p:nvSpPr>
          <p:cNvPr id="3" name="Titre 1"/>
          <p:cNvSpPr txBox="1">
            <a:spLocks/>
          </p:cNvSpPr>
          <p:nvPr/>
        </p:nvSpPr>
        <p:spPr>
          <a:xfrm>
            <a:off x="1114425" y="-258762"/>
            <a:ext cx="996315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 smtClean="0"/>
              <a:t>Le classement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782063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415796"/>
            <a:ext cx="12192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400" dirty="0" smtClean="0"/>
              <a:t>-Une </a:t>
            </a:r>
            <a:r>
              <a:rPr lang="fr-FR" sz="2400" b="1" dirty="0" smtClean="0"/>
              <a:t>liste principale </a:t>
            </a:r>
            <a:r>
              <a:rPr lang="fr-FR" sz="2400" dirty="0" smtClean="0"/>
              <a:t>et une </a:t>
            </a:r>
            <a:r>
              <a:rPr lang="fr-FR" sz="2400" b="1" dirty="0" smtClean="0"/>
              <a:t>liste complémentaire</a:t>
            </a:r>
            <a:r>
              <a:rPr lang="fr-FR" sz="2400" dirty="0" smtClean="0"/>
              <a:t> seront établies à l’issue de la </a:t>
            </a:r>
            <a:r>
              <a:rPr lang="fr-FR" sz="2400" b="1" u="sng" dirty="0" smtClean="0">
                <a:solidFill>
                  <a:srgbClr val="FF0000"/>
                </a:solidFill>
              </a:rPr>
              <a:t>première session des examens</a:t>
            </a:r>
            <a:r>
              <a:rPr lang="fr-FR" sz="2400" dirty="0" smtClean="0"/>
              <a:t>.</a:t>
            </a:r>
          </a:p>
          <a:p>
            <a:pPr algn="just"/>
            <a:endParaRPr lang="fr-FR" sz="2400" dirty="0" smtClean="0"/>
          </a:p>
          <a:p>
            <a:pPr algn="just"/>
            <a:r>
              <a:rPr lang="fr-FR" sz="2400" dirty="0" smtClean="0"/>
              <a:t>-La </a:t>
            </a:r>
            <a:r>
              <a:rPr lang="fr-FR" sz="2400" b="1" u="sng" dirty="0" smtClean="0">
                <a:solidFill>
                  <a:srgbClr val="FF0000"/>
                </a:solidFill>
              </a:rPr>
              <a:t>liste principale</a:t>
            </a:r>
            <a:r>
              <a:rPr lang="fr-FR" sz="2400" dirty="0" smtClean="0"/>
              <a:t> comprend les </a:t>
            </a:r>
            <a:r>
              <a:rPr lang="fr-FR" sz="2400" b="1" u="sng" dirty="0" smtClean="0">
                <a:solidFill>
                  <a:srgbClr val="FF0000"/>
                </a:solidFill>
              </a:rPr>
              <a:t>15 candidats les mieux classés </a:t>
            </a:r>
            <a:r>
              <a:rPr lang="fr-FR" sz="2400" dirty="0" smtClean="0"/>
              <a:t>ayant déposé candidature , avec le classement et leurs relevés des notes en annexe. </a:t>
            </a:r>
          </a:p>
          <a:p>
            <a:pPr algn="just"/>
            <a:r>
              <a:rPr lang="fr-FR" sz="2400" dirty="0" smtClean="0"/>
              <a:t>La </a:t>
            </a:r>
            <a:r>
              <a:rPr lang="fr-FR" sz="2400" b="1" u="sng" dirty="0" smtClean="0">
                <a:solidFill>
                  <a:srgbClr val="FF0000"/>
                </a:solidFill>
              </a:rPr>
              <a:t>liste complémentaire</a:t>
            </a:r>
            <a:r>
              <a:rPr lang="fr-FR" sz="2400" dirty="0" smtClean="0"/>
              <a:t> comprend les </a:t>
            </a:r>
            <a:r>
              <a:rPr lang="fr-FR" sz="2400" b="1" u="sng" dirty="0" smtClean="0">
                <a:solidFill>
                  <a:srgbClr val="FF0000"/>
                </a:solidFill>
              </a:rPr>
              <a:t>15 autres candidats</a:t>
            </a:r>
            <a:r>
              <a:rPr lang="fr-FR" sz="2400" dirty="0" smtClean="0"/>
              <a:t> classés ayant déposé candidature qui ont exprimé le souhait d'intégrer l'ISRP, </a:t>
            </a:r>
            <a:r>
              <a:rPr lang="fr-FR" sz="2400" b="1" u="sng" dirty="0" smtClean="0">
                <a:solidFill>
                  <a:srgbClr val="FF0000"/>
                </a:solidFill>
              </a:rPr>
              <a:t>classés par ordre de mérite</a:t>
            </a:r>
            <a:r>
              <a:rPr lang="fr-FR" sz="2400" dirty="0" smtClean="0"/>
              <a:t> et avec leurs relevés des notes en annexe. La liste complémentaire est dressée aux fins de </a:t>
            </a:r>
            <a:r>
              <a:rPr lang="fr-FR" sz="2400" b="1" dirty="0" smtClean="0"/>
              <a:t>pourvoir les places qui deviendraient vacantes</a:t>
            </a:r>
            <a:r>
              <a:rPr lang="fr-FR" sz="2400" dirty="0" smtClean="0"/>
              <a:t> suite à des désistements ou des reports de scolarité accordés.</a:t>
            </a:r>
          </a:p>
          <a:p>
            <a:pPr algn="just"/>
            <a:r>
              <a:rPr lang="fr-FR" sz="2400" dirty="0" smtClean="0"/>
              <a:t>La validité de cette liste cesse dès que la totalité des places autorisées pour l'institut sont pourvues par des candidats définitivement admis.</a:t>
            </a:r>
          </a:p>
          <a:p>
            <a:pPr algn="just"/>
            <a:endParaRPr lang="fr-FR" sz="2400" dirty="0" smtClean="0"/>
          </a:p>
          <a:p>
            <a:pPr algn="just"/>
            <a:r>
              <a:rPr lang="fr-FR" sz="2400" dirty="0" smtClean="0"/>
              <a:t>-La liste principale et la liste complémentaire sont communiquées par le Directeur de l’UFR STAPS au Directeur de l'ISRP. </a:t>
            </a:r>
            <a:endParaRPr lang="fr-FR" sz="2400" dirty="0"/>
          </a:p>
        </p:txBody>
      </p:sp>
      <p:sp>
        <p:nvSpPr>
          <p:cNvPr id="3" name="Titre 1"/>
          <p:cNvSpPr txBox="1">
            <a:spLocks/>
          </p:cNvSpPr>
          <p:nvPr/>
        </p:nvSpPr>
        <p:spPr>
          <a:xfrm>
            <a:off x="1114425" y="-258762"/>
            <a:ext cx="996315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 smtClean="0"/>
              <a:t>Le fonctionnement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9589965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484</Words>
  <Application>Microsoft Office PowerPoint</Application>
  <PresentationFormat>Grand écran</PresentationFormat>
  <Paragraphs>41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Thème Office</vt:lpstr>
      <vt:lpstr>UE psychomotricité</vt:lpstr>
      <vt:lpstr>Présentation PowerPoint</vt:lpstr>
      <vt:lpstr>Présentation PowerPoint</vt:lpstr>
      <vt:lpstr>Présentation PowerPoint</vt:lpstr>
      <vt:lpstr>Présentation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UE psychomotricité</dc:title>
  <dc:creator>Damien Vitiello</dc:creator>
  <cp:lastModifiedBy>Damien Vitiello</cp:lastModifiedBy>
  <cp:revision>5</cp:revision>
  <dcterms:created xsi:type="dcterms:W3CDTF">2019-10-17T10:28:08Z</dcterms:created>
  <dcterms:modified xsi:type="dcterms:W3CDTF">2019-11-26T10:42:07Z</dcterms:modified>
</cp:coreProperties>
</file>