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62" r:id="rId2"/>
  </p:sldIdLst>
  <p:sldSz cx="12192000" cy="6858000"/>
  <p:notesSz cx="6797675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A5B"/>
    <a:srgbClr val="FF7C5D"/>
    <a:srgbClr val="4C4D4C"/>
    <a:srgbClr val="AA4B5A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34"/>
    <p:restoredTop sz="94643"/>
  </p:normalViewPr>
  <p:slideViewPr>
    <p:cSldViewPr snapToGrid="0" snapToObjects="1">
      <p:cViewPr varScale="1">
        <p:scale>
          <a:sx n="105" d="100"/>
          <a:sy n="105" d="100"/>
        </p:scale>
        <p:origin x="27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A2DC19-01FE-C642-963F-ABA7B6987A2D}" type="datetimeFigureOut">
              <a:rPr lang="fr-FR" smtClean="0"/>
              <a:t>27/01/2023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0CB017-18DF-F644-A3B5-32D8301FCE4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7368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  <p:extLst/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  <p:extLst/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  <p:extLst/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  <p:extLst/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  <p:extLst/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  <p:extLst/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  <p:extLst/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27/01/2023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  <p:extLst/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  <p:extLst/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/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  <p:extLst/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27/01/2023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Image 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sp>
        <p:nvSpPr>
          <p:cNvPr id="11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ous-titre 2"/>
          <p:cNvSpPr txBox="1">
            <a:spLocks/>
          </p:cNvSpPr>
          <p:nvPr/>
        </p:nvSpPr>
        <p:spPr>
          <a:xfrm>
            <a:off x="397086" y="624029"/>
            <a:ext cx="1978854" cy="19735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 smtClean="0">
                <a:solidFill>
                  <a:schemeClr val="bg1"/>
                </a:solidFill>
              </a:rPr>
              <a:t>Laboratoire I3SP</a:t>
            </a:r>
            <a:endParaRPr lang="fr-FR" sz="900" b="1" dirty="0">
              <a:solidFill>
                <a:schemeClr val="bg1"/>
              </a:solidFill>
            </a:endParaRPr>
          </a:p>
        </p:txBody>
      </p:sp>
      <p:sp>
        <p:nvSpPr>
          <p:cNvPr id="42" name="ZoneTexte 41"/>
          <p:cNvSpPr txBox="1"/>
          <p:nvPr/>
        </p:nvSpPr>
        <p:spPr>
          <a:xfrm>
            <a:off x="3375213" y="147117"/>
            <a:ext cx="82027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200" b="1" dirty="0" smtClean="0"/>
              <a:t>UFR STAPS </a:t>
            </a:r>
            <a:r>
              <a:rPr lang="mr-IN" sz="1200" dirty="0" smtClean="0"/>
              <a:t>–</a:t>
            </a:r>
            <a:r>
              <a:rPr lang="fr-FR" sz="1200" dirty="0" smtClean="0"/>
              <a:t> </a:t>
            </a:r>
            <a:r>
              <a:rPr lang="fr-FR" sz="1200" dirty="0"/>
              <a:t>version : </a:t>
            </a:r>
            <a:r>
              <a:rPr lang="fr-FR" sz="1200" dirty="0" smtClean="0"/>
              <a:t>13/03/2023</a:t>
            </a:r>
            <a:endParaRPr lang="fr-FR" sz="1200" dirty="0"/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2940712" y="624029"/>
            <a:ext cx="6093845" cy="834450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endParaRPr lang="fr-FR" sz="100" b="1" dirty="0" smtClean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ts val="500"/>
              </a:spcBef>
            </a:pPr>
            <a:r>
              <a:rPr lang="fr-FR" sz="1000" b="1" dirty="0" smtClean="0">
                <a:solidFill>
                  <a:schemeClr val="bg1"/>
                </a:solidFill>
              </a:rPr>
              <a:t>Directeur de l’UFR STAPS</a:t>
            </a:r>
          </a:p>
          <a:p>
            <a:pPr lvl="0">
              <a:lnSpc>
                <a:spcPct val="100000"/>
              </a:lnSpc>
              <a:spcBef>
                <a:spcPts val="500"/>
              </a:spcBef>
            </a:pPr>
            <a:r>
              <a:rPr lang="fr-FR" sz="1000" dirty="0" smtClean="0">
                <a:solidFill>
                  <a:schemeClr val="bg1"/>
                </a:solidFill>
              </a:rPr>
              <a:t>Arnaud FERRY </a:t>
            </a:r>
          </a:p>
          <a:p>
            <a:pPr marL="171450" lvl="0" indent="-171450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Wingdings" panose="05000000000000000000" pitchFamily="2" charset="2"/>
              <a:buChar char="("/>
            </a:pPr>
            <a:r>
              <a:rPr lang="fr-FR" sz="1000" dirty="0" smtClean="0">
                <a:solidFill>
                  <a:schemeClr val="bg1"/>
                </a:solidFill>
              </a:rPr>
              <a:t>01 76 </a:t>
            </a:r>
            <a:r>
              <a:rPr lang="fr-FR" sz="1000" dirty="0">
                <a:solidFill>
                  <a:schemeClr val="bg1"/>
                </a:solidFill>
              </a:rPr>
              <a:t>53 34 </a:t>
            </a:r>
            <a:r>
              <a:rPr lang="fr-FR" sz="1000" dirty="0" smtClean="0">
                <a:solidFill>
                  <a:schemeClr val="bg1"/>
                </a:solidFill>
              </a:rPr>
              <a:t>02</a:t>
            </a:r>
          </a:p>
          <a:p>
            <a:pPr marL="171450" lvl="0" indent="-171450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("/>
            </a:pPr>
            <a:endParaRPr lang="fr-FR" sz="100" dirty="0" smtClean="0">
              <a:solidFill>
                <a:schemeClr val="bg1"/>
              </a:solidFill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3C3F121F-E223-F34F-83A5-14C859642938}"/>
              </a:ext>
            </a:extLst>
          </p:cNvPr>
          <p:cNvSpPr txBox="1">
            <a:spLocks/>
          </p:cNvSpPr>
          <p:nvPr/>
        </p:nvSpPr>
        <p:spPr>
          <a:xfrm>
            <a:off x="9512378" y="625235"/>
            <a:ext cx="2319584" cy="473326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 smtClean="0">
                <a:solidFill>
                  <a:schemeClr val="bg1"/>
                </a:solidFill>
              </a:rPr>
              <a:t>Directeur adjoint chargé de l’innovation et des relations extérieures</a:t>
            </a:r>
            <a:endParaRPr lang="fr-FR" sz="900" b="1" dirty="0">
              <a:solidFill>
                <a:schemeClr val="bg1"/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 smtClean="0">
                <a:solidFill>
                  <a:schemeClr val="bg1"/>
                </a:solidFill>
              </a:rPr>
              <a:t>Gilles DIETRICH</a:t>
            </a:r>
            <a:endParaRPr lang="fr-FR" sz="900" dirty="0">
              <a:solidFill>
                <a:schemeClr val="bg1"/>
              </a:solidFill>
            </a:endParaRPr>
          </a:p>
        </p:txBody>
      </p:sp>
      <p:grpSp>
        <p:nvGrpSpPr>
          <p:cNvPr id="9" name="Groupe 8"/>
          <p:cNvGrpSpPr/>
          <p:nvPr/>
        </p:nvGrpSpPr>
        <p:grpSpPr>
          <a:xfrm>
            <a:off x="410665" y="2036980"/>
            <a:ext cx="1369417" cy="555678"/>
            <a:chOff x="415413" y="1684020"/>
            <a:chExt cx="1344856" cy="518051"/>
          </a:xfrm>
        </p:grpSpPr>
        <p:sp>
          <p:nvSpPr>
            <p:cNvPr id="6" name="Sous-titre 2"/>
            <p:cNvSpPr txBox="1">
              <a:spLocks/>
            </p:cNvSpPr>
            <p:nvPr/>
          </p:nvSpPr>
          <p:spPr>
            <a:xfrm>
              <a:off x="415413" y="1684020"/>
              <a:ext cx="1344856" cy="19735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100"/>
                </a:spcBef>
              </a:pPr>
              <a:r>
                <a:rPr lang="fr-FR" sz="900" b="1" dirty="0" smtClean="0">
                  <a:solidFill>
                    <a:schemeClr val="bg1"/>
                  </a:solidFill>
                </a:rPr>
                <a:t>Vie de Campus</a:t>
              </a:r>
              <a:endParaRPr lang="fr-FR" sz="900" dirty="0">
                <a:solidFill>
                  <a:schemeClr val="bg1"/>
                </a:solidFill>
              </a:endParaRPr>
            </a:p>
          </p:txBody>
        </p:sp>
        <p:sp>
          <p:nvSpPr>
            <p:cNvPr id="73" name="Sous-titre 2"/>
            <p:cNvSpPr txBox="1">
              <a:spLocks/>
            </p:cNvSpPr>
            <p:nvPr/>
          </p:nvSpPr>
          <p:spPr>
            <a:xfrm>
              <a:off x="416487" y="1869423"/>
              <a:ext cx="1343782" cy="3326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/>
                <a:t>Zumreta Trocellier (40 %)</a:t>
              </a:r>
              <a:endParaRPr lang="fr-FR" sz="900" b="1" dirty="0"/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>
                  <a:sym typeface="Wingdings" panose="05000000000000000000" pitchFamily="2" charset="2"/>
                </a:rPr>
                <a:t> </a:t>
              </a:r>
              <a:r>
                <a:rPr lang="fr-FR" sz="900" dirty="0"/>
                <a:t>01 </a:t>
              </a:r>
              <a:r>
                <a:rPr lang="fr-FR" sz="900" dirty="0" smtClean="0"/>
                <a:t>76 </a:t>
              </a:r>
              <a:r>
                <a:rPr lang="fr-FR" sz="900" dirty="0"/>
                <a:t>53 34 </a:t>
              </a:r>
              <a:r>
                <a:rPr lang="fr-FR" sz="900" dirty="0" smtClean="0"/>
                <a:t>14 </a:t>
              </a:r>
              <a:endParaRPr lang="fr-FR" sz="900" dirty="0"/>
            </a:p>
          </p:txBody>
        </p:sp>
      </p:grpSp>
      <p:grpSp>
        <p:nvGrpSpPr>
          <p:cNvPr id="7" name="Groupe 6"/>
          <p:cNvGrpSpPr/>
          <p:nvPr/>
        </p:nvGrpSpPr>
        <p:grpSpPr>
          <a:xfrm>
            <a:off x="3309713" y="2032767"/>
            <a:ext cx="1344876" cy="1167333"/>
            <a:chOff x="1800795" y="1679807"/>
            <a:chExt cx="1344876" cy="1167333"/>
          </a:xfrm>
        </p:grpSpPr>
        <p:sp>
          <p:nvSpPr>
            <p:cNvPr id="74" name="Sous-titre 2"/>
            <p:cNvSpPr txBox="1">
              <a:spLocks/>
            </p:cNvSpPr>
            <p:nvPr/>
          </p:nvSpPr>
          <p:spPr>
            <a:xfrm>
              <a:off x="1800815" y="1679807"/>
              <a:ext cx="1344856" cy="197353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100"/>
                </a:spcBef>
              </a:pPr>
              <a:r>
                <a:rPr lang="fr-FR" sz="900" b="1" dirty="0" smtClean="0">
                  <a:solidFill>
                    <a:schemeClr val="bg1"/>
                  </a:solidFill>
                </a:rPr>
                <a:t>Service Financier</a:t>
              </a:r>
              <a:endParaRPr lang="fr-FR" sz="900" dirty="0">
                <a:solidFill>
                  <a:schemeClr val="bg1"/>
                </a:solidFill>
              </a:endParaRPr>
            </a:p>
          </p:txBody>
        </p:sp>
        <p:sp>
          <p:nvSpPr>
            <p:cNvPr id="81" name="Sous-titre 2"/>
            <p:cNvSpPr txBox="1">
              <a:spLocks/>
            </p:cNvSpPr>
            <p:nvPr/>
          </p:nvSpPr>
          <p:spPr>
            <a:xfrm>
              <a:off x="1800795" y="1884091"/>
              <a:ext cx="1344856" cy="3486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>
                  <a:solidFill>
                    <a:schemeClr val="accent5"/>
                  </a:solidFill>
                </a:rPr>
                <a:t>Linda CHEA</a:t>
              </a:r>
              <a:endParaRPr lang="fr-FR" sz="900" b="1" dirty="0">
                <a:solidFill>
                  <a:schemeClr val="accent5"/>
                </a:solidFill>
              </a:endParaRP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>
                  <a:solidFill>
                    <a:srgbClr val="FF6600"/>
                  </a:solidFill>
                  <a:sym typeface="Wingdings" panose="05000000000000000000" pitchFamily="2" charset="2"/>
                </a:rPr>
                <a:t> </a:t>
              </a:r>
              <a:r>
                <a:rPr lang="fr-FR" sz="900" dirty="0">
                  <a:solidFill>
                    <a:srgbClr val="FF6600"/>
                  </a:solidFill>
                </a:rPr>
                <a:t>01 </a:t>
              </a:r>
              <a:r>
                <a:rPr lang="fr-FR" sz="900" dirty="0" smtClean="0">
                  <a:solidFill>
                    <a:srgbClr val="FF6600"/>
                  </a:solidFill>
                </a:rPr>
                <a:t>76 </a:t>
              </a:r>
              <a:r>
                <a:rPr lang="fr-FR" sz="900" dirty="0">
                  <a:solidFill>
                    <a:srgbClr val="FF6600"/>
                  </a:solidFill>
                </a:rPr>
                <a:t>53 34 </a:t>
              </a:r>
              <a:r>
                <a:rPr lang="fr-FR" sz="900" dirty="0" smtClean="0">
                  <a:solidFill>
                    <a:srgbClr val="FF6600"/>
                  </a:solidFill>
                </a:rPr>
                <a:t>04</a:t>
              </a:r>
              <a:r>
                <a:rPr lang="fr-FR" sz="900" dirty="0" smtClean="0">
                  <a:solidFill>
                    <a:schemeClr val="accent5"/>
                  </a:solidFill>
                </a:rPr>
                <a:t> </a:t>
              </a:r>
              <a:endParaRPr lang="fr-FR" sz="900" dirty="0">
                <a:solidFill>
                  <a:schemeClr val="accent5"/>
                </a:solidFill>
              </a:endParaRPr>
            </a:p>
          </p:txBody>
        </p:sp>
        <p:sp>
          <p:nvSpPr>
            <p:cNvPr id="130" name="Sous-titre 2"/>
            <p:cNvSpPr txBox="1">
              <a:spLocks/>
            </p:cNvSpPr>
            <p:nvPr/>
          </p:nvSpPr>
          <p:spPr>
            <a:xfrm>
              <a:off x="1800795" y="2348166"/>
              <a:ext cx="1343085" cy="49897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7C5D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>
                  <a:solidFill>
                    <a:srgbClr val="FF7A5B"/>
                  </a:solidFill>
                </a:rPr>
                <a:t>Michel DOAN</a:t>
              </a:r>
              <a:endParaRPr lang="fr-FR" sz="900" dirty="0" smtClean="0">
                <a:solidFill>
                  <a:srgbClr val="FF7A5B"/>
                </a:solidFill>
              </a:endParaRPr>
            </a:p>
            <a:p>
              <a:pPr>
                <a:spcBef>
                  <a:spcPts val="200"/>
                </a:spcBef>
              </a:pPr>
              <a:r>
                <a:rPr lang="fr-FR" sz="900" dirty="0">
                  <a:solidFill>
                    <a:srgbClr val="FF7A5B"/>
                  </a:solidFill>
                </a:rPr>
                <a:t>Gestionnaire</a:t>
              </a: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>
                  <a:solidFill>
                    <a:srgbClr val="FF7A5B"/>
                  </a:solidFill>
                  <a:sym typeface="Wingdings" panose="05000000000000000000" pitchFamily="2" charset="2"/>
                </a:rPr>
                <a:t> </a:t>
              </a:r>
              <a:r>
                <a:rPr lang="fr-FR" sz="900" dirty="0">
                  <a:solidFill>
                    <a:srgbClr val="FF7A5B"/>
                  </a:solidFill>
                </a:rPr>
                <a:t>01 76 53 34 11</a:t>
              </a:r>
            </a:p>
          </p:txBody>
        </p:sp>
      </p:grpSp>
      <p:grpSp>
        <p:nvGrpSpPr>
          <p:cNvPr id="8" name="Groupe 7"/>
          <p:cNvGrpSpPr/>
          <p:nvPr/>
        </p:nvGrpSpPr>
        <p:grpSpPr>
          <a:xfrm>
            <a:off x="1851977" y="2032641"/>
            <a:ext cx="1344878" cy="3014702"/>
            <a:chOff x="3221817" y="1686738"/>
            <a:chExt cx="1344878" cy="3014702"/>
          </a:xfrm>
        </p:grpSpPr>
        <p:sp>
          <p:nvSpPr>
            <p:cNvPr id="139" name="Sous-titre 2"/>
            <p:cNvSpPr txBox="1">
              <a:spLocks/>
            </p:cNvSpPr>
            <p:nvPr/>
          </p:nvSpPr>
          <p:spPr>
            <a:xfrm>
              <a:off x="3221839" y="1686738"/>
              <a:ext cx="1344856" cy="197353"/>
            </a:xfrm>
            <a:prstGeom prst="rect">
              <a:avLst/>
            </a:prstGeom>
            <a:solidFill>
              <a:schemeClr val="accent5"/>
            </a:solidFill>
            <a:ln>
              <a:solidFill>
                <a:srgbClr val="FF7C5D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100"/>
                </a:spcBef>
              </a:pPr>
              <a:r>
                <a:rPr lang="fr-FR" sz="900" b="1" dirty="0" smtClean="0">
                  <a:solidFill>
                    <a:schemeClr val="bg1"/>
                  </a:solidFill>
                </a:rPr>
                <a:t>Service Technique</a:t>
              </a:r>
              <a:endParaRPr lang="fr-FR" sz="900" dirty="0">
                <a:solidFill>
                  <a:schemeClr val="bg1"/>
                </a:solidFill>
              </a:endParaRPr>
            </a:p>
          </p:txBody>
        </p:sp>
        <p:sp>
          <p:nvSpPr>
            <p:cNvPr id="140" name="Sous-titre 2"/>
            <p:cNvSpPr txBox="1">
              <a:spLocks/>
            </p:cNvSpPr>
            <p:nvPr/>
          </p:nvSpPr>
          <p:spPr>
            <a:xfrm>
              <a:off x="3221819" y="1891022"/>
              <a:ext cx="1344856" cy="3486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7C5D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>
                  <a:solidFill>
                    <a:schemeClr val="accent5"/>
                  </a:solidFill>
                </a:rPr>
                <a:t>Vincent-Louis PORTIER</a:t>
              </a:r>
              <a:endParaRPr lang="fr-FR" sz="900" b="1" dirty="0">
                <a:solidFill>
                  <a:schemeClr val="accent5"/>
                </a:solidFill>
              </a:endParaRP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>
                  <a:solidFill>
                    <a:srgbClr val="FF6600"/>
                  </a:solidFill>
                  <a:sym typeface="Wingdings" panose="05000000000000000000" pitchFamily="2" charset="2"/>
                </a:rPr>
                <a:t> </a:t>
              </a:r>
              <a:r>
                <a:rPr lang="fr-FR" sz="900" dirty="0">
                  <a:solidFill>
                    <a:srgbClr val="FF6600"/>
                  </a:solidFill>
                </a:rPr>
                <a:t>01 </a:t>
              </a:r>
              <a:r>
                <a:rPr lang="fr-FR" sz="900" dirty="0" smtClean="0">
                  <a:solidFill>
                    <a:srgbClr val="FF6600"/>
                  </a:solidFill>
                </a:rPr>
                <a:t>76 </a:t>
              </a:r>
              <a:r>
                <a:rPr lang="fr-FR" sz="900" dirty="0">
                  <a:solidFill>
                    <a:srgbClr val="FF6600"/>
                  </a:solidFill>
                </a:rPr>
                <a:t>53 34 </a:t>
              </a:r>
              <a:r>
                <a:rPr lang="fr-FR" sz="900" dirty="0" smtClean="0">
                  <a:solidFill>
                    <a:srgbClr val="FF6600"/>
                  </a:solidFill>
                </a:rPr>
                <a:t>28</a:t>
              </a:r>
              <a:r>
                <a:rPr lang="fr-FR" sz="900" dirty="0" smtClean="0">
                  <a:solidFill>
                    <a:schemeClr val="accent5"/>
                  </a:solidFill>
                </a:rPr>
                <a:t> </a:t>
              </a:r>
              <a:endParaRPr lang="fr-FR" sz="900" dirty="0">
                <a:solidFill>
                  <a:schemeClr val="accent5"/>
                </a:solidFill>
              </a:endParaRPr>
            </a:p>
          </p:txBody>
        </p:sp>
        <p:sp>
          <p:nvSpPr>
            <p:cNvPr id="143" name="Sous-titre 2"/>
            <p:cNvSpPr txBox="1">
              <a:spLocks/>
            </p:cNvSpPr>
            <p:nvPr/>
          </p:nvSpPr>
          <p:spPr>
            <a:xfrm>
              <a:off x="3223570" y="2348413"/>
              <a:ext cx="1343085" cy="5000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7C5D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>
                  <a:solidFill>
                    <a:srgbClr val="FF7A5B"/>
                  </a:solidFill>
                </a:rPr>
                <a:t>Abdelkrim AIT SAKEL</a:t>
              </a:r>
              <a:endParaRPr lang="fr-FR" sz="900" b="1" dirty="0">
                <a:solidFill>
                  <a:srgbClr val="FF7A5B"/>
                </a:solidFill>
              </a:endParaRP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 smtClean="0">
                  <a:solidFill>
                    <a:srgbClr val="FF7A5B"/>
                  </a:solidFill>
                </a:rPr>
                <a:t>Loge / poste de sécurité</a:t>
              </a: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>
                  <a:solidFill>
                    <a:srgbClr val="FF7A5B"/>
                  </a:solidFill>
                </a:rPr>
                <a:t> </a:t>
              </a:r>
              <a:r>
                <a:rPr lang="fr-FR" sz="900" dirty="0">
                  <a:solidFill>
                    <a:srgbClr val="FF7A5B"/>
                  </a:solidFill>
                  <a:sym typeface="Wingdings" panose="05000000000000000000" pitchFamily="2" charset="2"/>
                </a:rPr>
                <a:t> </a:t>
              </a:r>
              <a:r>
                <a:rPr lang="fr-FR" sz="900" dirty="0">
                  <a:solidFill>
                    <a:srgbClr val="FF7A5B"/>
                  </a:solidFill>
                </a:rPr>
                <a:t>01 76 53 34 00</a:t>
              </a:r>
            </a:p>
          </p:txBody>
        </p:sp>
        <p:sp>
          <p:nvSpPr>
            <p:cNvPr id="144" name="Sous-titre 2"/>
            <p:cNvSpPr txBox="1">
              <a:spLocks/>
            </p:cNvSpPr>
            <p:nvPr/>
          </p:nvSpPr>
          <p:spPr>
            <a:xfrm>
              <a:off x="3221819" y="2916474"/>
              <a:ext cx="1343085" cy="63849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7C5D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>
                  <a:solidFill>
                    <a:srgbClr val="FF7A5B"/>
                  </a:solidFill>
                </a:rPr>
                <a:t>Joseph PALAIS</a:t>
              </a:r>
              <a:endParaRPr lang="fr-FR" sz="900" b="1" dirty="0">
                <a:solidFill>
                  <a:srgbClr val="FF7A5B"/>
                </a:solidFill>
              </a:endParaRP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 smtClean="0">
                  <a:solidFill>
                    <a:srgbClr val="FF7A5B"/>
                  </a:solidFill>
                </a:rPr>
                <a:t>Agent technique polyvalent / gardien logé</a:t>
              </a: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>
                  <a:solidFill>
                    <a:srgbClr val="FF7A5B"/>
                  </a:solidFill>
                  <a:sym typeface="Wingdings" panose="05000000000000000000" pitchFamily="2" charset="2"/>
                </a:rPr>
                <a:t> </a:t>
              </a:r>
              <a:r>
                <a:rPr lang="fr-FR" sz="900" dirty="0">
                  <a:solidFill>
                    <a:srgbClr val="FF7A5B"/>
                  </a:solidFill>
                </a:rPr>
                <a:t>07 87 07 30 94</a:t>
              </a:r>
            </a:p>
          </p:txBody>
        </p:sp>
        <p:sp>
          <p:nvSpPr>
            <p:cNvPr id="145" name="Sous-titre 2"/>
            <p:cNvSpPr txBox="1">
              <a:spLocks/>
            </p:cNvSpPr>
            <p:nvPr/>
          </p:nvSpPr>
          <p:spPr>
            <a:xfrm>
              <a:off x="3221818" y="3630905"/>
              <a:ext cx="1343085" cy="4871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7C5D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>
                  <a:solidFill>
                    <a:srgbClr val="FF7A5B"/>
                  </a:solidFill>
                </a:rPr>
                <a:t>Joseph CARIEN</a:t>
              </a:r>
              <a:endParaRPr lang="fr-FR" sz="900" b="1" dirty="0">
                <a:solidFill>
                  <a:srgbClr val="FF7A5B"/>
                </a:solidFill>
              </a:endParaRP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>
                  <a:solidFill>
                    <a:srgbClr val="FF7A5B"/>
                  </a:solidFill>
                </a:rPr>
                <a:t>Agent technique polyvalent </a:t>
              </a:r>
            </a:p>
          </p:txBody>
        </p:sp>
        <p:sp>
          <p:nvSpPr>
            <p:cNvPr id="148" name="Sous-titre 2"/>
            <p:cNvSpPr txBox="1">
              <a:spLocks/>
            </p:cNvSpPr>
            <p:nvPr/>
          </p:nvSpPr>
          <p:spPr>
            <a:xfrm>
              <a:off x="3221817" y="4201440"/>
              <a:ext cx="1343085" cy="500000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7C5D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>
                  <a:solidFill>
                    <a:srgbClr val="FF7A5B"/>
                  </a:solidFill>
                </a:rPr>
                <a:t>Salahdine RAHMOUNE</a:t>
              </a:r>
              <a:endParaRPr lang="fr-FR" sz="900" b="1" dirty="0">
                <a:solidFill>
                  <a:srgbClr val="FF7A5B"/>
                </a:solidFill>
              </a:endParaRP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 smtClean="0">
                  <a:solidFill>
                    <a:srgbClr val="FF7A5B"/>
                  </a:solidFill>
                </a:rPr>
                <a:t>Loge</a:t>
              </a: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>
                  <a:solidFill>
                    <a:srgbClr val="FF7A5B"/>
                  </a:solidFill>
                  <a:sym typeface="Wingdings" panose="05000000000000000000" pitchFamily="2" charset="2"/>
                </a:rPr>
                <a:t> </a:t>
              </a:r>
              <a:r>
                <a:rPr lang="fr-FR" sz="900" dirty="0">
                  <a:solidFill>
                    <a:srgbClr val="FF7A5B"/>
                  </a:solidFill>
                </a:rPr>
                <a:t>01 76 53 34 00</a:t>
              </a:r>
            </a:p>
          </p:txBody>
        </p:sp>
      </p:grpSp>
      <p:sp>
        <p:nvSpPr>
          <p:cNvPr id="153" name="Sous-titre 2"/>
          <p:cNvSpPr txBox="1">
            <a:spLocks/>
          </p:cNvSpPr>
          <p:nvPr/>
        </p:nvSpPr>
        <p:spPr>
          <a:xfrm>
            <a:off x="7684953" y="2039698"/>
            <a:ext cx="1344856" cy="19735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 smtClean="0">
                <a:solidFill>
                  <a:schemeClr val="bg1"/>
                </a:solidFill>
              </a:rPr>
              <a:t>Service Scolarité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54" name="Sous-titre 2"/>
          <p:cNvSpPr txBox="1">
            <a:spLocks/>
          </p:cNvSpPr>
          <p:nvPr/>
        </p:nvSpPr>
        <p:spPr>
          <a:xfrm>
            <a:off x="7636212" y="3468413"/>
            <a:ext cx="1440524" cy="651323"/>
          </a:xfrm>
          <a:prstGeom prst="rect">
            <a:avLst/>
          </a:prstGeom>
          <a:solidFill>
            <a:schemeClr val="bg1"/>
          </a:solidFill>
          <a:ln>
            <a:solidFill>
              <a:srgbClr val="FF7C5D"/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rgbClr val="FF7A5B"/>
                </a:solidFill>
              </a:rPr>
              <a:t>Sonia BORDJAH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 smtClean="0">
                <a:solidFill>
                  <a:srgbClr val="FF7A5B"/>
                </a:solidFill>
              </a:rPr>
              <a:t>Gestionnaire L 1 / </a:t>
            </a:r>
            <a:r>
              <a:rPr lang="fr-FR" sz="900" dirty="0" smtClean="0">
                <a:solidFill>
                  <a:srgbClr val="FF7A5B"/>
                </a:solidFill>
              </a:rPr>
              <a:t>RI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 smtClean="0">
                <a:solidFill>
                  <a:srgbClr val="FF7A5B"/>
                </a:solidFill>
              </a:rPr>
              <a:t>Correspondante handicap</a:t>
            </a:r>
            <a:endParaRPr lang="fr-FR" sz="900" dirty="0" smtClean="0">
              <a:solidFill>
                <a:srgbClr val="FF7A5B"/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7A5B"/>
                </a:solidFill>
                <a:sym typeface="Wingdings" panose="05000000000000000000" pitchFamily="2" charset="2"/>
              </a:rPr>
              <a:t> </a:t>
            </a:r>
            <a:r>
              <a:rPr lang="fr-FR" sz="900" dirty="0">
                <a:solidFill>
                  <a:srgbClr val="FF7A5B"/>
                </a:solidFill>
              </a:rPr>
              <a:t>01 </a:t>
            </a:r>
            <a:r>
              <a:rPr lang="fr-FR" sz="900" dirty="0" smtClean="0">
                <a:solidFill>
                  <a:srgbClr val="FF7A5B"/>
                </a:solidFill>
              </a:rPr>
              <a:t>76 </a:t>
            </a:r>
            <a:r>
              <a:rPr lang="fr-FR" sz="900" dirty="0">
                <a:solidFill>
                  <a:srgbClr val="FF7A5B"/>
                </a:solidFill>
              </a:rPr>
              <a:t>53 34 </a:t>
            </a:r>
            <a:r>
              <a:rPr lang="fr-FR" sz="900" dirty="0" smtClean="0">
                <a:solidFill>
                  <a:srgbClr val="FF7A5B"/>
                </a:solidFill>
              </a:rPr>
              <a:t>09</a:t>
            </a:r>
            <a:endParaRPr lang="fr-FR" sz="900" dirty="0">
              <a:solidFill>
                <a:srgbClr val="FF7A5B"/>
              </a:solidFill>
            </a:endParaRPr>
          </a:p>
        </p:txBody>
      </p:sp>
      <p:sp>
        <p:nvSpPr>
          <p:cNvPr id="155" name="Sous-titre 2"/>
          <p:cNvSpPr txBox="1">
            <a:spLocks/>
          </p:cNvSpPr>
          <p:nvPr/>
        </p:nvSpPr>
        <p:spPr>
          <a:xfrm>
            <a:off x="7636212" y="4191399"/>
            <a:ext cx="1440524" cy="500000"/>
          </a:xfrm>
          <a:prstGeom prst="rect">
            <a:avLst/>
          </a:prstGeom>
          <a:solidFill>
            <a:schemeClr val="bg1"/>
          </a:solidFill>
          <a:ln>
            <a:solidFill>
              <a:srgbClr val="FF7C5D"/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 smtClean="0">
                <a:solidFill>
                  <a:srgbClr val="FF7A5B"/>
                </a:solidFill>
              </a:rPr>
              <a:t>Géraldine VERON</a:t>
            </a:r>
            <a:endParaRPr lang="fr-FR" sz="900" b="1" dirty="0">
              <a:solidFill>
                <a:srgbClr val="FF7A5B"/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 smtClean="0">
                <a:solidFill>
                  <a:srgbClr val="FF7A5B"/>
                </a:solidFill>
              </a:rPr>
              <a:t>Gestionnaire L 2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7A5B"/>
                </a:solidFill>
                <a:sym typeface="Wingdings" panose="05000000000000000000" pitchFamily="2" charset="2"/>
              </a:rPr>
              <a:t> </a:t>
            </a:r>
            <a:r>
              <a:rPr lang="fr-FR" sz="900" dirty="0">
                <a:solidFill>
                  <a:srgbClr val="FF7A5B"/>
                </a:solidFill>
              </a:rPr>
              <a:t>01 76 53 34 </a:t>
            </a:r>
            <a:r>
              <a:rPr lang="fr-FR" sz="900" dirty="0" smtClean="0">
                <a:solidFill>
                  <a:srgbClr val="FF7A5B"/>
                </a:solidFill>
              </a:rPr>
              <a:t>12</a:t>
            </a:r>
            <a:endParaRPr lang="fr-FR" sz="900" dirty="0">
              <a:solidFill>
                <a:srgbClr val="FF7A5B"/>
              </a:solidFill>
            </a:endParaRPr>
          </a:p>
        </p:txBody>
      </p:sp>
      <p:sp>
        <p:nvSpPr>
          <p:cNvPr id="156" name="Sous-titre 2"/>
          <p:cNvSpPr txBox="1">
            <a:spLocks/>
          </p:cNvSpPr>
          <p:nvPr/>
        </p:nvSpPr>
        <p:spPr>
          <a:xfrm>
            <a:off x="7636209" y="4763062"/>
            <a:ext cx="1440525" cy="500000"/>
          </a:xfrm>
          <a:prstGeom prst="rect">
            <a:avLst/>
          </a:prstGeom>
          <a:solidFill>
            <a:schemeClr val="bg1"/>
          </a:solidFill>
          <a:ln>
            <a:solidFill>
              <a:srgbClr val="FF7C5D"/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 smtClean="0">
                <a:solidFill>
                  <a:srgbClr val="FF7A5B"/>
                </a:solidFill>
              </a:rPr>
              <a:t>Marie-Charlotte BOURGEOIS</a:t>
            </a:r>
            <a:endParaRPr lang="fr-FR" sz="900" b="1" dirty="0">
              <a:solidFill>
                <a:srgbClr val="FF7A5B"/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 smtClean="0">
                <a:solidFill>
                  <a:srgbClr val="FF7A5B"/>
                </a:solidFill>
              </a:rPr>
              <a:t>Gestionnaire L </a:t>
            </a:r>
            <a:r>
              <a:rPr lang="fr-FR" sz="900" dirty="0" smtClean="0">
                <a:solidFill>
                  <a:srgbClr val="FF7A5B"/>
                </a:solidFill>
              </a:rPr>
              <a:t>3 / L Pro</a:t>
            </a:r>
            <a:endParaRPr lang="fr-FR" sz="900" dirty="0" smtClean="0">
              <a:solidFill>
                <a:srgbClr val="FF7A5B"/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7A5B"/>
                </a:solidFill>
                <a:sym typeface="Wingdings" panose="05000000000000000000" pitchFamily="2" charset="2"/>
              </a:rPr>
              <a:t> </a:t>
            </a:r>
            <a:r>
              <a:rPr lang="fr-FR" sz="900" dirty="0">
                <a:solidFill>
                  <a:srgbClr val="FF7A5B"/>
                </a:solidFill>
              </a:rPr>
              <a:t>01 76 53 34 10</a:t>
            </a:r>
          </a:p>
        </p:txBody>
      </p:sp>
      <p:sp>
        <p:nvSpPr>
          <p:cNvPr id="157" name="Sous-titre 2"/>
          <p:cNvSpPr txBox="1">
            <a:spLocks/>
          </p:cNvSpPr>
          <p:nvPr/>
        </p:nvSpPr>
        <p:spPr>
          <a:xfrm>
            <a:off x="7636210" y="5327659"/>
            <a:ext cx="1440525" cy="500000"/>
          </a:xfrm>
          <a:prstGeom prst="rect">
            <a:avLst/>
          </a:prstGeom>
          <a:solidFill>
            <a:schemeClr val="bg1"/>
          </a:solidFill>
          <a:ln>
            <a:solidFill>
              <a:srgbClr val="FF7C5D"/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dirty="0" smtClean="0">
                <a:solidFill>
                  <a:schemeClr val="accent5"/>
                </a:solidFill>
              </a:rPr>
              <a:t>Manon BERTHE-COLOMBEL</a:t>
            </a:r>
            <a:endParaRPr lang="fr-FR" sz="900" b="1" dirty="0">
              <a:solidFill>
                <a:srgbClr val="FF7A5B"/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 smtClean="0">
                <a:solidFill>
                  <a:srgbClr val="FF7A5B"/>
                </a:solidFill>
              </a:rPr>
              <a:t>Masters / </a:t>
            </a:r>
            <a:r>
              <a:rPr lang="fr-FR" sz="900" dirty="0" smtClean="0">
                <a:solidFill>
                  <a:srgbClr val="FF7A5B"/>
                </a:solidFill>
              </a:rPr>
              <a:t>DU / DIU / FC</a:t>
            </a:r>
            <a:endParaRPr lang="fr-FR" sz="900" dirty="0" smtClean="0">
              <a:solidFill>
                <a:srgbClr val="FF7A5B"/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7A5B"/>
                </a:solidFill>
                <a:sym typeface="Wingdings" panose="05000000000000000000" pitchFamily="2" charset="2"/>
              </a:rPr>
              <a:t> </a:t>
            </a:r>
            <a:r>
              <a:rPr lang="fr-FR" sz="900" dirty="0">
                <a:solidFill>
                  <a:srgbClr val="FF7A5B"/>
                </a:solidFill>
              </a:rPr>
              <a:t>01 76 53 34 07</a:t>
            </a:r>
          </a:p>
        </p:txBody>
      </p:sp>
      <p:sp>
        <p:nvSpPr>
          <p:cNvPr id="158" name="Sous-titre 2"/>
          <p:cNvSpPr txBox="1">
            <a:spLocks/>
          </p:cNvSpPr>
          <p:nvPr/>
        </p:nvSpPr>
        <p:spPr>
          <a:xfrm>
            <a:off x="8485030" y="2697302"/>
            <a:ext cx="1343085" cy="651323"/>
          </a:xfrm>
          <a:prstGeom prst="rect">
            <a:avLst/>
          </a:prstGeom>
          <a:solidFill>
            <a:schemeClr val="bg1"/>
          </a:solidFill>
          <a:ln>
            <a:solidFill>
              <a:srgbClr val="FF7C5D"/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 smtClean="0">
                <a:solidFill>
                  <a:srgbClr val="FF7A5B"/>
                </a:solidFill>
              </a:rPr>
              <a:t>Hiba NAJM</a:t>
            </a:r>
            <a:endParaRPr lang="fr-FR" sz="900" b="1" dirty="0">
              <a:solidFill>
                <a:srgbClr val="FF7A5B"/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 smtClean="0">
                <a:solidFill>
                  <a:srgbClr val="FF7A5B"/>
                </a:solidFill>
              </a:rPr>
              <a:t>Gestion administrative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 smtClean="0">
                <a:solidFill>
                  <a:srgbClr val="FF7A5B"/>
                </a:solidFill>
              </a:rPr>
              <a:t>50 % </a:t>
            </a:r>
            <a:r>
              <a:rPr lang="fr-FR" sz="900" dirty="0" err="1" smtClean="0">
                <a:solidFill>
                  <a:srgbClr val="FF7A5B"/>
                </a:solidFill>
              </a:rPr>
              <a:t>Scol</a:t>
            </a:r>
            <a:r>
              <a:rPr lang="fr-FR" sz="900" dirty="0" smtClean="0">
                <a:solidFill>
                  <a:srgbClr val="FF7A5B"/>
                </a:solidFill>
              </a:rPr>
              <a:t> / 50 % </a:t>
            </a:r>
            <a:r>
              <a:rPr lang="fr-FR" sz="900" dirty="0" err="1" smtClean="0">
                <a:solidFill>
                  <a:srgbClr val="FF7A5B"/>
                </a:solidFill>
              </a:rPr>
              <a:t>Secr</a:t>
            </a:r>
            <a:r>
              <a:rPr lang="fr-FR" sz="900" dirty="0" smtClean="0">
                <a:solidFill>
                  <a:srgbClr val="FF7A5B"/>
                </a:solidFill>
              </a:rPr>
              <a:t>. </a:t>
            </a:r>
            <a:r>
              <a:rPr lang="fr-FR" sz="900" dirty="0" err="1" smtClean="0">
                <a:solidFill>
                  <a:srgbClr val="FF7A5B"/>
                </a:solidFill>
              </a:rPr>
              <a:t>dir</a:t>
            </a:r>
            <a:endParaRPr lang="fr-FR" sz="900" dirty="0" smtClean="0">
              <a:solidFill>
                <a:srgbClr val="FF7A5B"/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7A5B"/>
                </a:solidFill>
                <a:sym typeface="Wingdings" panose="05000000000000000000" pitchFamily="2" charset="2"/>
              </a:rPr>
              <a:t> </a:t>
            </a:r>
            <a:r>
              <a:rPr lang="fr-FR" sz="900" dirty="0">
                <a:solidFill>
                  <a:srgbClr val="FF7A5B"/>
                </a:solidFill>
              </a:rPr>
              <a:t>01 76 53 34 </a:t>
            </a:r>
            <a:r>
              <a:rPr lang="fr-FR" sz="900" dirty="0" smtClean="0">
                <a:solidFill>
                  <a:srgbClr val="FF7A5B"/>
                </a:solidFill>
              </a:rPr>
              <a:t>14  </a:t>
            </a:r>
            <a:endParaRPr lang="fr-FR" sz="900" dirty="0">
              <a:solidFill>
                <a:srgbClr val="FF7A5B"/>
              </a:solidFill>
            </a:endParaRPr>
          </a:p>
        </p:txBody>
      </p:sp>
      <p:sp>
        <p:nvSpPr>
          <p:cNvPr id="159" name="Sous-titre 2"/>
          <p:cNvSpPr txBox="1">
            <a:spLocks/>
          </p:cNvSpPr>
          <p:nvPr/>
        </p:nvSpPr>
        <p:spPr>
          <a:xfrm>
            <a:off x="7684933" y="2243982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 smtClean="0">
                <a:solidFill>
                  <a:schemeClr val="accent5"/>
                </a:solidFill>
              </a:rPr>
              <a:t>Hugues MILLER</a:t>
            </a:r>
            <a:endParaRPr lang="fr-FR" sz="900" b="1" dirty="0">
              <a:solidFill>
                <a:schemeClr val="accent5"/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6600"/>
                </a:solidFill>
                <a:sym typeface="Wingdings" panose="05000000000000000000" pitchFamily="2" charset="2"/>
              </a:rPr>
              <a:t> </a:t>
            </a:r>
            <a:r>
              <a:rPr lang="fr-FR" sz="900" dirty="0">
                <a:solidFill>
                  <a:srgbClr val="FF6600"/>
                </a:solidFill>
              </a:rPr>
              <a:t>01 </a:t>
            </a:r>
            <a:r>
              <a:rPr lang="fr-FR" sz="900" dirty="0" smtClean="0">
                <a:solidFill>
                  <a:srgbClr val="FF6600"/>
                </a:solidFill>
              </a:rPr>
              <a:t>76 </a:t>
            </a:r>
            <a:r>
              <a:rPr lang="fr-FR" sz="900" dirty="0">
                <a:solidFill>
                  <a:srgbClr val="FF6600"/>
                </a:solidFill>
              </a:rPr>
              <a:t>53 34 </a:t>
            </a:r>
            <a:r>
              <a:rPr lang="fr-FR" sz="900" dirty="0" smtClean="0">
                <a:solidFill>
                  <a:srgbClr val="FF6600"/>
                </a:solidFill>
              </a:rPr>
              <a:t>06</a:t>
            </a:r>
            <a:r>
              <a:rPr lang="fr-FR" sz="900" dirty="0" smtClean="0">
                <a:solidFill>
                  <a:schemeClr val="accent5"/>
                </a:solidFill>
              </a:rPr>
              <a:t> </a:t>
            </a:r>
            <a:endParaRPr lang="fr-FR" sz="900" dirty="0">
              <a:solidFill>
                <a:schemeClr val="accent5"/>
              </a:solidFill>
            </a:endParaRPr>
          </a:p>
        </p:txBody>
      </p:sp>
      <p:sp>
        <p:nvSpPr>
          <p:cNvPr id="188" name="Sous-titre 2"/>
          <p:cNvSpPr txBox="1">
            <a:spLocks/>
          </p:cNvSpPr>
          <p:nvPr/>
        </p:nvSpPr>
        <p:spPr>
          <a:xfrm>
            <a:off x="6242637" y="2032641"/>
            <a:ext cx="1344856" cy="19735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 smtClean="0">
                <a:solidFill>
                  <a:schemeClr val="bg1"/>
                </a:solidFill>
              </a:rPr>
              <a:t>Service RH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89" name="Sous-titre 2"/>
          <p:cNvSpPr txBox="1">
            <a:spLocks/>
          </p:cNvSpPr>
          <p:nvPr/>
        </p:nvSpPr>
        <p:spPr>
          <a:xfrm>
            <a:off x="6242617" y="2223063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 err="1" smtClean="0">
                <a:solidFill>
                  <a:schemeClr val="accent5"/>
                </a:solidFill>
              </a:rPr>
              <a:t>Boucar</a:t>
            </a:r>
            <a:r>
              <a:rPr lang="fr-FR" sz="900" b="1" dirty="0" smtClean="0">
                <a:solidFill>
                  <a:schemeClr val="accent5"/>
                </a:solidFill>
              </a:rPr>
              <a:t> SENE</a:t>
            </a:r>
            <a:endParaRPr lang="fr-FR" sz="900" b="1" dirty="0">
              <a:solidFill>
                <a:schemeClr val="accent5"/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6600"/>
                </a:solidFill>
                <a:sym typeface="Wingdings" panose="05000000000000000000" pitchFamily="2" charset="2"/>
              </a:rPr>
              <a:t> </a:t>
            </a:r>
            <a:r>
              <a:rPr lang="fr-FR" sz="900" dirty="0">
                <a:solidFill>
                  <a:srgbClr val="FF6600"/>
                </a:solidFill>
              </a:rPr>
              <a:t>01 </a:t>
            </a:r>
            <a:r>
              <a:rPr lang="fr-FR" sz="900" dirty="0" smtClean="0">
                <a:solidFill>
                  <a:srgbClr val="FF6600"/>
                </a:solidFill>
              </a:rPr>
              <a:t>76 </a:t>
            </a:r>
            <a:r>
              <a:rPr lang="fr-FR" sz="900" dirty="0">
                <a:solidFill>
                  <a:srgbClr val="FF6600"/>
                </a:solidFill>
              </a:rPr>
              <a:t>53 34 </a:t>
            </a:r>
            <a:r>
              <a:rPr lang="fr-FR" sz="900" dirty="0" smtClean="0">
                <a:solidFill>
                  <a:srgbClr val="FF6600"/>
                </a:solidFill>
              </a:rPr>
              <a:t>31</a:t>
            </a:r>
            <a:r>
              <a:rPr lang="fr-FR" sz="900" dirty="0" smtClean="0">
                <a:solidFill>
                  <a:schemeClr val="accent5"/>
                </a:solidFill>
              </a:rPr>
              <a:t> </a:t>
            </a:r>
            <a:endParaRPr lang="fr-FR" sz="900" dirty="0">
              <a:solidFill>
                <a:schemeClr val="accent5"/>
              </a:solidFill>
            </a:endParaRPr>
          </a:p>
        </p:txBody>
      </p:sp>
      <p:sp>
        <p:nvSpPr>
          <p:cNvPr id="192" name="Sous-titre 2"/>
          <p:cNvSpPr txBox="1">
            <a:spLocks/>
          </p:cNvSpPr>
          <p:nvPr/>
        </p:nvSpPr>
        <p:spPr>
          <a:xfrm>
            <a:off x="6915930" y="2705745"/>
            <a:ext cx="1343125" cy="648245"/>
          </a:xfrm>
          <a:prstGeom prst="rect">
            <a:avLst/>
          </a:prstGeom>
          <a:solidFill>
            <a:schemeClr val="bg1"/>
          </a:solidFill>
          <a:ln>
            <a:solidFill>
              <a:srgbClr val="FF7C5D"/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 smtClean="0">
                <a:solidFill>
                  <a:srgbClr val="FF7A5B"/>
                </a:solidFill>
              </a:rPr>
              <a:t>Sylvie MITAINE (en CLM)</a:t>
            </a:r>
          </a:p>
          <a:p>
            <a:pPr>
              <a:spcBef>
                <a:spcPts val="200"/>
              </a:spcBef>
            </a:pPr>
            <a:r>
              <a:rPr lang="fr-FR" sz="900" dirty="0" smtClean="0">
                <a:solidFill>
                  <a:srgbClr val="FF7A5B"/>
                </a:solidFill>
              </a:rPr>
              <a:t>Gestionnaire</a:t>
            </a:r>
            <a:endParaRPr lang="fr-FR" sz="900" b="1" dirty="0">
              <a:solidFill>
                <a:srgbClr val="FF7A5B"/>
              </a:solidFill>
            </a:endParaRPr>
          </a:p>
          <a:p>
            <a:pPr>
              <a:spcBef>
                <a:spcPts val="200"/>
              </a:spcBef>
            </a:pPr>
            <a:r>
              <a:rPr lang="fr-FR" sz="900" dirty="0">
                <a:solidFill>
                  <a:srgbClr val="FF7A5B"/>
                </a:solidFill>
              </a:rPr>
              <a:t>50 % </a:t>
            </a:r>
            <a:r>
              <a:rPr lang="fr-FR" sz="900" dirty="0" smtClean="0">
                <a:solidFill>
                  <a:srgbClr val="FF7A5B"/>
                </a:solidFill>
              </a:rPr>
              <a:t>RH / 50 </a:t>
            </a:r>
            <a:r>
              <a:rPr lang="fr-FR" sz="900" dirty="0">
                <a:solidFill>
                  <a:srgbClr val="FF7A5B"/>
                </a:solidFill>
              </a:rPr>
              <a:t>% Scolarité</a:t>
            </a:r>
          </a:p>
          <a:p>
            <a:pPr>
              <a:spcBef>
                <a:spcPts val="200"/>
              </a:spcBef>
            </a:pPr>
            <a:r>
              <a:rPr lang="fr-FR" sz="900" dirty="0" smtClean="0">
                <a:solidFill>
                  <a:srgbClr val="FF7A5B"/>
                </a:solidFill>
                <a:sym typeface="Wingdings" panose="05000000000000000000" pitchFamily="2" charset="2"/>
              </a:rPr>
              <a:t> </a:t>
            </a:r>
            <a:r>
              <a:rPr lang="fr-FR" sz="900" dirty="0">
                <a:solidFill>
                  <a:srgbClr val="FF7A5B"/>
                </a:solidFill>
              </a:rPr>
              <a:t>01 76 53 34 08 </a:t>
            </a:r>
          </a:p>
        </p:txBody>
      </p:sp>
      <p:grpSp>
        <p:nvGrpSpPr>
          <p:cNvPr id="10" name="Groupe 9"/>
          <p:cNvGrpSpPr/>
          <p:nvPr/>
        </p:nvGrpSpPr>
        <p:grpSpPr>
          <a:xfrm>
            <a:off x="4768588" y="2039698"/>
            <a:ext cx="1344856" cy="543311"/>
            <a:chOff x="7689701" y="1696387"/>
            <a:chExt cx="1344856" cy="543311"/>
          </a:xfrm>
        </p:grpSpPr>
        <p:sp>
          <p:nvSpPr>
            <p:cNvPr id="200" name="Sous-titre 2"/>
            <p:cNvSpPr txBox="1">
              <a:spLocks/>
            </p:cNvSpPr>
            <p:nvPr/>
          </p:nvSpPr>
          <p:spPr>
            <a:xfrm>
              <a:off x="7689701" y="1696387"/>
              <a:ext cx="1344856" cy="197353"/>
            </a:xfrm>
            <a:prstGeom prst="rect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100"/>
                </a:spcBef>
              </a:pPr>
              <a:r>
                <a:rPr lang="fr-FR" sz="900" b="1" dirty="0" smtClean="0">
                  <a:solidFill>
                    <a:schemeClr val="bg1"/>
                  </a:solidFill>
                </a:rPr>
                <a:t>Service Informatique</a:t>
              </a:r>
              <a:endParaRPr lang="fr-FR" sz="900" dirty="0">
                <a:solidFill>
                  <a:schemeClr val="bg1"/>
                </a:solidFill>
              </a:endParaRPr>
            </a:p>
          </p:txBody>
        </p:sp>
        <p:sp>
          <p:nvSpPr>
            <p:cNvPr id="201" name="Sous-titre 2"/>
            <p:cNvSpPr txBox="1">
              <a:spLocks/>
            </p:cNvSpPr>
            <p:nvPr/>
          </p:nvSpPr>
          <p:spPr>
            <a:xfrm>
              <a:off x="7689701" y="1891022"/>
              <a:ext cx="1344856" cy="3486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5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>
                  <a:solidFill>
                    <a:schemeClr val="accent5"/>
                  </a:solidFill>
                </a:rPr>
                <a:t>Benoît JULIEN</a:t>
              </a: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>
                  <a:solidFill>
                    <a:srgbClr val="FF6600"/>
                  </a:solidFill>
                  <a:sym typeface="Wingdings" panose="05000000000000000000" pitchFamily="2" charset="2"/>
                </a:rPr>
                <a:t> </a:t>
              </a:r>
              <a:r>
                <a:rPr lang="fr-FR" sz="900" dirty="0">
                  <a:solidFill>
                    <a:srgbClr val="FF6600"/>
                  </a:solidFill>
                </a:rPr>
                <a:t>01 </a:t>
              </a:r>
              <a:r>
                <a:rPr lang="fr-FR" sz="900" dirty="0" smtClean="0">
                  <a:solidFill>
                    <a:srgbClr val="FF6600"/>
                  </a:solidFill>
                </a:rPr>
                <a:t>76 </a:t>
              </a:r>
              <a:r>
                <a:rPr lang="fr-FR" sz="900" dirty="0">
                  <a:solidFill>
                    <a:srgbClr val="FF6600"/>
                  </a:solidFill>
                </a:rPr>
                <a:t>53 34 </a:t>
              </a:r>
              <a:r>
                <a:rPr lang="fr-FR" sz="900" dirty="0" smtClean="0">
                  <a:solidFill>
                    <a:srgbClr val="FF6600"/>
                  </a:solidFill>
                </a:rPr>
                <a:t>16</a:t>
              </a:r>
              <a:r>
                <a:rPr lang="fr-FR" sz="900" dirty="0" smtClean="0">
                  <a:solidFill>
                    <a:schemeClr val="accent5"/>
                  </a:solidFill>
                </a:rPr>
                <a:t> </a:t>
              </a:r>
              <a:endParaRPr lang="fr-FR" sz="900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4" name="Groupe 3"/>
          <p:cNvGrpSpPr/>
          <p:nvPr/>
        </p:nvGrpSpPr>
        <p:grpSpPr>
          <a:xfrm>
            <a:off x="10054090" y="2039698"/>
            <a:ext cx="1346633" cy="1447141"/>
            <a:chOff x="10055867" y="1783201"/>
            <a:chExt cx="1346633" cy="1447141"/>
          </a:xfrm>
        </p:grpSpPr>
        <p:sp>
          <p:nvSpPr>
            <p:cNvPr id="223" name="Sous-titre 2"/>
            <p:cNvSpPr txBox="1">
              <a:spLocks/>
            </p:cNvSpPr>
            <p:nvPr/>
          </p:nvSpPr>
          <p:spPr>
            <a:xfrm>
              <a:off x="10057644" y="1783201"/>
              <a:ext cx="1344856" cy="19735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100"/>
                </a:spcBef>
              </a:pPr>
              <a:r>
                <a:rPr lang="fr-FR" sz="900" b="1" dirty="0" smtClean="0">
                  <a:solidFill>
                    <a:schemeClr val="bg1"/>
                  </a:solidFill>
                </a:rPr>
                <a:t>Service Entretien</a:t>
              </a:r>
              <a:endParaRPr lang="fr-FR" sz="900" dirty="0">
                <a:solidFill>
                  <a:schemeClr val="bg1"/>
                </a:solidFill>
              </a:endParaRPr>
            </a:p>
          </p:txBody>
        </p:sp>
        <p:sp>
          <p:nvSpPr>
            <p:cNvPr id="224" name="Sous-titre 2"/>
            <p:cNvSpPr txBox="1">
              <a:spLocks/>
            </p:cNvSpPr>
            <p:nvPr/>
          </p:nvSpPr>
          <p:spPr>
            <a:xfrm>
              <a:off x="10055886" y="2023761"/>
              <a:ext cx="1344856" cy="3486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/>
                <a:t>Sylvie DUBOSQ</a:t>
              </a:r>
              <a:endParaRPr lang="fr-FR" sz="900" b="1" dirty="0"/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 smtClean="0"/>
                <a:t> Agent d’entretien</a:t>
              </a:r>
              <a:endParaRPr lang="fr-FR" sz="900" dirty="0"/>
            </a:p>
          </p:txBody>
        </p:sp>
        <p:sp>
          <p:nvSpPr>
            <p:cNvPr id="227" name="Sous-titre 2"/>
            <p:cNvSpPr txBox="1">
              <a:spLocks/>
            </p:cNvSpPr>
            <p:nvPr/>
          </p:nvSpPr>
          <p:spPr>
            <a:xfrm>
              <a:off x="10055867" y="2449248"/>
              <a:ext cx="1344895" cy="3486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/>
                <a:t>Fatiha ESSOUFI</a:t>
              </a:r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 smtClean="0"/>
                <a:t>Agent d’entretien </a:t>
              </a:r>
              <a:endParaRPr lang="fr-FR" sz="900" dirty="0"/>
            </a:p>
          </p:txBody>
        </p:sp>
        <p:sp>
          <p:nvSpPr>
            <p:cNvPr id="228" name="Sous-titre 2"/>
            <p:cNvSpPr txBox="1">
              <a:spLocks/>
            </p:cNvSpPr>
            <p:nvPr/>
          </p:nvSpPr>
          <p:spPr>
            <a:xfrm>
              <a:off x="10055867" y="2881666"/>
              <a:ext cx="1343085" cy="3486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lIns="36000" tIns="36000" rIns="36000" bIns="36000">
              <a:spAutoFit/>
            </a:bodyPr>
            <a:lstStyle>
              <a:lvl1pPr marL="0" indent="0" algn="ctr" defTabSz="914377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377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fr-FR" sz="900" b="1" dirty="0" smtClean="0"/>
                <a:t>Emile RAMIS</a:t>
              </a:r>
              <a:endParaRPr lang="fr-FR" sz="900" b="1" dirty="0"/>
            </a:p>
            <a:p>
              <a:pPr>
                <a:lnSpc>
                  <a:spcPct val="100000"/>
                </a:lnSpc>
                <a:spcBef>
                  <a:spcPts val="100"/>
                </a:spcBef>
              </a:pPr>
              <a:r>
                <a:rPr lang="fr-FR" sz="900" dirty="0" smtClean="0"/>
                <a:t>Agent d’entretien </a:t>
              </a:r>
              <a:endParaRPr lang="fr-FR" sz="900" dirty="0"/>
            </a:p>
          </p:txBody>
        </p:sp>
      </p:grpSp>
      <p:sp>
        <p:nvSpPr>
          <p:cNvPr id="105" name="Sous-titre 2"/>
          <p:cNvSpPr txBox="1">
            <a:spLocks/>
          </p:cNvSpPr>
          <p:nvPr/>
        </p:nvSpPr>
        <p:spPr>
          <a:xfrm>
            <a:off x="1853729" y="1605869"/>
            <a:ext cx="7176079" cy="348676"/>
          </a:xfrm>
          <a:prstGeom prst="rect">
            <a:avLst/>
          </a:prstGeom>
          <a:solidFill>
            <a:srgbClr val="AA4B5A"/>
          </a:solidFill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 err="1" smtClean="0">
                <a:solidFill>
                  <a:schemeClr val="bg1"/>
                </a:solidFill>
              </a:rPr>
              <a:t>Chef.fe</a:t>
            </a:r>
            <a:r>
              <a:rPr lang="fr-FR" sz="900" b="1" dirty="0" smtClean="0">
                <a:solidFill>
                  <a:schemeClr val="bg1"/>
                </a:solidFill>
              </a:rPr>
              <a:t> des services administratifs et techniques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 smtClean="0">
                <a:solidFill>
                  <a:schemeClr val="bg1"/>
                </a:solidFill>
              </a:rPr>
              <a:t>Odile BEUROTTE</a:t>
            </a:r>
            <a:r>
              <a:rPr lang="fr-FR" sz="900" i="1" dirty="0" smtClean="0">
                <a:solidFill>
                  <a:schemeClr val="bg1"/>
                </a:solidFill>
              </a:rPr>
              <a:t> - </a:t>
            </a:r>
            <a:r>
              <a:rPr lang="fr-FR" sz="900" dirty="0">
                <a:solidFill>
                  <a:schemeClr val="bg1"/>
                </a:solidFill>
                <a:sym typeface="Wingdings" panose="05000000000000000000" pitchFamily="2" charset="2"/>
              </a:rPr>
              <a:t> </a:t>
            </a:r>
            <a:r>
              <a:rPr lang="fr-FR" sz="900" dirty="0">
                <a:solidFill>
                  <a:schemeClr val="bg1"/>
                </a:solidFill>
              </a:rPr>
              <a:t>01 </a:t>
            </a:r>
            <a:r>
              <a:rPr lang="fr-FR" sz="900" dirty="0" smtClean="0">
                <a:solidFill>
                  <a:schemeClr val="bg1"/>
                </a:solidFill>
              </a:rPr>
              <a:t>76 </a:t>
            </a:r>
            <a:r>
              <a:rPr lang="fr-FR" sz="900" dirty="0">
                <a:solidFill>
                  <a:schemeClr val="bg1"/>
                </a:solidFill>
              </a:rPr>
              <a:t>53 34 </a:t>
            </a:r>
            <a:r>
              <a:rPr lang="fr-FR" sz="900" dirty="0" smtClean="0">
                <a:solidFill>
                  <a:schemeClr val="bg1"/>
                </a:solidFill>
              </a:rPr>
              <a:t>03</a:t>
            </a:r>
            <a:endParaRPr lang="fr-FR" sz="900" i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507630" y="1611845"/>
            <a:ext cx="2319584" cy="348676"/>
          </a:xfrm>
          <a:prstGeom prst="rect">
            <a:avLst/>
          </a:prstGeom>
          <a:solidFill>
            <a:srgbClr val="AA4B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</a:pPr>
            <a:endParaRPr lang="fr-FR" sz="300" dirty="0" smtClean="0">
              <a:solidFill>
                <a:schemeClr val="bg1"/>
              </a:solidFill>
            </a:endParaRPr>
          </a:p>
          <a:p>
            <a:pPr algn="ctr">
              <a:spcBef>
                <a:spcPts val="600"/>
              </a:spcBef>
            </a:pPr>
            <a:r>
              <a:rPr lang="fr-FR" sz="900" dirty="0" smtClean="0">
                <a:solidFill>
                  <a:schemeClr val="bg1"/>
                </a:solidFill>
              </a:rPr>
              <a:t>Secrétaire de direction</a:t>
            </a:r>
          </a:p>
          <a:p>
            <a:pPr lvl="0" algn="ctr"/>
            <a:r>
              <a:rPr lang="fr-FR" sz="900" dirty="0" smtClean="0">
                <a:solidFill>
                  <a:schemeClr val="bg1"/>
                </a:solidFill>
              </a:rPr>
              <a:t>Stéphane HUMBERT - </a:t>
            </a:r>
            <a:r>
              <a:rPr lang="fr-FR" sz="900" dirty="0" smtClean="0">
                <a:solidFill>
                  <a:schemeClr val="bg1"/>
                </a:solidFill>
                <a:sym typeface="Wingdings" panose="05000000000000000000" pitchFamily="2" charset="2"/>
              </a:rPr>
              <a:t> </a:t>
            </a:r>
            <a:r>
              <a:rPr lang="fr-FR" sz="900" dirty="0">
                <a:solidFill>
                  <a:schemeClr val="bg1"/>
                </a:solidFill>
              </a:rPr>
              <a:t>01 </a:t>
            </a:r>
            <a:r>
              <a:rPr lang="fr-FR" sz="900" dirty="0" smtClean="0">
                <a:solidFill>
                  <a:schemeClr val="bg1"/>
                </a:solidFill>
              </a:rPr>
              <a:t>76 </a:t>
            </a:r>
            <a:r>
              <a:rPr lang="fr-FR" sz="900" dirty="0">
                <a:solidFill>
                  <a:schemeClr val="bg1"/>
                </a:solidFill>
              </a:rPr>
              <a:t>53 34 02</a:t>
            </a:r>
          </a:p>
          <a:p>
            <a:pPr algn="ctr"/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3" name="Sous-titre 2"/>
          <p:cNvSpPr txBox="1">
            <a:spLocks/>
          </p:cNvSpPr>
          <p:nvPr/>
        </p:nvSpPr>
        <p:spPr>
          <a:xfrm>
            <a:off x="395586" y="821382"/>
            <a:ext cx="1980354" cy="322002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lIns="36000" tIns="36000" rIns="36000" bIns="36000">
            <a:sp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fr-FR" sz="900" b="1" dirty="0" smtClean="0">
                <a:solidFill>
                  <a:schemeClr val="accent6">
                    <a:lumMod val="75000"/>
                  </a:schemeClr>
                </a:solidFill>
              </a:rPr>
              <a:t>Directeur</a:t>
            </a:r>
            <a:r>
              <a:rPr lang="fr-FR" sz="900" dirty="0" smtClean="0">
                <a:solidFill>
                  <a:schemeClr val="accent6">
                    <a:lumMod val="75000"/>
                  </a:schemeClr>
                </a:solidFill>
              </a:rPr>
              <a:t> : Bernard </a:t>
            </a:r>
            <a:r>
              <a:rPr lang="fr-FR" sz="900" dirty="0">
                <a:solidFill>
                  <a:schemeClr val="accent6">
                    <a:lumMod val="75000"/>
                  </a:schemeClr>
                </a:solidFill>
              </a:rPr>
              <a:t>ANDRIEU </a:t>
            </a:r>
          </a:p>
          <a:p>
            <a:pPr marL="171450" indent="-171450">
              <a:spcBef>
                <a:spcPts val="0"/>
              </a:spcBef>
              <a:buFont typeface="Wingdings" panose="05000000000000000000" pitchFamily="2" charset="2"/>
              <a:buChar char="("/>
            </a:pPr>
            <a:r>
              <a:rPr lang="fr-FR" sz="900" dirty="0" smtClean="0">
                <a:solidFill>
                  <a:schemeClr val="accent6">
                    <a:lumMod val="75000"/>
                  </a:schemeClr>
                </a:solidFill>
              </a:rPr>
              <a:t>01 </a:t>
            </a:r>
            <a:r>
              <a:rPr lang="fr-FR" sz="900" dirty="0">
                <a:solidFill>
                  <a:schemeClr val="accent6">
                    <a:lumMod val="75000"/>
                  </a:schemeClr>
                </a:solidFill>
              </a:rPr>
              <a:t>76 53 34 </a:t>
            </a:r>
            <a:r>
              <a:rPr lang="fr-FR" sz="900" dirty="0" smtClean="0">
                <a:solidFill>
                  <a:schemeClr val="accent6">
                    <a:lumMod val="75000"/>
                  </a:schemeClr>
                </a:solidFill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91389253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3966</TotalTime>
  <Words>292</Words>
  <Application>Microsoft Office PowerPoint</Application>
  <PresentationFormat>Grand écran</PresentationFormat>
  <Paragraphs>76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10" baseType="lpstr">
      <vt:lpstr>AppleSymbols</vt:lpstr>
      <vt:lpstr>Arial</vt:lpstr>
      <vt:lpstr>Calibri</vt:lpstr>
      <vt:lpstr>Lucida Sans</vt:lpstr>
      <vt:lpstr>Lucida Sans Normal</vt:lpstr>
      <vt:lpstr>Mangal</vt:lpstr>
      <vt:lpstr>Symbol</vt:lpstr>
      <vt:lpstr>Wingdings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Stephane Humbert</cp:lastModifiedBy>
  <cp:revision>64</cp:revision>
  <cp:lastPrinted>2022-11-21T14:54:59Z</cp:lastPrinted>
  <dcterms:created xsi:type="dcterms:W3CDTF">2020-01-07T10:02:47Z</dcterms:created>
  <dcterms:modified xsi:type="dcterms:W3CDTF">2023-01-27T16:56:01Z</dcterms:modified>
</cp:coreProperties>
</file>