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76" r:id="rId2"/>
  </p:sldIdLst>
  <p:sldSz cx="12192000" cy="6858000"/>
  <p:notesSz cx="6889750" cy="1002188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D88"/>
    <a:srgbClr val="FF5C39"/>
    <a:srgbClr val="939393"/>
    <a:srgbClr val="8A1538"/>
    <a:srgbClr val="DDE5ED"/>
    <a:srgbClr val="E7E6E6"/>
    <a:srgbClr val="5BC2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925" autoAdjust="0"/>
    <p:restoredTop sz="87150" autoAdjust="0"/>
  </p:normalViewPr>
  <p:slideViewPr>
    <p:cSldViewPr snapToGrid="0" snapToObjects="1">
      <p:cViewPr varScale="1">
        <p:scale>
          <a:sx n="113" d="100"/>
          <a:sy n="113" d="100"/>
        </p:scale>
        <p:origin x="1680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93A2DC19-01FE-C642-963F-ABA7B6987A2D}" type="datetimeFigureOut">
              <a:rPr lang="fr-FR" smtClean="0"/>
              <a:t>11/01/2024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5B0CB017-18DF-F644-A3B5-32D8301FCE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577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338">
              <a:defRPr/>
            </a:pPr>
            <a:fld id="{5B0CB017-18DF-F644-A3B5-32D8301FCE43}" type="slidenum">
              <a:rPr lang="fr-FR">
                <a:solidFill>
                  <a:prstClr val="black"/>
                </a:solidFill>
                <a:latin typeface="Calibri" panose="020F0502020204030204"/>
              </a:rPr>
              <a:pPr defTabSz="966338">
                <a:defRPr/>
              </a:pPr>
              <a:t>1</a:t>
            </a:fld>
            <a:endParaRPr lang="fr-FR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95532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Titre">
    <p:bg>
      <p:bgPr>
        <a:solidFill>
          <a:srgbClr val="8A15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9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1" y="480000"/>
            <a:ext cx="2473644" cy="720000"/>
          </a:xfrm>
          <a:prstGeom prst="rect">
            <a:avLst/>
          </a:prstGeom>
        </p:spPr>
      </p:pic>
      <p:sp>
        <p:nvSpPr>
          <p:cNvPr id="12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– Titre fo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8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9" name="Connecteur droit 8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480000"/>
            <a:ext cx="2473645" cy="720000"/>
          </a:xfrm>
          <a:prstGeom prst="rect">
            <a:avLst/>
          </a:prstGeom>
        </p:spPr>
      </p:pic>
      <p:sp>
        <p:nvSpPr>
          <p:cNvPr id="11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 baseline="0"/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Sommaire">
    <p:bg>
      <p:bgPr>
        <a:solidFill>
          <a:srgbClr val="4F48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Sommaire</a:t>
            </a:r>
          </a:p>
        </p:txBody>
      </p:sp>
      <p:sp>
        <p:nvSpPr>
          <p:cNvPr id="8" name="Espace réservé du texte 13"/>
          <p:cNvSpPr>
            <a:spLocks noGrp="1"/>
          </p:cNvSpPr>
          <p:nvPr>
            <p:ph type="body" sz="quarter" idx="14" hasCustomPrompt="1"/>
          </p:nvPr>
        </p:nvSpPr>
        <p:spPr>
          <a:xfrm>
            <a:off x="1439332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26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  <p:sp>
        <p:nvSpPr>
          <p:cNvPr id="9" name="Espace réservé du texte 13"/>
          <p:cNvSpPr>
            <a:spLocks noGrp="1"/>
          </p:cNvSpPr>
          <p:nvPr>
            <p:ph type="body" sz="quarter" idx="15" hasCustomPrompt="1"/>
          </p:nvPr>
        </p:nvSpPr>
        <p:spPr>
          <a:xfrm>
            <a:off x="2515096" y="1920000"/>
            <a:ext cx="41666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Partie 1</a:t>
            </a:r>
          </a:p>
          <a:p>
            <a:pPr lvl="0"/>
            <a:r>
              <a:rPr lang="fr-FR" dirty="0"/>
              <a:t>Partie 2</a:t>
            </a:r>
          </a:p>
          <a:p>
            <a:pPr lvl="0"/>
            <a:r>
              <a:rPr lang="fr-FR" dirty="0"/>
              <a:t>Partie 3</a:t>
            </a:r>
          </a:p>
          <a:p>
            <a:pPr lvl="0"/>
            <a:r>
              <a:rPr lang="fr-FR" dirty="0"/>
              <a:t>Partie 4</a:t>
            </a:r>
          </a:p>
          <a:p>
            <a:pPr lvl="0"/>
            <a:r>
              <a:rPr lang="fr-FR" dirty="0"/>
              <a:t>Partie 5</a:t>
            </a:r>
          </a:p>
        </p:txBody>
      </p:sp>
      <p:sp>
        <p:nvSpPr>
          <p:cNvPr id="10" name="Espace réservé du texte 13"/>
          <p:cNvSpPr>
            <a:spLocks noGrp="1"/>
          </p:cNvSpPr>
          <p:nvPr>
            <p:ph type="body" sz="quarter" idx="16" hasCustomPrompt="1"/>
          </p:nvPr>
        </p:nvSpPr>
        <p:spPr>
          <a:xfrm>
            <a:off x="7146448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10370092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="0" cap="none" spc="0" baseline="0">
                <a:ln>
                  <a:noFill/>
                </a:ln>
                <a:solidFill>
                  <a:srgbClr val="92183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9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2487084"/>
            <a:ext cx="10371667" cy="336126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228594" indent="-228594">
              <a:buFont typeface="Symbol" charset="2"/>
              <a:buChar char="⎯"/>
              <a:defRPr sz="1600"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10" name="Titre 37"/>
          <p:cNvSpPr>
            <a:spLocks noGrp="1"/>
          </p:cNvSpPr>
          <p:nvPr>
            <p:ph type="title" hasCustomPrompt="1"/>
          </p:nvPr>
        </p:nvSpPr>
        <p:spPr>
          <a:xfrm>
            <a:off x="1440000" y="1344000"/>
            <a:ext cx="10368000" cy="960000"/>
          </a:xfrm>
        </p:spPr>
        <p:txBody>
          <a:bodyPr/>
          <a:lstStyle>
            <a:lvl1pPr>
              <a:defRPr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Titre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fond couleur">
    <p:bg>
      <p:bgPr>
        <a:solidFill>
          <a:srgbClr val="DEE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1440001"/>
            <a:ext cx="10371667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438372" y="1585397"/>
            <a:ext cx="3208949" cy="4935205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2133" baseline="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Insérer texte </a:t>
            </a:r>
          </a:p>
        </p:txBody>
      </p:sp>
      <p:sp>
        <p:nvSpPr>
          <p:cNvPr id="7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rgbClr val="8A1538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6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40000" y="1506071"/>
            <a:ext cx="3207323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03425" y="3176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11/01/2024</a:t>
            </a:fld>
            <a:endParaRPr lang="fr-FR"/>
          </a:p>
        </p:txBody>
      </p:sp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999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27740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158791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bord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92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-6965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10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11" name="Connecteur droit 10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1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46305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4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fond couleur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"/>
            <a:ext cx="6096000" cy="6857999"/>
          </a:xfrm>
          <a:prstGeom prst="rect">
            <a:avLst/>
          </a:prstGeom>
          <a:solidFill>
            <a:srgbClr val="91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10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884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11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956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cxnSp>
        <p:nvCxnSpPr>
          <p:cNvPr id="12" name="Connecteur droit 11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4"/>
          <p:cNvSpPr txBox="1">
            <a:spLocks/>
          </p:cNvSpPr>
          <p:nvPr/>
        </p:nvSpPr>
        <p:spPr>
          <a:xfrm>
            <a:off x="1439999" y="124576"/>
            <a:ext cx="2301271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FR" sz="933" dirty="0"/>
              <a:t>UNIVERSITÉ DE PARIS</a:t>
            </a: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96000"/>
            <a:ext cx="294781" cy="28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corai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96000" y="1"/>
            <a:ext cx="6096000" cy="6857999"/>
          </a:xfrm>
          <a:prstGeom prst="rect">
            <a:avLst/>
          </a:prstGeom>
          <a:solidFill>
            <a:srgbClr val="FF6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4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5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860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6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7" name="Connecteur droit 6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12181693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 en arrière-plan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11/01/2024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21EEBA-87AC-054D-8C06-6460C9296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8327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1439998" y="1536000"/>
            <a:ext cx="10368001" cy="10560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fr-FR" dirty="0"/>
              <a:t>Cliquez et modifiez le titre</a:t>
            </a:r>
            <a:endParaRPr lang="en-US" dirty="0"/>
          </a:p>
        </p:txBody>
      </p:sp>
      <p:cxnSp>
        <p:nvCxnSpPr>
          <p:cNvPr id="8" name="Connecteur droit 7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 1" descr="Capture d’écran 2022-10-17 à 12.25.07.png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87" y="50426"/>
            <a:ext cx="1312586" cy="429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347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5867" b="0" kern="1200">
          <a:solidFill>
            <a:schemeClr val="tx1"/>
          </a:solidFill>
          <a:latin typeface="Lucida Sans" charset="0"/>
          <a:ea typeface="Lucida Sans" charset="0"/>
          <a:cs typeface="Lucida Sans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ous-titre 2">
            <a:extLst>
              <a:ext uri="{FF2B5EF4-FFF2-40B4-BE49-F238E27FC236}">
                <a16:creationId xmlns:a16="http://schemas.microsoft.com/office/drawing/2014/main" id="{DCF339A0-F5EE-E448-7841-A2E2179272A6}"/>
              </a:ext>
            </a:extLst>
          </p:cNvPr>
          <p:cNvSpPr txBox="1">
            <a:spLocks/>
          </p:cNvSpPr>
          <p:nvPr/>
        </p:nvSpPr>
        <p:spPr>
          <a:xfrm>
            <a:off x="7702955" y="4002198"/>
            <a:ext cx="1343119" cy="19735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Bureau des stages</a:t>
            </a:r>
          </a:p>
        </p:txBody>
      </p:sp>
      <p:sp>
        <p:nvSpPr>
          <p:cNvPr id="42" name="ZoneTexte 41"/>
          <p:cNvSpPr txBox="1"/>
          <p:nvPr/>
        </p:nvSpPr>
        <p:spPr>
          <a:xfrm>
            <a:off x="3445678" y="157951"/>
            <a:ext cx="82027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FACULTE DROIT ECONOMIE GESTION </a:t>
            </a:r>
            <a:r>
              <a:rPr kumimoji="0" lang="mr-I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–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version  </a:t>
            </a: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6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/12/</a:t>
            </a: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2023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poste téléphonique 01 76 53 </a:t>
            </a: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XX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XX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Sous-titre 2"/>
          <p:cNvSpPr txBox="1">
            <a:spLocks/>
          </p:cNvSpPr>
          <p:nvPr/>
        </p:nvSpPr>
        <p:spPr>
          <a:xfrm>
            <a:off x="410761" y="555889"/>
            <a:ext cx="11495452" cy="348676"/>
          </a:xfrm>
          <a:prstGeom prst="rect">
            <a:avLst/>
          </a:prstGeom>
          <a:solidFill>
            <a:schemeClr val="accent1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Doyen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FFFF"/>
                </a:solidFill>
                <a:latin typeface="Calibri" panose="020F0502020204030204"/>
              </a:rPr>
              <a:t>Philippe DIDIER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Sous-titre 2"/>
          <p:cNvSpPr txBox="1">
            <a:spLocks/>
          </p:cNvSpPr>
          <p:nvPr/>
        </p:nvSpPr>
        <p:spPr>
          <a:xfrm>
            <a:off x="410760" y="978256"/>
            <a:ext cx="11495454" cy="348676"/>
          </a:xfrm>
          <a:prstGeom prst="rect">
            <a:avLst/>
          </a:prstGeom>
          <a:solidFill>
            <a:schemeClr val="accent2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Cheffe des Services Administratifs et Techniques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Sylvie MOUREAUX-PHILIBERT</a:t>
            </a:r>
            <a:r>
              <a:rPr kumimoji="0" lang="fr-FR" sz="9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44.59</a:t>
            </a:r>
          </a:p>
        </p:txBody>
      </p:sp>
      <p:sp>
        <p:nvSpPr>
          <p:cNvPr id="100" name="Sous-titre 2"/>
          <p:cNvSpPr txBox="1">
            <a:spLocks/>
          </p:cNvSpPr>
          <p:nvPr/>
        </p:nvSpPr>
        <p:spPr>
          <a:xfrm>
            <a:off x="1907853" y="3409003"/>
            <a:ext cx="1343049" cy="51453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Laboratoires de recherche</a:t>
            </a:r>
            <a:br>
              <a:rPr lang="fr-FR" dirty="0"/>
            </a:br>
            <a:r>
              <a:rPr lang="fr-FR" dirty="0"/>
              <a:t>Emma WINNE  4539</a:t>
            </a:r>
            <a:br>
              <a:rPr lang="fr-FR" dirty="0"/>
            </a:br>
            <a:r>
              <a:rPr lang="fr-FR" dirty="0"/>
              <a:t>Assistante recherche</a:t>
            </a:r>
          </a:p>
        </p:txBody>
      </p:sp>
      <p:sp>
        <p:nvSpPr>
          <p:cNvPr id="101" name="Sous-titre 2"/>
          <p:cNvSpPr txBox="1">
            <a:spLocks/>
          </p:cNvSpPr>
          <p:nvPr/>
        </p:nvSpPr>
        <p:spPr>
          <a:xfrm>
            <a:off x="1907853" y="3964932"/>
            <a:ext cx="1343752" cy="1480506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pPr algn="l"/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Lydia MORLET-HAIDARA </a:t>
            </a: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Directrice IDS</a:t>
            </a:r>
            <a:b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fr-FR" sz="800" dirty="0">
                <a:solidFill>
                  <a:srgbClr val="8A1538"/>
                </a:solidFill>
                <a:latin typeface="Calibri" panose="020F0502020204030204"/>
              </a:rPr>
              <a:t>Arnaud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 VERGNE, 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IHD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Dominique LEGEAIS, 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CEDAG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br>
              <a:rPr lang="fr-FR" sz="3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Bruno DAUGERON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, 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CMH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Anne-</a:t>
            </a:r>
            <a:r>
              <a:rPr lang="fr-FR" dirty="0" err="1">
                <a:solidFill>
                  <a:srgbClr val="8A1538"/>
                </a:solidFill>
                <a:latin typeface="Calibri" panose="020F0502020204030204"/>
              </a:rPr>
              <a:t>Thida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 NORODOM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Directrice Adjointe CMH  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Olivier MUSY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LIRAES</a:t>
            </a:r>
          </a:p>
        </p:txBody>
      </p:sp>
      <p:sp>
        <p:nvSpPr>
          <p:cNvPr id="102" name="Sous-titre 2"/>
          <p:cNvSpPr txBox="1">
            <a:spLocks/>
          </p:cNvSpPr>
          <p:nvPr/>
        </p:nvSpPr>
        <p:spPr>
          <a:xfrm>
            <a:off x="428651" y="4270166"/>
            <a:ext cx="1343118" cy="199661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IEJ</a:t>
            </a:r>
          </a:p>
        </p:txBody>
      </p:sp>
      <p:sp>
        <p:nvSpPr>
          <p:cNvPr id="106" name="Sous-titre 2"/>
          <p:cNvSpPr txBox="1">
            <a:spLocks/>
          </p:cNvSpPr>
          <p:nvPr/>
        </p:nvSpPr>
        <p:spPr>
          <a:xfrm>
            <a:off x="420275" y="4534299"/>
            <a:ext cx="1342800" cy="1133982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Jean-David </a:t>
            </a: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DREYFUS</a:t>
            </a:r>
            <a:b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Directeur</a:t>
            </a:r>
          </a:p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Nicolas CATELAN     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Directeur Adjoint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lang="fr-FR" sz="300" b="1" dirty="0">
              <a:solidFill>
                <a:schemeClr val="accent4">
                  <a:lumMod val="75000"/>
                </a:schemeClr>
              </a:solidFill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  <a:t>Frédéric DURON</a:t>
            </a:r>
            <a:b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fr-FR" sz="900" dirty="0">
                <a:solidFill>
                  <a:schemeClr val="accent4">
                    <a:lumMod val="75000"/>
                  </a:schemeClr>
                </a:solidFill>
                <a:latin typeface="Calibri" panose="020F0502020204030204"/>
              </a:rPr>
              <a:t>Gestionnaire 44.42 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Sous-titre 2"/>
          <p:cNvSpPr txBox="1">
            <a:spLocks/>
          </p:cNvSpPr>
          <p:nvPr/>
        </p:nvSpPr>
        <p:spPr>
          <a:xfrm>
            <a:off x="1898102" y="2392879"/>
            <a:ext cx="1334422" cy="29662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Clinique Juridique</a:t>
            </a:r>
          </a:p>
        </p:txBody>
      </p:sp>
      <p:sp>
        <p:nvSpPr>
          <p:cNvPr id="108" name="Sous-titre 2"/>
          <p:cNvSpPr txBox="1">
            <a:spLocks/>
          </p:cNvSpPr>
          <p:nvPr/>
        </p:nvSpPr>
        <p:spPr>
          <a:xfrm>
            <a:off x="1921743" y="2748485"/>
            <a:ext cx="1342800" cy="599001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Clothilde GRARE-DIDIER</a:t>
            </a:r>
            <a:b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Directrice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  <a:latin typeface="Calibri" panose="020F0502020204030204"/>
              </a:rPr>
              <a:t>Bénédicte GUENEGO </a:t>
            </a:r>
            <a:endParaRPr lang="fr-FR" sz="900" b="1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Coordinatrice 45.04</a:t>
            </a:r>
          </a:p>
        </p:txBody>
      </p:sp>
      <p:sp>
        <p:nvSpPr>
          <p:cNvPr id="79" name="Sous-titre 2"/>
          <p:cNvSpPr txBox="1">
            <a:spLocks/>
          </p:cNvSpPr>
          <p:nvPr/>
        </p:nvSpPr>
        <p:spPr>
          <a:xfrm>
            <a:off x="420275" y="3216285"/>
            <a:ext cx="1334424" cy="328879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Ecole doctorale</a:t>
            </a:r>
          </a:p>
        </p:txBody>
      </p:sp>
      <p:sp>
        <p:nvSpPr>
          <p:cNvPr id="80" name="Sous-titre 2"/>
          <p:cNvSpPr txBox="1">
            <a:spLocks/>
          </p:cNvSpPr>
          <p:nvPr/>
        </p:nvSpPr>
        <p:spPr>
          <a:xfrm>
            <a:off x="428969" y="3593454"/>
            <a:ext cx="1342800" cy="571301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>
                <a:solidFill>
                  <a:schemeClr val="accent1"/>
                </a:solidFill>
                <a:latin typeface="Calibri" panose="020F0502020204030204"/>
              </a:rPr>
              <a:t>David NOGUERO</a:t>
            </a:r>
            <a:br>
              <a:rPr lang="fr-FR" dirty="0">
                <a:solidFill>
                  <a:schemeClr val="accent1"/>
                </a:solidFill>
              </a:rPr>
            </a:br>
            <a:r>
              <a:rPr lang="fr-FR" b="0" dirty="0">
                <a:solidFill>
                  <a:schemeClr val="accent1"/>
                </a:solidFill>
                <a:latin typeface="Calibri" panose="020F0502020204030204"/>
              </a:rPr>
              <a:t>Directeur</a:t>
            </a:r>
            <a:br>
              <a:rPr lang="fr-FR" b="0" dirty="0">
                <a:solidFill>
                  <a:schemeClr val="accent1"/>
                </a:solidFill>
              </a:rPr>
            </a:br>
            <a:r>
              <a:rPr lang="fr-FR" dirty="0"/>
              <a:t>Josie YEYE</a:t>
            </a:r>
            <a:br>
              <a:rPr lang="fr-FR" dirty="0"/>
            </a:br>
            <a:r>
              <a:rPr lang="fr-FR" b="0" dirty="0"/>
              <a:t>Secrétariat 44.65</a:t>
            </a:r>
          </a:p>
        </p:txBody>
      </p:sp>
      <p:sp>
        <p:nvSpPr>
          <p:cNvPr id="85" name="Sous-titre 2"/>
          <p:cNvSpPr txBox="1">
            <a:spLocks/>
          </p:cNvSpPr>
          <p:nvPr/>
        </p:nvSpPr>
        <p:spPr>
          <a:xfrm>
            <a:off x="416152" y="1359593"/>
            <a:ext cx="1346400" cy="296629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Secrétariat Général</a:t>
            </a:r>
          </a:p>
        </p:txBody>
      </p:sp>
      <p:sp>
        <p:nvSpPr>
          <p:cNvPr id="86" name="Sous-titre 2"/>
          <p:cNvSpPr txBox="1">
            <a:spLocks/>
          </p:cNvSpPr>
          <p:nvPr/>
        </p:nvSpPr>
        <p:spPr>
          <a:xfrm>
            <a:off x="410760" y="1704407"/>
            <a:ext cx="1342800" cy="49947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accent3"/>
                </a:solidFill>
              </a:rPr>
              <a:t>Corinne ERNAULT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accent3"/>
                </a:solidFill>
              </a:rPr>
              <a:t>Assistante de direction 44.57</a:t>
            </a:r>
          </a:p>
        </p:txBody>
      </p:sp>
      <p:sp>
        <p:nvSpPr>
          <p:cNvPr id="89" name="Sous-titre 2"/>
          <p:cNvSpPr txBox="1">
            <a:spLocks/>
          </p:cNvSpPr>
          <p:nvPr/>
        </p:nvSpPr>
        <p:spPr>
          <a:xfrm>
            <a:off x="419301" y="2304257"/>
            <a:ext cx="1343058" cy="197353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Vie de Campus</a:t>
            </a:r>
          </a:p>
        </p:txBody>
      </p:sp>
      <p:sp>
        <p:nvSpPr>
          <p:cNvPr id="90" name="Sous-titre 2"/>
          <p:cNvSpPr txBox="1">
            <a:spLocks/>
          </p:cNvSpPr>
          <p:nvPr/>
        </p:nvSpPr>
        <p:spPr>
          <a:xfrm>
            <a:off x="419301" y="2615924"/>
            <a:ext cx="1343118" cy="513027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accent3"/>
                </a:solidFill>
              </a:rPr>
              <a:t>Zuma TROCELLIER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accent3"/>
                </a:solidFill>
              </a:rPr>
              <a:t>Responsable  de la Vie de campus 44.60</a:t>
            </a:r>
          </a:p>
        </p:txBody>
      </p:sp>
      <p:sp>
        <p:nvSpPr>
          <p:cNvPr id="71" name="Sous-titre 2">
            <a:extLst>
              <a:ext uri="{FF2B5EF4-FFF2-40B4-BE49-F238E27FC236}">
                <a16:creationId xmlns:a16="http://schemas.microsoft.com/office/drawing/2014/main" id="{51DB0AD4-571A-DF48-986C-23AACA22E321}"/>
              </a:ext>
            </a:extLst>
          </p:cNvPr>
          <p:cNvSpPr txBox="1">
            <a:spLocks/>
          </p:cNvSpPr>
          <p:nvPr/>
        </p:nvSpPr>
        <p:spPr>
          <a:xfrm>
            <a:off x="1872323" y="1381207"/>
            <a:ext cx="1346400" cy="322002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Coordination pédagogique </a:t>
            </a:r>
          </a:p>
        </p:txBody>
      </p:sp>
      <p:sp>
        <p:nvSpPr>
          <p:cNvPr id="72" name="Sous-titre 2">
            <a:extLst>
              <a:ext uri="{FF2B5EF4-FFF2-40B4-BE49-F238E27FC236}">
                <a16:creationId xmlns:a16="http://schemas.microsoft.com/office/drawing/2014/main" id="{1A4A39A0-38FC-E047-B437-A343A9536B06}"/>
              </a:ext>
            </a:extLst>
          </p:cNvPr>
          <p:cNvSpPr txBox="1">
            <a:spLocks/>
          </p:cNvSpPr>
          <p:nvPr/>
        </p:nvSpPr>
        <p:spPr>
          <a:xfrm>
            <a:off x="1863626" y="1765510"/>
            <a:ext cx="1342800" cy="588679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  <a:t>Catarina COTIC BELLOUBE </a:t>
            </a:r>
            <a:endParaRPr lang="fr-FR" sz="900" b="1" dirty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</a:pPr>
            <a:r>
              <a:rPr lang="fr-FR" sz="900" dirty="0">
                <a:solidFill>
                  <a:schemeClr val="accent3"/>
                </a:solidFill>
              </a:rPr>
              <a:t>Chargée de mission </a:t>
            </a:r>
            <a:br>
              <a:rPr lang="fr-FR" sz="900" dirty="0">
                <a:solidFill>
                  <a:schemeClr val="accent3"/>
                </a:solidFill>
              </a:rPr>
            </a:br>
            <a:r>
              <a:rPr lang="fr-FR" sz="900" dirty="0">
                <a:solidFill>
                  <a:schemeClr val="accent3"/>
                </a:solidFill>
              </a:rPr>
              <a:t>Référente ESH</a:t>
            </a:r>
          </a:p>
          <a:p>
            <a:pPr>
              <a:spcBef>
                <a:spcPts val="0"/>
              </a:spcBef>
            </a:pPr>
            <a:r>
              <a:rPr lang="fr-FR" sz="900" dirty="0">
                <a:solidFill>
                  <a:schemeClr val="accent3"/>
                </a:solidFill>
              </a:rPr>
              <a:t>44.13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19917" y="0"/>
            <a:ext cx="2869390" cy="42411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Sous-titre 2">
            <a:extLst>
              <a:ext uri="{FF2B5EF4-FFF2-40B4-BE49-F238E27FC236}">
                <a16:creationId xmlns:a16="http://schemas.microsoft.com/office/drawing/2014/main" id="{BA0E2444-4F16-78CC-2A1F-F596112A87BE}"/>
              </a:ext>
            </a:extLst>
          </p:cNvPr>
          <p:cNvSpPr txBox="1">
            <a:spLocks/>
          </p:cNvSpPr>
          <p:nvPr/>
        </p:nvSpPr>
        <p:spPr>
          <a:xfrm>
            <a:off x="9099976" y="1699402"/>
            <a:ext cx="1344856" cy="422769"/>
          </a:xfrm>
          <a:prstGeom prst="rect">
            <a:avLst/>
          </a:prstGeom>
          <a:solidFill>
            <a:schemeClr val="bg1"/>
          </a:solidFill>
          <a:ln>
            <a:solidFill>
              <a:srgbClr val="FF5C39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 err="1">
                <a:solidFill>
                  <a:schemeClr val="accent5"/>
                </a:solidFill>
              </a:rPr>
              <a:t>Nathalia</a:t>
            </a:r>
            <a:r>
              <a:rPr lang="fr-FR" sz="900" b="1" dirty="0">
                <a:solidFill>
                  <a:schemeClr val="accent5"/>
                </a:solidFill>
              </a:rPr>
              <a:t> KAPFERER</a:t>
            </a:r>
            <a:endParaRPr lang="fr-FR" sz="900" b="1" dirty="0">
              <a:solidFill>
                <a:srgbClr val="FF0000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accent5"/>
                </a:solidFill>
              </a:rPr>
              <a:t>Responsable  44.19</a:t>
            </a:r>
          </a:p>
        </p:txBody>
      </p:sp>
      <p:sp>
        <p:nvSpPr>
          <p:cNvPr id="16" name="Sous-titre 2">
            <a:extLst>
              <a:ext uri="{FF2B5EF4-FFF2-40B4-BE49-F238E27FC236}">
                <a16:creationId xmlns:a16="http://schemas.microsoft.com/office/drawing/2014/main" id="{A01799DA-239E-E5B5-597C-94BEA01641C3}"/>
              </a:ext>
            </a:extLst>
          </p:cNvPr>
          <p:cNvSpPr txBox="1">
            <a:spLocks/>
          </p:cNvSpPr>
          <p:nvPr/>
        </p:nvSpPr>
        <p:spPr>
          <a:xfrm>
            <a:off x="9135677" y="2122172"/>
            <a:ext cx="1295887" cy="790978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chemeClr val="tx2"/>
                </a:solidFill>
                <a:latin typeface="Calibri" panose="020F0502020204030204"/>
              </a:rPr>
              <a:t>Marie MATINA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chemeClr val="tx2"/>
                </a:solidFill>
                <a:latin typeface="Calibri" panose="020F0502020204030204"/>
              </a:rPr>
              <a:t>Gestionnaire 44.20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Catherine FORTIN</a:t>
            </a:r>
            <a:endParaRPr lang="fr-FR" sz="900" b="1" dirty="0">
              <a:solidFill>
                <a:schemeClr val="tx2"/>
              </a:solidFill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44.55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Sous-titre 2">
            <a:extLst>
              <a:ext uri="{FF2B5EF4-FFF2-40B4-BE49-F238E27FC236}">
                <a16:creationId xmlns:a16="http://schemas.microsoft.com/office/drawing/2014/main" id="{46F8C248-FFC0-7623-6FE2-A32DAFE0E0FD}"/>
              </a:ext>
            </a:extLst>
          </p:cNvPr>
          <p:cNvSpPr txBox="1">
            <a:spLocks/>
          </p:cNvSpPr>
          <p:nvPr/>
        </p:nvSpPr>
        <p:spPr>
          <a:xfrm>
            <a:off x="9096966" y="1347546"/>
            <a:ext cx="1344856" cy="318024"/>
          </a:xfrm>
          <a:prstGeom prst="rect">
            <a:avLst/>
          </a:prstGeom>
          <a:solidFill>
            <a:srgbClr val="FF5C39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Pôle </a:t>
            </a: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Apprentissage et </a:t>
            </a: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Formation Continue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Sous-titre 2">
            <a:extLst>
              <a:ext uri="{FF2B5EF4-FFF2-40B4-BE49-F238E27FC236}">
                <a16:creationId xmlns:a16="http://schemas.microsoft.com/office/drawing/2014/main" id="{E59008BB-D46F-D792-5332-E6AEB98A0168}"/>
              </a:ext>
            </a:extLst>
          </p:cNvPr>
          <p:cNvSpPr txBox="1">
            <a:spLocks/>
          </p:cNvSpPr>
          <p:nvPr/>
        </p:nvSpPr>
        <p:spPr>
          <a:xfrm>
            <a:off x="7676204" y="4714625"/>
            <a:ext cx="1344856" cy="29662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Finances et</a:t>
            </a:r>
            <a:r>
              <a:rPr kumimoji="0" lang="fr-FR" sz="900" b="1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achats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Sous-titre 2">
            <a:extLst>
              <a:ext uri="{FF2B5EF4-FFF2-40B4-BE49-F238E27FC236}">
                <a16:creationId xmlns:a16="http://schemas.microsoft.com/office/drawing/2014/main" id="{A72EB1A4-CE9B-7050-79BF-2959C9F9E449}"/>
              </a:ext>
            </a:extLst>
          </p:cNvPr>
          <p:cNvSpPr txBox="1">
            <a:spLocks/>
          </p:cNvSpPr>
          <p:nvPr/>
        </p:nvSpPr>
        <p:spPr>
          <a:xfrm>
            <a:off x="7676204" y="5066482"/>
            <a:ext cx="134485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5C38"/>
                </a:solidFill>
                <a:latin typeface="Calibri" panose="020F0502020204030204"/>
              </a:rPr>
              <a:t>Mohamed ISMAIEL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 de service </a:t>
            </a:r>
            <a:r>
              <a:rPr lang="fr-FR" sz="900" dirty="0">
                <a:solidFill>
                  <a:srgbClr val="FF5C39"/>
                </a:solidFill>
              </a:rPr>
              <a:t>44.83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Sous-titre 2">
            <a:extLst>
              <a:ext uri="{FF2B5EF4-FFF2-40B4-BE49-F238E27FC236}">
                <a16:creationId xmlns:a16="http://schemas.microsoft.com/office/drawing/2014/main" id="{0F76B0D1-70CD-6831-8A38-79B00BD3EC79}"/>
              </a:ext>
            </a:extLst>
          </p:cNvPr>
          <p:cNvSpPr txBox="1">
            <a:spLocks/>
          </p:cNvSpPr>
          <p:nvPr/>
        </p:nvSpPr>
        <p:spPr>
          <a:xfrm>
            <a:off x="7676204" y="5481522"/>
            <a:ext cx="1343085" cy="71818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Fatiha NEGADI</a:t>
            </a:r>
            <a:br>
              <a:rPr lang="fr-FR" sz="900" b="1" dirty="0">
                <a:solidFill>
                  <a:schemeClr val="tx2"/>
                </a:solidFill>
                <a:latin typeface="Calibri" panose="020F0502020204030204"/>
              </a:rPr>
            </a:br>
            <a:r>
              <a:rPr lang="fr-FR" sz="900" dirty="0">
                <a:solidFill>
                  <a:schemeClr val="tx2"/>
                </a:solidFill>
              </a:rPr>
              <a:t>Gestionnaire Achats Finances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44.12</a:t>
            </a:r>
          </a:p>
        </p:txBody>
      </p:sp>
      <p:sp>
        <p:nvSpPr>
          <p:cNvPr id="21" name="Sous-titre 2">
            <a:extLst>
              <a:ext uri="{FF2B5EF4-FFF2-40B4-BE49-F238E27FC236}">
                <a16:creationId xmlns:a16="http://schemas.microsoft.com/office/drawing/2014/main" id="{269FA28E-B164-1AD8-175C-835501D8B7E0}"/>
              </a:ext>
            </a:extLst>
          </p:cNvPr>
          <p:cNvSpPr txBox="1">
            <a:spLocks/>
          </p:cNvSpPr>
          <p:nvPr/>
        </p:nvSpPr>
        <p:spPr>
          <a:xfrm>
            <a:off x="6332390" y="4704733"/>
            <a:ext cx="1344856" cy="308367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Informatique</a:t>
            </a:r>
            <a:endParaRPr lang="fr-FR" sz="90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Sous-titre 2">
            <a:extLst>
              <a:ext uri="{FF2B5EF4-FFF2-40B4-BE49-F238E27FC236}">
                <a16:creationId xmlns:a16="http://schemas.microsoft.com/office/drawing/2014/main" id="{F76BE513-8020-2D5D-9C2F-7B3117CA64B0}"/>
              </a:ext>
            </a:extLst>
          </p:cNvPr>
          <p:cNvSpPr txBox="1">
            <a:spLocks/>
          </p:cNvSpPr>
          <p:nvPr/>
        </p:nvSpPr>
        <p:spPr>
          <a:xfrm>
            <a:off x="6324769" y="5090401"/>
            <a:ext cx="1342800" cy="32200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Christian </a:t>
            </a:r>
            <a:r>
              <a:rPr lang="fr-FR" sz="900" b="1" dirty="0">
                <a:solidFill>
                  <a:srgbClr val="FF5C38"/>
                </a:solidFill>
              </a:rPr>
              <a:t>BERJAMIN</a:t>
            </a:r>
            <a:br>
              <a:rPr lang="fr-FR" sz="900" b="1" dirty="0">
                <a:solidFill>
                  <a:srgbClr val="FF5C38"/>
                </a:solidFill>
              </a:rPr>
            </a:br>
            <a:r>
              <a:rPr lang="fr-FR" sz="900" dirty="0">
                <a:solidFill>
                  <a:srgbClr val="FF5C38"/>
                </a:solidFill>
              </a:rPr>
              <a:t>Chef de service 44.51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Sous-titre 2">
            <a:extLst>
              <a:ext uri="{FF2B5EF4-FFF2-40B4-BE49-F238E27FC236}">
                <a16:creationId xmlns:a16="http://schemas.microsoft.com/office/drawing/2014/main" id="{1820E6E9-5F58-6842-080D-0B49CBCEE27D}"/>
              </a:ext>
            </a:extLst>
          </p:cNvPr>
          <p:cNvSpPr txBox="1">
            <a:spLocks/>
          </p:cNvSpPr>
          <p:nvPr/>
        </p:nvSpPr>
        <p:spPr>
          <a:xfrm>
            <a:off x="6324769" y="5486496"/>
            <a:ext cx="1341144" cy="69100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Ying ZHAO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Développeuse 44.48</a:t>
            </a:r>
          </a:p>
          <a:p>
            <a:pPr lvl="0">
              <a:spcBef>
                <a:spcPts val="0"/>
              </a:spcBef>
              <a:defRPr/>
            </a:pPr>
            <a:r>
              <a:rPr lang="fr-FR" sz="900" b="1" dirty="0" err="1">
                <a:solidFill>
                  <a:schemeClr val="tx2"/>
                </a:solidFill>
              </a:rPr>
              <a:t>Satraniaina</a:t>
            </a:r>
            <a:r>
              <a:rPr lang="fr-FR" sz="900" b="1" dirty="0">
                <a:solidFill>
                  <a:schemeClr val="tx2"/>
                </a:solidFill>
              </a:rPr>
              <a:t> RAMAMONJISOA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Technicien  44.50</a:t>
            </a:r>
          </a:p>
        </p:txBody>
      </p:sp>
      <p:sp>
        <p:nvSpPr>
          <p:cNvPr id="24" name="Sous-titre 2">
            <a:extLst>
              <a:ext uri="{FF2B5EF4-FFF2-40B4-BE49-F238E27FC236}">
                <a16:creationId xmlns:a16="http://schemas.microsoft.com/office/drawing/2014/main" id="{992641F5-E22C-BD0F-F5F0-7995D29FBA58}"/>
              </a:ext>
            </a:extLst>
          </p:cNvPr>
          <p:cNvSpPr txBox="1">
            <a:spLocks/>
          </p:cNvSpPr>
          <p:nvPr/>
        </p:nvSpPr>
        <p:spPr>
          <a:xfrm>
            <a:off x="3437743" y="4719090"/>
            <a:ext cx="1344856" cy="310264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RH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Sous-titre 2">
            <a:extLst>
              <a:ext uri="{FF2B5EF4-FFF2-40B4-BE49-F238E27FC236}">
                <a16:creationId xmlns:a16="http://schemas.microsoft.com/office/drawing/2014/main" id="{B2828197-CCBE-DECF-14D3-868F90FD3A27}"/>
              </a:ext>
            </a:extLst>
          </p:cNvPr>
          <p:cNvSpPr txBox="1">
            <a:spLocks/>
          </p:cNvSpPr>
          <p:nvPr/>
        </p:nvSpPr>
        <p:spPr>
          <a:xfrm>
            <a:off x="3430572" y="5049424"/>
            <a:ext cx="134485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/>
                </a:solidFill>
              </a:rPr>
              <a:t>Françoise CLARISSE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5C38"/>
                </a:solidFill>
                <a:latin typeface="Calibri" panose="020F0502020204030204"/>
              </a:rPr>
              <a:t>Cheffe de service 44.16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Sous-titre 2">
            <a:extLst>
              <a:ext uri="{FF2B5EF4-FFF2-40B4-BE49-F238E27FC236}">
                <a16:creationId xmlns:a16="http://schemas.microsoft.com/office/drawing/2014/main" id="{1B7A4840-EDF5-A35B-9FD9-43D2525CDF6B}"/>
              </a:ext>
            </a:extLst>
          </p:cNvPr>
          <p:cNvSpPr txBox="1">
            <a:spLocks/>
          </p:cNvSpPr>
          <p:nvPr/>
        </p:nvSpPr>
        <p:spPr>
          <a:xfrm>
            <a:off x="3445678" y="5493716"/>
            <a:ext cx="1336922" cy="113398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>
                <a:solidFill>
                  <a:schemeClr val="tx2"/>
                </a:solidFill>
              </a:rPr>
              <a:t>Jacoba CANDAMES VINAS</a:t>
            </a:r>
          </a:p>
          <a:p>
            <a:pPr>
              <a:spcBef>
                <a:spcPts val="0"/>
              </a:spcBef>
            </a:pPr>
            <a:r>
              <a:rPr lang="fr-FR" sz="900" dirty="0">
                <a:solidFill>
                  <a:schemeClr val="tx2"/>
                </a:solidFill>
              </a:rPr>
              <a:t>Chargée de mission </a:t>
            </a:r>
          </a:p>
          <a:p>
            <a:pPr>
              <a:spcBef>
                <a:spcPts val="0"/>
              </a:spcBef>
            </a:pPr>
            <a:r>
              <a:rPr lang="fr-FR" sz="900" b="1" dirty="0">
                <a:solidFill>
                  <a:schemeClr val="tx2"/>
                </a:solidFill>
              </a:rPr>
              <a:t>44.46</a:t>
            </a:r>
          </a:p>
          <a:p>
            <a:pPr>
              <a:spcBef>
                <a:spcPts val="0"/>
              </a:spcBef>
            </a:pPr>
            <a:r>
              <a:rPr lang="fr-FR" sz="900" b="1" dirty="0">
                <a:solidFill>
                  <a:schemeClr val="tx2"/>
                </a:solidFill>
              </a:rPr>
              <a:t>Liivia Regina DA SILVA </a:t>
            </a:r>
            <a:r>
              <a:rPr lang="fr-FR" sz="800" b="1" dirty="0">
                <a:solidFill>
                  <a:schemeClr val="tx2"/>
                </a:solidFill>
              </a:rPr>
              <a:t>AMARAL</a:t>
            </a:r>
          </a:p>
          <a:p>
            <a:pPr>
              <a:spcBef>
                <a:spcPts val="0"/>
              </a:spcBef>
            </a:pPr>
            <a:r>
              <a:rPr lang="fr-FR" sz="800" dirty="0">
                <a:solidFill>
                  <a:schemeClr val="tx2"/>
                </a:solidFill>
              </a:rPr>
              <a:t>Gestionnaire 44.14</a:t>
            </a:r>
            <a:br>
              <a:rPr lang="fr-FR" sz="8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Shana BOOLAUCK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44.15</a:t>
            </a:r>
          </a:p>
        </p:txBody>
      </p:sp>
      <p:sp>
        <p:nvSpPr>
          <p:cNvPr id="29" name="Sous-titre 2">
            <a:extLst>
              <a:ext uri="{FF2B5EF4-FFF2-40B4-BE49-F238E27FC236}">
                <a16:creationId xmlns:a16="http://schemas.microsoft.com/office/drawing/2014/main" id="{CB11E10F-3596-A3E7-D197-A66F63AE55DD}"/>
              </a:ext>
            </a:extLst>
          </p:cNvPr>
          <p:cNvSpPr txBox="1">
            <a:spLocks/>
          </p:cNvSpPr>
          <p:nvPr/>
        </p:nvSpPr>
        <p:spPr>
          <a:xfrm>
            <a:off x="4877261" y="4719754"/>
            <a:ext cx="1343058" cy="309600"/>
          </a:xfrm>
          <a:prstGeom prst="rect">
            <a:avLst/>
          </a:prstGeom>
          <a:solidFill>
            <a:srgbClr val="FF5C39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Communication Audiovisuel </a:t>
            </a:r>
          </a:p>
        </p:txBody>
      </p:sp>
      <p:sp>
        <p:nvSpPr>
          <p:cNvPr id="30" name="Sous-titre 2">
            <a:extLst>
              <a:ext uri="{FF2B5EF4-FFF2-40B4-BE49-F238E27FC236}">
                <a16:creationId xmlns:a16="http://schemas.microsoft.com/office/drawing/2014/main" id="{FC4E06A9-87AC-3017-4CAF-472888A3F67D}"/>
              </a:ext>
            </a:extLst>
          </p:cNvPr>
          <p:cNvSpPr txBox="1">
            <a:spLocks/>
          </p:cNvSpPr>
          <p:nvPr/>
        </p:nvSpPr>
        <p:spPr>
          <a:xfrm>
            <a:off x="4877261" y="5106655"/>
            <a:ext cx="1343118" cy="32200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kumimoji="0" sz="900" b="1" i="0" u="none" strike="noStrike" cap="none" spc="0" normalizeH="0" baseline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N</a:t>
            </a:r>
            <a:br>
              <a:rPr lang="fr-FR" dirty="0"/>
            </a:br>
            <a:r>
              <a:rPr lang="fr-FR" b="0" dirty="0"/>
              <a:t>Responsable  44.83</a:t>
            </a:r>
          </a:p>
        </p:txBody>
      </p:sp>
      <p:sp>
        <p:nvSpPr>
          <p:cNvPr id="33" name="Sous-titre 2">
            <a:extLst>
              <a:ext uri="{FF2B5EF4-FFF2-40B4-BE49-F238E27FC236}">
                <a16:creationId xmlns:a16="http://schemas.microsoft.com/office/drawing/2014/main" id="{D8448669-98EC-5906-0B17-54059000D2AE}"/>
              </a:ext>
            </a:extLst>
          </p:cNvPr>
          <p:cNvSpPr txBox="1">
            <a:spLocks/>
          </p:cNvSpPr>
          <p:nvPr/>
        </p:nvSpPr>
        <p:spPr>
          <a:xfrm>
            <a:off x="4877260" y="5751911"/>
            <a:ext cx="1343119" cy="44665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tx2"/>
                </a:solidFill>
              </a:rPr>
              <a:t>Orphée HOUNTONDJI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Agent de production et maintenance 44.49</a:t>
            </a:r>
          </a:p>
        </p:txBody>
      </p:sp>
      <p:sp>
        <p:nvSpPr>
          <p:cNvPr id="34" name="Sous-titre 2">
            <a:extLst>
              <a:ext uri="{FF2B5EF4-FFF2-40B4-BE49-F238E27FC236}">
                <a16:creationId xmlns:a16="http://schemas.microsoft.com/office/drawing/2014/main" id="{EAF1E99B-1EDF-FD49-C95A-DCD7637B7C98}"/>
              </a:ext>
            </a:extLst>
          </p:cNvPr>
          <p:cNvSpPr txBox="1">
            <a:spLocks/>
          </p:cNvSpPr>
          <p:nvPr/>
        </p:nvSpPr>
        <p:spPr>
          <a:xfrm>
            <a:off x="4877262" y="5502750"/>
            <a:ext cx="1343118" cy="197353"/>
          </a:xfrm>
          <a:prstGeom prst="rect">
            <a:avLst/>
          </a:prstGeom>
          <a:solidFill>
            <a:srgbClr val="939393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Audiovisuel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35" name="Sous-titre 2">
            <a:extLst>
              <a:ext uri="{FF2B5EF4-FFF2-40B4-BE49-F238E27FC236}">
                <a16:creationId xmlns:a16="http://schemas.microsoft.com/office/drawing/2014/main" id="{6233FF21-E687-6A47-369B-8355EE55A414}"/>
              </a:ext>
            </a:extLst>
          </p:cNvPr>
          <p:cNvSpPr txBox="1">
            <a:spLocks/>
          </p:cNvSpPr>
          <p:nvPr/>
        </p:nvSpPr>
        <p:spPr>
          <a:xfrm>
            <a:off x="3423748" y="1347002"/>
            <a:ext cx="5608891" cy="32572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Scolarité </a:t>
            </a:r>
          </a:p>
          <a:p>
            <a:pPr lvl="0"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bg1"/>
                </a:solidFill>
              </a:rPr>
              <a:t>Cécile GAYE </a:t>
            </a:r>
            <a:r>
              <a:rPr lang="fr-FR" sz="1000" dirty="0">
                <a:solidFill>
                  <a:schemeClr val="bg1"/>
                </a:solidFill>
              </a:rPr>
              <a:t>Cheffe </a:t>
            </a:r>
            <a:r>
              <a:rPr lang="fr-FR" sz="900" dirty="0">
                <a:solidFill>
                  <a:schemeClr val="bg1"/>
                </a:solidFill>
              </a:rPr>
              <a:t>de service 44.21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7" name="Sous-titre 2">
            <a:extLst>
              <a:ext uri="{FF2B5EF4-FFF2-40B4-BE49-F238E27FC236}">
                <a16:creationId xmlns:a16="http://schemas.microsoft.com/office/drawing/2014/main" id="{EC5C6CC1-DB5C-398A-887C-BD26294D922F}"/>
              </a:ext>
            </a:extLst>
          </p:cNvPr>
          <p:cNvSpPr txBox="1">
            <a:spLocks/>
          </p:cNvSpPr>
          <p:nvPr/>
        </p:nvSpPr>
        <p:spPr>
          <a:xfrm>
            <a:off x="4822870" y="1746824"/>
            <a:ext cx="134485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masters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Sous-titre 2">
            <a:extLst>
              <a:ext uri="{FF2B5EF4-FFF2-40B4-BE49-F238E27FC236}">
                <a16:creationId xmlns:a16="http://schemas.microsoft.com/office/drawing/2014/main" id="{7E350C14-6573-A8CD-ABAD-E69C540F5E39}"/>
              </a:ext>
            </a:extLst>
          </p:cNvPr>
          <p:cNvSpPr txBox="1">
            <a:spLocks/>
          </p:cNvSpPr>
          <p:nvPr/>
        </p:nvSpPr>
        <p:spPr>
          <a:xfrm>
            <a:off x="4822870" y="2162031"/>
            <a:ext cx="1344856" cy="500000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5C38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9D88"/>
                </a:solidFill>
              </a:rPr>
              <a:t>Responsable de bureau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9D88"/>
                </a:solidFill>
              </a:rPr>
              <a:t>44.31</a:t>
            </a:r>
          </a:p>
        </p:txBody>
      </p:sp>
      <p:sp>
        <p:nvSpPr>
          <p:cNvPr id="39" name="Sous-titre 2">
            <a:extLst>
              <a:ext uri="{FF2B5EF4-FFF2-40B4-BE49-F238E27FC236}">
                <a16:creationId xmlns:a16="http://schemas.microsoft.com/office/drawing/2014/main" id="{E7D0A4D7-57DE-4AAA-407C-78637FBEA04A}"/>
              </a:ext>
            </a:extLst>
          </p:cNvPr>
          <p:cNvSpPr txBox="1">
            <a:spLocks/>
          </p:cNvSpPr>
          <p:nvPr/>
        </p:nvSpPr>
        <p:spPr>
          <a:xfrm>
            <a:off x="6257359" y="1746824"/>
            <a:ext cx="143896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Appui support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Sous-titre 2">
            <a:extLst>
              <a:ext uri="{FF2B5EF4-FFF2-40B4-BE49-F238E27FC236}">
                <a16:creationId xmlns:a16="http://schemas.microsoft.com/office/drawing/2014/main" id="{3A89FCD0-1C0E-4854-8348-3A5F58311240}"/>
              </a:ext>
            </a:extLst>
          </p:cNvPr>
          <p:cNvSpPr txBox="1">
            <a:spLocks/>
          </p:cNvSpPr>
          <p:nvPr/>
        </p:nvSpPr>
        <p:spPr>
          <a:xfrm>
            <a:off x="7777861" y="2163934"/>
            <a:ext cx="1256160" cy="48717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>
                    <a:lumMod val="60000"/>
                    <a:lumOff val="40000"/>
                  </a:srgbClr>
                </a:solidFill>
                <a:latin typeface="Calibri" panose="020F0502020204030204"/>
              </a:rPr>
              <a:t>Yoann BUGNY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9D88"/>
                </a:solidFill>
              </a:rPr>
              <a:t>Responsable de bureau 44.37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9D8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41" name="Sous-titre 2">
            <a:extLst>
              <a:ext uri="{FF2B5EF4-FFF2-40B4-BE49-F238E27FC236}">
                <a16:creationId xmlns:a16="http://schemas.microsoft.com/office/drawing/2014/main" id="{AE569C57-76C7-0484-7B4A-0803FA2422BF}"/>
              </a:ext>
            </a:extLst>
          </p:cNvPr>
          <p:cNvSpPr txBox="1">
            <a:spLocks/>
          </p:cNvSpPr>
          <p:nvPr/>
        </p:nvSpPr>
        <p:spPr>
          <a:xfrm>
            <a:off x="3416884" y="1746824"/>
            <a:ext cx="134485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licences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Sous-titre 2">
            <a:extLst>
              <a:ext uri="{FF2B5EF4-FFF2-40B4-BE49-F238E27FC236}">
                <a16:creationId xmlns:a16="http://schemas.microsoft.com/office/drawing/2014/main" id="{FD02E553-A827-6C08-1490-90934FA4D749}"/>
              </a:ext>
            </a:extLst>
          </p:cNvPr>
          <p:cNvSpPr txBox="1">
            <a:spLocks/>
          </p:cNvSpPr>
          <p:nvPr/>
        </p:nvSpPr>
        <p:spPr>
          <a:xfrm>
            <a:off x="3408639" y="2149831"/>
            <a:ext cx="1344856" cy="48717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5C38">
                    <a:lumMod val="60000"/>
                    <a:lumOff val="40000"/>
                  </a:srgbClr>
                </a:solidFill>
                <a:latin typeface="Calibri" panose="020F0502020204030204"/>
              </a:rPr>
              <a:t>Nicolas ROSEAU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9D88"/>
                </a:solidFill>
              </a:rPr>
              <a:t>Responsable de bureau 44.23</a:t>
            </a:r>
          </a:p>
        </p:txBody>
      </p:sp>
      <p:sp>
        <p:nvSpPr>
          <p:cNvPr id="44" name="Sous-titre 2">
            <a:extLst>
              <a:ext uri="{FF2B5EF4-FFF2-40B4-BE49-F238E27FC236}">
                <a16:creationId xmlns:a16="http://schemas.microsoft.com/office/drawing/2014/main" id="{2C1CCA9A-4927-5C16-BB69-93FDC7726BFF}"/>
              </a:ext>
            </a:extLst>
          </p:cNvPr>
          <p:cNvSpPr txBox="1">
            <a:spLocks/>
          </p:cNvSpPr>
          <p:nvPr/>
        </p:nvSpPr>
        <p:spPr>
          <a:xfrm>
            <a:off x="3417509" y="2730436"/>
            <a:ext cx="1343085" cy="159255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Yamina LAOUISSET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Gestionnaire  44.25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fr-FR" sz="900" b="1" dirty="0">
                <a:solidFill>
                  <a:schemeClr val="tx2"/>
                </a:solidFill>
              </a:rPr>
              <a:t>Christophe ROCA</a:t>
            </a:r>
            <a:endParaRPr lang="fr-FR" sz="900" b="1" dirty="0">
              <a:solidFill>
                <a:srgbClr val="0070C0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 44.26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Nathalie VEUVE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44.27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Agnès ORTOLI </a:t>
            </a:r>
            <a:endParaRPr lang="fr-FR" sz="900" b="1" dirty="0">
              <a:solidFill>
                <a:srgbClr val="FF0000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 44.84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Thomas HYBERTIE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 44.28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Sous-titre 2">
            <a:extLst>
              <a:ext uri="{FF2B5EF4-FFF2-40B4-BE49-F238E27FC236}">
                <a16:creationId xmlns:a16="http://schemas.microsoft.com/office/drawing/2014/main" id="{818885C7-C6C7-D6AF-23AF-18726AAC7AA4}"/>
              </a:ext>
            </a:extLst>
          </p:cNvPr>
          <p:cNvSpPr txBox="1">
            <a:spLocks/>
          </p:cNvSpPr>
          <p:nvPr/>
        </p:nvSpPr>
        <p:spPr>
          <a:xfrm>
            <a:off x="4826119" y="2725496"/>
            <a:ext cx="1331020" cy="157378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Françoise COTTEREAU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Gestionnaire 44.30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1" i="0" u="none" strike="noStrike" kern="1200" cap="none" spc="0" normalizeH="0" baseline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  <a:endParaRPr lang="fr-FR" sz="900" b="1" dirty="0">
              <a:solidFill>
                <a:schemeClr val="tx2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tx2"/>
                </a:solidFill>
              </a:rPr>
              <a:t>Gestionnaire 44.33 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Agnès DEMARQUET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44.32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Daniel MATHURINE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44.34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/>
              <a:t>Jenna BENYAHIA</a:t>
            </a:r>
            <a:r>
              <a:rPr lang="fr-FR" sz="900" u="sng" dirty="0"/>
              <a:t> </a:t>
            </a:r>
            <a:r>
              <a:rPr lang="fr-FR" sz="900" dirty="0">
                <a:solidFill>
                  <a:schemeClr val="tx2"/>
                </a:solidFill>
              </a:rPr>
              <a:t>Gestionnaire 44.35</a:t>
            </a:r>
          </a:p>
        </p:txBody>
      </p:sp>
      <p:sp>
        <p:nvSpPr>
          <p:cNvPr id="46" name="Sous-titre 2">
            <a:extLst>
              <a:ext uri="{FF2B5EF4-FFF2-40B4-BE49-F238E27FC236}">
                <a16:creationId xmlns:a16="http://schemas.microsoft.com/office/drawing/2014/main" id="{A26A7241-2FD0-C611-353B-807C28DD7305}"/>
              </a:ext>
            </a:extLst>
          </p:cNvPr>
          <p:cNvSpPr txBox="1">
            <a:spLocks/>
          </p:cNvSpPr>
          <p:nvPr/>
        </p:nvSpPr>
        <p:spPr>
          <a:xfrm>
            <a:off x="6264000" y="2722382"/>
            <a:ext cx="1347844" cy="3220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E candidat et Campus France (inscriptions)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47" name="Sous-titre 2">
            <a:extLst>
              <a:ext uri="{FF2B5EF4-FFF2-40B4-BE49-F238E27FC236}">
                <a16:creationId xmlns:a16="http://schemas.microsoft.com/office/drawing/2014/main" id="{53F6C251-0F63-921A-9054-1DDFA975B804}"/>
              </a:ext>
            </a:extLst>
          </p:cNvPr>
          <p:cNvSpPr txBox="1">
            <a:spLocks/>
          </p:cNvSpPr>
          <p:nvPr/>
        </p:nvSpPr>
        <p:spPr>
          <a:xfrm>
            <a:off x="7777861" y="2732215"/>
            <a:ext cx="1288500" cy="1973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Plannings Examen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48" name="Sous-titre 2">
            <a:extLst>
              <a:ext uri="{FF2B5EF4-FFF2-40B4-BE49-F238E27FC236}">
                <a16:creationId xmlns:a16="http://schemas.microsoft.com/office/drawing/2014/main" id="{E9DCF692-DE04-878D-FB25-EEDEC2715FF6}"/>
              </a:ext>
            </a:extLst>
          </p:cNvPr>
          <p:cNvSpPr txBox="1">
            <a:spLocks/>
          </p:cNvSpPr>
          <p:nvPr/>
        </p:nvSpPr>
        <p:spPr>
          <a:xfrm>
            <a:off x="7777873" y="3010675"/>
            <a:ext cx="1193734" cy="91882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80000"/>
              </a:lnSpc>
            </a:pPr>
            <a:r>
              <a:rPr lang="fr-FR" sz="900" b="1" dirty="0">
                <a:solidFill>
                  <a:schemeClr val="tx2"/>
                </a:solidFill>
              </a:rPr>
              <a:t>Mike SAINT PIERRE 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 45.46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 err="1">
                <a:solidFill>
                  <a:schemeClr val="tx2"/>
                </a:solidFill>
              </a:rPr>
              <a:t>Pollyana</a:t>
            </a:r>
            <a:r>
              <a:rPr lang="fr-FR" sz="900" b="1" dirty="0">
                <a:solidFill>
                  <a:schemeClr val="tx2"/>
                </a:solidFill>
              </a:rPr>
              <a:t> DECLIE Gestionnaire 44.44</a:t>
            </a:r>
            <a:br>
              <a:rPr lang="fr-FR" sz="900" b="1" dirty="0">
                <a:solidFill>
                  <a:schemeClr val="tx2"/>
                </a:solidFill>
              </a:rPr>
            </a:b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ous-titre 2">
            <a:extLst>
              <a:ext uri="{FF2B5EF4-FFF2-40B4-BE49-F238E27FC236}">
                <a16:creationId xmlns:a16="http://schemas.microsoft.com/office/drawing/2014/main" id="{B99EDBFA-4135-6554-A404-C98FAB541238}"/>
              </a:ext>
            </a:extLst>
          </p:cNvPr>
          <p:cNvSpPr txBox="1">
            <a:spLocks/>
          </p:cNvSpPr>
          <p:nvPr/>
        </p:nvSpPr>
        <p:spPr>
          <a:xfrm>
            <a:off x="6280086" y="3125029"/>
            <a:ext cx="1309018" cy="590404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fr-FR" sz="900" b="1" dirty="0" err="1">
                <a:solidFill>
                  <a:schemeClr val="tx2"/>
                </a:solidFill>
              </a:rPr>
              <a:t>Nahid</a:t>
            </a:r>
            <a:r>
              <a:rPr lang="fr-FR" sz="900" b="1" dirty="0">
                <a:solidFill>
                  <a:schemeClr val="tx2"/>
                </a:solidFill>
              </a:rPr>
              <a:t> CHABANE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44.45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Nassim SALAH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44.47 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Sous-titre 2">
            <a:extLst>
              <a:ext uri="{FF2B5EF4-FFF2-40B4-BE49-F238E27FC236}">
                <a16:creationId xmlns:a16="http://schemas.microsoft.com/office/drawing/2014/main" id="{0D91D354-6934-2DEB-7F06-EFB9D2A94AA8}"/>
              </a:ext>
            </a:extLst>
          </p:cNvPr>
          <p:cNvSpPr txBox="1">
            <a:spLocks/>
          </p:cNvSpPr>
          <p:nvPr/>
        </p:nvSpPr>
        <p:spPr>
          <a:xfrm>
            <a:off x="6257359" y="3726189"/>
            <a:ext cx="1342800" cy="1973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Apogée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51" name="Sous-titre 2">
            <a:extLst>
              <a:ext uri="{FF2B5EF4-FFF2-40B4-BE49-F238E27FC236}">
                <a16:creationId xmlns:a16="http://schemas.microsoft.com/office/drawing/2014/main" id="{B42B0AE6-3D1D-EE8B-323F-4138846903AE}"/>
              </a:ext>
            </a:extLst>
          </p:cNvPr>
          <p:cNvSpPr txBox="1">
            <a:spLocks/>
          </p:cNvSpPr>
          <p:nvPr/>
        </p:nvSpPr>
        <p:spPr>
          <a:xfrm>
            <a:off x="6270990" y="3947354"/>
            <a:ext cx="1318114" cy="695985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Rodolphe DI SILVESTRO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Référent Apogée 44.43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fr-FR" sz="900" b="1" dirty="0">
                <a:solidFill>
                  <a:schemeClr val="tx2"/>
                </a:solidFill>
              </a:rPr>
              <a:t>Pierrick  ZDUNEK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Référent Apogée 44.64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Sous-titre 2">
            <a:extLst>
              <a:ext uri="{FF2B5EF4-FFF2-40B4-BE49-F238E27FC236}">
                <a16:creationId xmlns:a16="http://schemas.microsoft.com/office/drawing/2014/main" id="{19CA08AC-A241-39CC-A327-1301B082F13B}"/>
              </a:ext>
            </a:extLst>
          </p:cNvPr>
          <p:cNvSpPr txBox="1">
            <a:spLocks/>
          </p:cNvSpPr>
          <p:nvPr/>
        </p:nvSpPr>
        <p:spPr>
          <a:xfrm>
            <a:off x="7777860" y="1746824"/>
            <a:ext cx="1256161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</a:t>
            </a: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 Plannings  Examen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Sous-titre 2">
            <a:extLst>
              <a:ext uri="{FF2B5EF4-FFF2-40B4-BE49-F238E27FC236}">
                <a16:creationId xmlns:a16="http://schemas.microsoft.com/office/drawing/2014/main" id="{181FAFEB-5149-FE2C-469C-045F50BA3F7B}"/>
              </a:ext>
            </a:extLst>
          </p:cNvPr>
          <p:cNvSpPr txBox="1">
            <a:spLocks/>
          </p:cNvSpPr>
          <p:nvPr/>
        </p:nvSpPr>
        <p:spPr>
          <a:xfrm>
            <a:off x="6272650" y="2174855"/>
            <a:ext cx="1403554" cy="48717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fr-FR" sz="900" b="1" i="0" u="none" strike="noStrike" kern="1200" cap="none" spc="0" normalizeH="0" baseline="0" dirty="0">
                <a:ln>
                  <a:noFill/>
                </a:ln>
                <a:solidFill>
                  <a:srgbClr val="FF5C38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9D88"/>
                </a:solidFill>
              </a:rPr>
              <a:t>Responsable de bureau 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9D8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44.31</a:t>
            </a:r>
          </a:p>
        </p:txBody>
      </p:sp>
      <p:sp>
        <p:nvSpPr>
          <p:cNvPr id="65" name="Sous-titre 2">
            <a:extLst>
              <a:ext uri="{FF2B5EF4-FFF2-40B4-BE49-F238E27FC236}">
                <a16:creationId xmlns:a16="http://schemas.microsoft.com/office/drawing/2014/main" id="{4EA711D0-9F2B-07E1-F170-2E9DC90C7A3D}"/>
              </a:ext>
            </a:extLst>
          </p:cNvPr>
          <p:cNvSpPr txBox="1">
            <a:spLocks/>
          </p:cNvSpPr>
          <p:nvPr/>
        </p:nvSpPr>
        <p:spPr>
          <a:xfrm>
            <a:off x="10519636" y="3604612"/>
            <a:ext cx="1344856" cy="19735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900" b="1" spc="-50" dirty="0">
                <a:solidFill>
                  <a:srgbClr val="FFFFFF"/>
                </a:solidFill>
              </a:rPr>
              <a:t>Bureau  maintenance sécurité</a:t>
            </a:r>
            <a:endParaRPr kumimoji="0" lang="fr-FR" sz="900" b="0" i="0" u="none" strike="noStrike" kern="1200" cap="none" spc="-50" normalizeH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66" name="Sous-titre 2">
            <a:extLst>
              <a:ext uri="{FF2B5EF4-FFF2-40B4-BE49-F238E27FC236}">
                <a16:creationId xmlns:a16="http://schemas.microsoft.com/office/drawing/2014/main" id="{75CEB7B3-1E87-FC88-13C6-3A5FABCC8C6D}"/>
              </a:ext>
            </a:extLst>
          </p:cNvPr>
          <p:cNvSpPr txBox="1">
            <a:spLocks/>
          </p:cNvSpPr>
          <p:nvPr/>
        </p:nvSpPr>
        <p:spPr>
          <a:xfrm>
            <a:off x="10519636" y="3849427"/>
            <a:ext cx="1344856" cy="550285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>
                    <a:lumMod val="60000"/>
                    <a:lumOff val="40000"/>
                  </a:srgbClr>
                </a:solidFill>
              </a:rPr>
              <a:t>Anthony DURANTY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8">
                  <a:lumMod val="60000"/>
                  <a:lumOff val="4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8">
                    <a:lumMod val="60000"/>
                    <a:lumOff val="40000"/>
                  </a:srgbClr>
                </a:solidFill>
              </a:rPr>
              <a:t>Responsable de bureau 44.09</a:t>
            </a:r>
          </a:p>
        </p:txBody>
      </p:sp>
      <p:sp>
        <p:nvSpPr>
          <p:cNvPr id="67" name="Sous-titre 2">
            <a:extLst>
              <a:ext uri="{FF2B5EF4-FFF2-40B4-BE49-F238E27FC236}">
                <a16:creationId xmlns:a16="http://schemas.microsoft.com/office/drawing/2014/main" id="{B54C27DB-EBAE-3011-8EEF-D25A2602C204}"/>
              </a:ext>
            </a:extLst>
          </p:cNvPr>
          <p:cNvSpPr txBox="1">
            <a:spLocks/>
          </p:cNvSpPr>
          <p:nvPr/>
        </p:nvSpPr>
        <p:spPr>
          <a:xfrm>
            <a:off x="10542267" y="4664627"/>
            <a:ext cx="1343084" cy="1175854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>
                <a:solidFill>
                  <a:schemeClr val="tx2"/>
                </a:solidFill>
              </a:rPr>
              <a:t>Pascal </a:t>
            </a:r>
            <a:r>
              <a:rPr lang="fr-FR" sz="900" b="1" dirty="0">
                <a:solidFill>
                  <a:schemeClr val="tx2"/>
                </a:solidFill>
              </a:rPr>
              <a:t>LAVOINE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Agent technique 44.05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Emmanuel LAVALY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Agent technique/électricien 44.O8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Sous-titre 2">
            <a:extLst>
              <a:ext uri="{FF2B5EF4-FFF2-40B4-BE49-F238E27FC236}">
                <a16:creationId xmlns:a16="http://schemas.microsoft.com/office/drawing/2014/main" id="{5EAAE698-8063-433A-4C92-622F37B891DA}"/>
              </a:ext>
            </a:extLst>
          </p:cNvPr>
          <p:cNvSpPr txBox="1">
            <a:spLocks/>
          </p:cNvSpPr>
          <p:nvPr/>
        </p:nvSpPr>
        <p:spPr>
          <a:xfrm>
            <a:off x="10563128" y="6026272"/>
            <a:ext cx="1343085" cy="554613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André POLIDANO </a:t>
            </a:r>
            <a:r>
              <a:rPr kumimoji="0" lang="fr-FR" sz="9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SSIAP2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Agent </a:t>
            </a:r>
            <a:r>
              <a:rPr lang="fr-FR" sz="900" dirty="0">
                <a:solidFill>
                  <a:schemeClr val="tx2"/>
                </a:solidFill>
                <a:latin typeface="Calibri" panose="020F0502020204030204"/>
              </a:rPr>
              <a:t>de poste 44.02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Sous-titre 2">
            <a:extLst>
              <a:ext uri="{FF2B5EF4-FFF2-40B4-BE49-F238E27FC236}">
                <a16:creationId xmlns:a16="http://schemas.microsoft.com/office/drawing/2014/main" id="{BF06E4C6-57A7-028C-56D5-1401F1A02E68}"/>
              </a:ext>
            </a:extLst>
          </p:cNvPr>
          <p:cNvSpPr txBox="1">
            <a:spLocks/>
          </p:cNvSpPr>
          <p:nvPr/>
        </p:nvSpPr>
        <p:spPr>
          <a:xfrm>
            <a:off x="9115500" y="2963667"/>
            <a:ext cx="2748686" cy="197353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Service Logistique Maintenance Travaux Immobilier</a:t>
            </a:r>
          </a:p>
        </p:txBody>
      </p:sp>
      <p:sp>
        <p:nvSpPr>
          <p:cNvPr id="70" name="Sous-titre 2">
            <a:extLst>
              <a:ext uri="{FF2B5EF4-FFF2-40B4-BE49-F238E27FC236}">
                <a16:creationId xmlns:a16="http://schemas.microsoft.com/office/drawing/2014/main" id="{97493681-4775-BAC8-BB4E-03514149323E}"/>
              </a:ext>
            </a:extLst>
          </p:cNvPr>
          <p:cNvSpPr txBox="1">
            <a:spLocks/>
          </p:cNvSpPr>
          <p:nvPr/>
        </p:nvSpPr>
        <p:spPr>
          <a:xfrm>
            <a:off x="9115480" y="3196488"/>
            <a:ext cx="274870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/>
                </a:solidFill>
              </a:rPr>
              <a:t>Julien MAINEMER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 de service 44.10</a:t>
            </a:r>
          </a:p>
        </p:txBody>
      </p:sp>
      <p:sp>
        <p:nvSpPr>
          <p:cNvPr id="82" name="Sous-titre 2">
            <a:extLst>
              <a:ext uri="{FF2B5EF4-FFF2-40B4-BE49-F238E27FC236}">
                <a16:creationId xmlns:a16="http://schemas.microsoft.com/office/drawing/2014/main" id="{18253513-4975-98FA-8E1A-5C62874A7732}"/>
              </a:ext>
            </a:extLst>
          </p:cNvPr>
          <p:cNvSpPr txBox="1">
            <a:spLocks/>
          </p:cNvSpPr>
          <p:nvPr/>
        </p:nvSpPr>
        <p:spPr>
          <a:xfrm>
            <a:off x="9116110" y="3604612"/>
            <a:ext cx="1344856" cy="19735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900" b="1" dirty="0">
                <a:solidFill>
                  <a:srgbClr val="FFFFFF"/>
                </a:solidFill>
              </a:rPr>
              <a:t>Bureau Logistique Accueil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Sous-titre 2">
            <a:extLst>
              <a:ext uri="{FF2B5EF4-FFF2-40B4-BE49-F238E27FC236}">
                <a16:creationId xmlns:a16="http://schemas.microsoft.com/office/drawing/2014/main" id="{31D75A87-76AD-55FF-B2C5-A15DFA6E35D3}"/>
              </a:ext>
            </a:extLst>
          </p:cNvPr>
          <p:cNvSpPr txBox="1">
            <a:spLocks/>
          </p:cNvSpPr>
          <p:nvPr/>
        </p:nvSpPr>
        <p:spPr>
          <a:xfrm>
            <a:off x="9116110" y="3852482"/>
            <a:ext cx="1344856" cy="638499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5C38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Fabien LE GOFF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8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Responsable de bureau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rgbClr val="FF5C38">
                    <a:lumMod val="60000"/>
                    <a:lumOff val="40000"/>
                  </a:srgbClr>
                </a:solidFill>
                <a:latin typeface="Calibri" panose="020F0502020204030204"/>
              </a:rPr>
              <a:t>Responsable Audiovisuel 44.04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8">
                  <a:lumMod val="60000"/>
                  <a:lumOff val="4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Sous-titre 2">
            <a:extLst>
              <a:ext uri="{FF2B5EF4-FFF2-40B4-BE49-F238E27FC236}">
                <a16:creationId xmlns:a16="http://schemas.microsoft.com/office/drawing/2014/main" id="{22D4DF70-605D-861E-7DD9-6305F62CF483}"/>
              </a:ext>
            </a:extLst>
          </p:cNvPr>
          <p:cNvSpPr txBox="1">
            <a:spLocks/>
          </p:cNvSpPr>
          <p:nvPr/>
        </p:nvSpPr>
        <p:spPr>
          <a:xfrm>
            <a:off x="9116110" y="4537613"/>
            <a:ext cx="1343085" cy="2090085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dirty="0">
                <a:solidFill>
                  <a:schemeClr val="tx2"/>
                </a:solidFill>
              </a:rPr>
              <a:t>Agents Accueil logistique</a:t>
            </a:r>
          </a:p>
          <a:p>
            <a:pPr lvl="0">
              <a:defRPr/>
            </a:pPr>
            <a:r>
              <a:rPr lang="fr-FR" sz="900" dirty="0">
                <a:solidFill>
                  <a:schemeClr val="tx2"/>
                </a:solidFill>
              </a:rPr>
              <a:t> 44.03 </a:t>
            </a:r>
          </a:p>
          <a:p>
            <a:r>
              <a:rPr lang="fr-FR" sz="900" b="1" dirty="0"/>
              <a:t>Sébastien PASQUET</a:t>
            </a:r>
            <a:br>
              <a:rPr lang="fr-FR" sz="900" b="1" dirty="0"/>
            </a:br>
            <a:r>
              <a:rPr lang="fr-FR" sz="900" b="1" dirty="0"/>
              <a:t>Mounir IHADDADENE</a:t>
            </a:r>
            <a:br>
              <a:rPr lang="fr-FR" sz="900" b="1" dirty="0"/>
            </a:br>
            <a:r>
              <a:rPr lang="fr-FR" sz="900" b="1" dirty="0"/>
              <a:t>Symphorien VINOU</a:t>
            </a:r>
            <a:br>
              <a:rPr lang="fr-FR" sz="900" b="1" dirty="0"/>
            </a:br>
            <a:r>
              <a:rPr lang="fr-FR" sz="900" b="1" dirty="0" err="1"/>
              <a:t>Arwin</a:t>
            </a:r>
            <a:r>
              <a:rPr lang="fr-FR" sz="900" b="1" dirty="0"/>
              <a:t> RAVIJA</a:t>
            </a:r>
            <a:r>
              <a:rPr lang="fr-FR" sz="900" dirty="0"/>
              <a:t>  </a:t>
            </a:r>
            <a:br>
              <a:rPr lang="fr-FR" sz="900" dirty="0"/>
            </a:br>
            <a:endParaRPr lang="fr-FR" sz="900" dirty="0"/>
          </a:p>
          <a:p>
            <a:r>
              <a:rPr lang="fr-FR" sz="900" dirty="0"/>
              <a:t>Agent d’accueil  </a:t>
            </a:r>
            <a:br>
              <a:rPr lang="fr-FR" sz="900" dirty="0"/>
            </a:br>
            <a:r>
              <a:rPr lang="es-ES" sz="900" b="1" dirty="0"/>
              <a:t>Pascal GARCIA</a:t>
            </a:r>
            <a:endParaRPr lang="fr-FR" sz="900" dirty="0"/>
          </a:p>
        </p:txBody>
      </p:sp>
      <p:sp>
        <p:nvSpPr>
          <p:cNvPr id="98" name="Sous-titre 2">
            <a:extLst>
              <a:ext uri="{FF2B5EF4-FFF2-40B4-BE49-F238E27FC236}">
                <a16:creationId xmlns:a16="http://schemas.microsoft.com/office/drawing/2014/main" id="{1948C771-3AC9-1ACC-35CB-EE52722A1380}"/>
              </a:ext>
            </a:extLst>
          </p:cNvPr>
          <p:cNvSpPr txBox="1">
            <a:spLocks/>
          </p:cNvSpPr>
          <p:nvPr/>
        </p:nvSpPr>
        <p:spPr>
          <a:xfrm>
            <a:off x="10548066" y="4426832"/>
            <a:ext cx="1343098" cy="1973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Maintenance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99" name="Sous-titre 2">
            <a:extLst>
              <a:ext uri="{FF2B5EF4-FFF2-40B4-BE49-F238E27FC236}">
                <a16:creationId xmlns:a16="http://schemas.microsoft.com/office/drawing/2014/main" id="{73B060C2-1804-BDB2-71DE-B4032FCC11CB}"/>
              </a:ext>
            </a:extLst>
          </p:cNvPr>
          <p:cNvSpPr txBox="1">
            <a:spLocks/>
          </p:cNvSpPr>
          <p:nvPr/>
        </p:nvSpPr>
        <p:spPr>
          <a:xfrm>
            <a:off x="10542267" y="5841558"/>
            <a:ext cx="1342800" cy="19966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Sûreté - Sécurité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104" name="Sous-titre 2">
            <a:extLst>
              <a:ext uri="{FF2B5EF4-FFF2-40B4-BE49-F238E27FC236}">
                <a16:creationId xmlns:a16="http://schemas.microsoft.com/office/drawing/2014/main" id="{4077AD7C-B14D-9146-ADA3-AE00EC75E2A1}"/>
              </a:ext>
            </a:extLst>
          </p:cNvPr>
          <p:cNvSpPr txBox="1">
            <a:spLocks/>
          </p:cNvSpPr>
          <p:nvPr/>
        </p:nvSpPr>
        <p:spPr>
          <a:xfrm>
            <a:off x="10459195" y="1363131"/>
            <a:ext cx="1344856" cy="309600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relations internationales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Sous-titre 2">
            <a:extLst>
              <a:ext uri="{FF2B5EF4-FFF2-40B4-BE49-F238E27FC236}">
                <a16:creationId xmlns:a16="http://schemas.microsoft.com/office/drawing/2014/main" id="{6B5DA497-EDF1-D25D-64E7-FDBA74F7E94A}"/>
              </a:ext>
            </a:extLst>
          </p:cNvPr>
          <p:cNvSpPr txBox="1">
            <a:spLocks/>
          </p:cNvSpPr>
          <p:nvPr/>
        </p:nvSpPr>
        <p:spPr>
          <a:xfrm>
            <a:off x="10466194" y="1706863"/>
            <a:ext cx="1344856" cy="409460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/>
                </a:solidFill>
              </a:rPr>
              <a:t>Juliette COMBET</a:t>
            </a:r>
            <a:br>
              <a:rPr lang="fr-FR" sz="900" b="1" dirty="0">
                <a:solidFill>
                  <a:srgbClr val="FF0000"/>
                </a:solidFill>
              </a:rPr>
            </a:br>
            <a:r>
              <a:rPr lang="fr-FR" sz="900" dirty="0">
                <a:solidFill>
                  <a:srgbClr val="FF0000"/>
                </a:solidFill>
              </a:rPr>
              <a:t>Responsable </a:t>
            </a:r>
            <a:r>
              <a:rPr kumimoji="0" lang="fr-FR" sz="90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44.17 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ous-titre 2">
            <a:extLst>
              <a:ext uri="{FF2B5EF4-FFF2-40B4-BE49-F238E27FC236}">
                <a16:creationId xmlns:a16="http://schemas.microsoft.com/office/drawing/2014/main" id="{0335774F-D5D9-58D6-3B5B-7CAA59D3A7EE}"/>
              </a:ext>
            </a:extLst>
          </p:cNvPr>
          <p:cNvSpPr txBox="1">
            <a:spLocks/>
          </p:cNvSpPr>
          <p:nvPr/>
        </p:nvSpPr>
        <p:spPr>
          <a:xfrm>
            <a:off x="7736678" y="4223667"/>
            <a:ext cx="1266957" cy="415793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tx2"/>
                </a:solidFill>
              </a:rPr>
              <a:t>Ernest TARCIUS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/>
              <a:t>Gestionnaire</a:t>
            </a:r>
            <a:br>
              <a:rPr lang="fr-FR" sz="800" dirty="0"/>
            </a:br>
            <a:r>
              <a:rPr lang="fr-FR" sz="800" dirty="0"/>
              <a:t>44.38</a:t>
            </a:r>
          </a:p>
        </p:txBody>
      </p:sp>
      <p:sp>
        <p:nvSpPr>
          <p:cNvPr id="73" name="Sous-titre 2">
            <a:extLst>
              <a:ext uri="{FF2B5EF4-FFF2-40B4-BE49-F238E27FC236}">
                <a16:creationId xmlns:a16="http://schemas.microsoft.com/office/drawing/2014/main" id="{F38951A0-7AB5-7645-A8E6-B0C00BFFBA99}"/>
              </a:ext>
            </a:extLst>
          </p:cNvPr>
          <p:cNvSpPr txBox="1">
            <a:spLocks/>
          </p:cNvSpPr>
          <p:nvPr/>
        </p:nvSpPr>
        <p:spPr>
          <a:xfrm>
            <a:off x="1927729" y="6094337"/>
            <a:ext cx="1313168" cy="64202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dirty="0"/>
              <a:t>IDS-LIRAES 01.42.86.33.16/20.71</a:t>
            </a:r>
            <a:br>
              <a:rPr lang="fr-FR" sz="900" dirty="0"/>
            </a:br>
            <a:r>
              <a:rPr lang="fr-FR" sz="900" dirty="0"/>
              <a:t>IDS 01.42.86.42.10</a:t>
            </a:r>
            <a:br>
              <a:rPr lang="fr-FR" sz="900" dirty="0"/>
            </a:br>
            <a:r>
              <a:rPr lang="fr-FR" sz="900" dirty="0"/>
              <a:t>45.39</a:t>
            </a:r>
          </a:p>
        </p:txBody>
      </p:sp>
      <p:sp>
        <p:nvSpPr>
          <p:cNvPr id="75" name="Sous-titre 2">
            <a:extLst>
              <a:ext uri="{FF2B5EF4-FFF2-40B4-BE49-F238E27FC236}">
                <a16:creationId xmlns:a16="http://schemas.microsoft.com/office/drawing/2014/main" id="{74170AC4-42A4-974E-9B85-C0F970DAE873}"/>
              </a:ext>
            </a:extLst>
          </p:cNvPr>
          <p:cNvSpPr txBox="1">
            <a:spLocks/>
          </p:cNvSpPr>
          <p:nvPr/>
        </p:nvSpPr>
        <p:spPr>
          <a:xfrm>
            <a:off x="1907853" y="5515678"/>
            <a:ext cx="1343049" cy="51453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Laboratoires de recherche</a:t>
            </a:r>
            <a:br>
              <a:rPr lang="fr-FR" dirty="0"/>
            </a:br>
            <a:r>
              <a:rPr lang="fr-FR" dirty="0"/>
              <a:t>Saints Pères</a:t>
            </a:r>
            <a:br>
              <a:rPr lang="fr-FR" dirty="0"/>
            </a:br>
            <a:r>
              <a:rPr lang="fr-FR" b="0" dirty="0"/>
              <a:t>Charlotte DE BRUYN </a:t>
            </a:r>
            <a:br>
              <a:rPr lang="fr-FR" dirty="0"/>
            </a:br>
            <a:r>
              <a:rPr lang="fr-FR" dirty="0"/>
              <a:t>Assistante recherche</a:t>
            </a:r>
          </a:p>
        </p:txBody>
      </p:sp>
    </p:spTree>
    <p:extLst>
      <p:ext uri="{BB962C8B-B14F-4D97-AF65-F5344CB8AC3E}">
        <p14:creationId xmlns:p14="http://schemas.microsoft.com/office/powerpoint/2010/main" val="411845331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UniversitedeParis">
  <a:themeElements>
    <a:clrScheme name="Université de Paris">
      <a:dk1>
        <a:srgbClr val="000000"/>
      </a:dk1>
      <a:lt1>
        <a:srgbClr val="FFFFFF"/>
      </a:lt1>
      <a:dk2>
        <a:srgbClr val="4C4D4C"/>
      </a:dk2>
      <a:lt2>
        <a:srgbClr val="E7E6E6"/>
      </a:lt2>
      <a:accent1>
        <a:srgbClr val="8A1538"/>
      </a:accent1>
      <a:accent2>
        <a:srgbClr val="AA4B5A"/>
      </a:accent2>
      <a:accent3>
        <a:srgbClr val="C07884"/>
      </a:accent3>
      <a:accent4>
        <a:srgbClr val="D6A6AC"/>
      </a:accent4>
      <a:accent5>
        <a:srgbClr val="FF5C38"/>
      </a:accent5>
      <a:accent6>
        <a:srgbClr val="5BC2E7"/>
      </a:accent6>
      <a:hlink>
        <a:srgbClr val="0563C1"/>
      </a:hlink>
      <a:folHlink>
        <a:srgbClr val="8A1538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UniversitedeParis" id="{30796F25-C277-D249-9024-44E8D2DEC9C7}" vid="{DB174B82-AFC9-554C-9049-F53DDCF40B6E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5130</TotalTime>
  <Words>495</Words>
  <Application>Microsoft Macintosh PowerPoint</Application>
  <PresentationFormat>Grand écran</PresentationFormat>
  <Paragraphs>119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9" baseType="lpstr">
      <vt:lpstr>Lucida Sans Normal</vt:lpstr>
      <vt:lpstr>AppleSymbols</vt:lpstr>
      <vt:lpstr>Arial</vt:lpstr>
      <vt:lpstr>Calibri</vt:lpstr>
      <vt:lpstr>Lucida Sans</vt:lpstr>
      <vt:lpstr>Mangal</vt:lpstr>
      <vt:lpstr>Symbol</vt:lpstr>
      <vt:lpstr>ThemeUniversitedeParis</vt:lpstr>
      <vt:lpstr>Présentation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de Microsoft Office</dc:creator>
  <cp:lastModifiedBy>Microsoft Office User</cp:lastModifiedBy>
  <cp:revision>205</cp:revision>
  <cp:lastPrinted>2023-03-12T14:15:23Z</cp:lastPrinted>
  <dcterms:created xsi:type="dcterms:W3CDTF">2020-01-07T10:02:47Z</dcterms:created>
  <dcterms:modified xsi:type="dcterms:W3CDTF">2024-01-11T10:40:08Z</dcterms:modified>
</cp:coreProperties>
</file>