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6" r:id="rId2"/>
  </p:sldIdLst>
  <p:sldSz cx="12192000" cy="68580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9393"/>
    <a:srgbClr val="FF5C39"/>
    <a:srgbClr val="FF9D88"/>
    <a:srgbClr val="8A1538"/>
    <a:srgbClr val="DDE5ED"/>
    <a:srgbClr val="E7E6E6"/>
    <a:srgbClr val="5BC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78" autoAdjust="0"/>
    <p:restoredTop sz="87046" autoAdjust="0"/>
  </p:normalViewPr>
  <p:slideViewPr>
    <p:cSldViewPr snapToGrid="0" snapToObjects="1">
      <p:cViewPr varScale="1">
        <p:scale>
          <a:sx n="90" d="100"/>
          <a:sy n="90" d="100"/>
        </p:scale>
        <p:origin x="1608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93A2DC19-01FE-C642-963F-ABA7B6987A2D}" type="datetimeFigureOut">
              <a:rPr lang="fr-FR" smtClean="0"/>
              <a:t>05/04/2024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5B0CB017-18DF-F644-A3B5-32D8301FCE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57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5B0CB017-18DF-F644-A3B5-32D8301FCE43}" type="slidenum">
              <a:rPr lang="fr-FR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5532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1" y="480000"/>
            <a:ext cx="2473644" cy="72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388" cy="68580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39999" y="4560000"/>
            <a:ext cx="10370093" cy="72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84001" y="144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480000"/>
            <a:ext cx="2473645" cy="72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440000" y="2400000"/>
            <a:ext cx="10368000" cy="16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39332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26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2515096" y="1920000"/>
            <a:ext cx="41666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7146448" y="1920000"/>
            <a:ext cx="720000" cy="384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1867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10370092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2487084"/>
            <a:ext cx="10371667" cy="33612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594" indent="-228594">
              <a:buFont typeface="Symbol" charset="2"/>
              <a:buChar char="⎯"/>
              <a:defRPr sz="16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440000" y="1344000"/>
            <a:ext cx="10368000" cy="96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333" y="1440001"/>
            <a:ext cx="10371667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38372" y="1585397"/>
            <a:ext cx="3208949" cy="493520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2133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440001" y="864000"/>
            <a:ext cx="3207320" cy="384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133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40000" y="1506071"/>
            <a:ext cx="3207323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03425" y="3176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05/04/2024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439999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27740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158791" y="1506071"/>
            <a:ext cx="4584949" cy="38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AppleSymbols" charset="0"/>
              <a:buChar char="⎻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6965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7546305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439999" y="1198067"/>
            <a:ext cx="3216000" cy="44591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6085693" y="0"/>
            <a:ext cx="6096000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6096000" cy="68579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884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956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439999" y="124576"/>
            <a:ext cx="2301271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33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96000"/>
            <a:ext cx="294781" cy="28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0" y="1"/>
            <a:ext cx="6096000" cy="68579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980517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3733"/>
              </a:lnSpc>
              <a:buNone/>
              <a:defRPr sz="2933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860611" y="848783"/>
            <a:ext cx="4320000" cy="5160435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228594" indent="-228594">
              <a:buFont typeface="Symbol" charset="2"/>
              <a:buChar char="⎯"/>
              <a:defRPr sz="16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10128000" y="124576"/>
            <a:ext cx="1680000" cy="288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933" smtClean="0"/>
              <a:pPr algn="r"/>
              <a:t>‹N°›</a:t>
            </a:fld>
            <a:endParaRPr lang="fr-FR" sz="933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81693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133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12B2B-4F34-D744-B045-A94D54AFF71E}" type="datetimeFigureOut">
              <a:rPr lang="fr-FR" smtClean="0"/>
              <a:t>05/04/2024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439998" y="1536000"/>
            <a:ext cx="10368001" cy="10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384001" y="480000"/>
            <a:ext cx="1142609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Capture d’écran 2022-10-17 à 12.25.07.pn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7" y="50426"/>
            <a:ext cx="1312586" cy="4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867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ous-titre 2">
            <a:extLst>
              <a:ext uri="{FF2B5EF4-FFF2-40B4-BE49-F238E27FC236}">
                <a16:creationId xmlns:a16="http://schemas.microsoft.com/office/drawing/2014/main" id="{DCF339A0-F5EE-E448-7841-A2E2179272A6}"/>
              </a:ext>
            </a:extLst>
          </p:cNvPr>
          <p:cNvSpPr txBox="1">
            <a:spLocks/>
          </p:cNvSpPr>
          <p:nvPr/>
        </p:nvSpPr>
        <p:spPr>
          <a:xfrm>
            <a:off x="7715920" y="3988731"/>
            <a:ext cx="1287715" cy="2181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bg1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Bureau des stages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3445678" y="157951"/>
            <a:ext cx="82027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FACULTE DROIT ECONOMIE GESTION </a:t>
            </a:r>
            <a:r>
              <a:rPr kumimoji="0" lang="mr-I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–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version 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05/04/2024 -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poste téléphonique 01 76 53 </a:t>
            </a:r>
            <a:r>
              <a:rPr lang="fr-FR" sz="1200" dirty="0">
                <a:solidFill>
                  <a:srgbClr val="000000"/>
                </a:solidFill>
                <a:latin typeface="Calibri" panose="020F0502020204030204"/>
              </a:rPr>
              <a:t>XX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XX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Sous-titre 2"/>
          <p:cNvSpPr txBox="1">
            <a:spLocks/>
          </p:cNvSpPr>
          <p:nvPr/>
        </p:nvSpPr>
        <p:spPr>
          <a:xfrm>
            <a:off x="410761" y="555889"/>
            <a:ext cx="11495452" cy="348676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Doyen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FFFF"/>
                </a:solidFill>
                <a:latin typeface="Calibri" panose="020F0502020204030204"/>
              </a:rPr>
              <a:t>Alain LAQUIEZE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Sous-titre 2"/>
          <p:cNvSpPr txBox="1">
            <a:spLocks/>
          </p:cNvSpPr>
          <p:nvPr/>
        </p:nvSpPr>
        <p:spPr>
          <a:xfrm>
            <a:off x="410760" y="978256"/>
            <a:ext cx="11495454" cy="34867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Cheffe des Services Administratifs et Techniques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Sylvie MOUREAUX-PHILIBERT</a:t>
            </a:r>
            <a:r>
              <a:rPr kumimoji="0" lang="fr-FR" sz="900" b="0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44.59</a:t>
            </a:r>
          </a:p>
        </p:txBody>
      </p:sp>
      <p:sp>
        <p:nvSpPr>
          <p:cNvPr id="100" name="Sous-titre 2"/>
          <p:cNvSpPr txBox="1">
            <a:spLocks/>
          </p:cNvSpPr>
          <p:nvPr/>
        </p:nvSpPr>
        <p:spPr>
          <a:xfrm>
            <a:off x="1907853" y="3409003"/>
            <a:ext cx="1343049" cy="51453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Emma WINNE  4539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  <p:sp>
        <p:nvSpPr>
          <p:cNvPr id="101" name="Sous-titre 2"/>
          <p:cNvSpPr txBox="1">
            <a:spLocks/>
          </p:cNvSpPr>
          <p:nvPr/>
        </p:nvSpPr>
        <p:spPr>
          <a:xfrm>
            <a:off x="1907853" y="3964932"/>
            <a:ext cx="1343752" cy="148050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Lydia MORLET-HAIDARA 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 IDS</a:t>
            </a:r>
            <a:b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800" dirty="0">
                <a:solidFill>
                  <a:srgbClr val="8A1538"/>
                </a:solidFill>
                <a:latin typeface="Calibri" panose="020F0502020204030204"/>
              </a:rPr>
              <a:t>Arnaud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VERGNE,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IHD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Dominique LEGEAIS, 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CEDAG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br>
              <a:rPr lang="fr-FR" sz="3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Bruno DAUGERON</a:t>
            </a: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, 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CMH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Anne-</a:t>
            </a:r>
            <a:r>
              <a:rPr lang="fr-FR" dirty="0" err="1">
                <a:solidFill>
                  <a:srgbClr val="8A1538"/>
                </a:solidFill>
                <a:latin typeface="Calibri" panose="020F0502020204030204"/>
              </a:rPr>
              <a:t>Thida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 NORODOM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Directrice Adjointe CMH  </a:t>
            </a:r>
            <a:r>
              <a:rPr lang="fr-FR" dirty="0">
                <a:solidFill>
                  <a:srgbClr val="8A1538"/>
                </a:solidFill>
                <a:latin typeface="Calibri" panose="020F0502020204030204"/>
              </a:rPr>
              <a:t>Olivier MUSY</a:t>
            </a:r>
            <a:br>
              <a:rPr lang="fr-FR" sz="800" b="0" dirty="0">
                <a:solidFill>
                  <a:srgbClr val="8A1538"/>
                </a:solidFill>
                <a:latin typeface="Calibri" panose="020F0502020204030204"/>
              </a:rPr>
            </a:br>
            <a:r>
              <a:rPr lang="fr-FR" sz="800" b="0" dirty="0">
                <a:solidFill>
                  <a:srgbClr val="8A1538"/>
                </a:solidFill>
                <a:latin typeface="Calibri" panose="020F0502020204030204"/>
              </a:rPr>
              <a:t>Directeur LIRAES</a:t>
            </a: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428651" y="4270166"/>
            <a:ext cx="1343118" cy="199661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IEJ</a:t>
            </a:r>
          </a:p>
        </p:txBody>
      </p:sp>
      <p:sp>
        <p:nvSpPr>
          <p:cNvPr id="106" name="Sous-titre 2"/>
          <p:cNvSpPr txBox="1">
            <a:spLocks/>
          </p:cNvSpPr>
          <p:nvPr/>
        </p:nvSpPr>
        <p:spPr>
          <a:xfrm>
            <a:off x="420275" y="4534299"/>
            <a:ext cx="1342800" cy="1133982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Jean-David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DREYFUS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Nicolas CATELAN     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Directeur Adjoint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lang="fr-FR" sz="300" b="1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Frédéric DURON</a:t>
            </a:r>
            <a:b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fr-FR" sz="900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Gestionnaire 44.42 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ous-titre 2"/>
          <p:cNvSpPr txBox="1">
            <a:spLocks/>
          </p:cNvSpPr>
          <p:nvPr/>
        </p:nvSpPr>
        <p:spPr>
          <a:xfrm>
            <a:off x="1898102" y="2392879"/>
            <a:ext cx="1334422" cy="29662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Clinique Juridique</a:t>
            </a:r>
          </a:p>
        </p:txBody>
      </p:sp>
      <p:sp>
        <p:nvSpPr>
          <p:cNvPr id="108" name="Sous-titre 2"/>
          <p:cNvSpPr txBox="1">
            <a:spLocks/>
          </p:cNvSpPr>
          <p:nvPr/>
        </p:nvSpPr>
        <p:spPr>
          <a:xfrm>
            <a:off x="1921743" y="2748485"/>
            <a:ext cx="1342800" cy="5990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8A1538"/>
                </a:solidFill>
                <a:latin typeface="Calibri" panose="020F0502020204030204"/>
              </a:rPr>
              <a:t>Clothilde GRARE-DIDIER</a:t>
            </a:r>
            <a:b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8A15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Directrice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  <a:latin typeface="Calibri" panose="020F0502020204030204"/>
              </a:rPr>
              <a:t>Bénédicte GUENEGO </a:t>
            </a:r>
            <a:endParaRPr lang="fr-FR" sz="900" b="1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Coordinatrice 45.04</a:t>
            </a:r>
          </a:p>
        </p:txBody>
      </p:sp>
      <p:sp>
        <p:nvSpPr>
          <p:cNvPr id="79" name="Sous-titre 2"/>
          <p:cNvSpPr txBox="1">
            <a:spLocks/>
          </p:cNvSpPr>
          <p:nvPr/>
        </p:nvSpPr>
        <p:spPr>
          <a:xfrm>
            <a:off x="420275" y="3216285"/>
            <a:ext cx="1334424" cy="32887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Ecole doctorale</a:t>
            </a:r>
          </a:p>
        </p:txBody>
      </p:sp>
      <p:sp>
        <p:nvSpPr>
          <p:cNvPr id="80" name="Sous-titre 2"/>
          <p:cNvSpPr txBox="1">
            <a:spLocks/>
          </p:cNvSpPr>
          <p:nvPr/>
        </p:nvSpPr>
        <p:spPr>
          <a:xfrm>
            <a:off x="428969" y="3593454"/>
            <a:ext cx="1342800" cy="571301"/>
          </a:xfrm>
          <a:prstGeom prst="rect">
            <a:avLst/>
          </a:prstGeom>
          <a:solidFill>
            <a:schemeClr val="bg1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>
                <a:solidFill>
                  <a:schemeClr val="accent1"/>
                </a:solidFill>
                <a:latin typeface="Calibri" panose="020F0502020204030204"/>
              </a:rPr>
              <a:t>David NOGUERO</a:t>
            </a:r>
            <a:br>
              <a:rPr lang="fr-FR" dirty="0">
                <a:solidFill>
                  <a:schemeClr val="accent1"/>
                </a:solidFill>
              </a:rPr>
            </a:br>
            <a:r>
              <a:rPr lang="fr-FR" b="0" dirty="0">
                <a:solidFill>
                  <a:schemeClr val="accent1"/>
                </a:solidFill>
                <a:latin typeface="Calibri" panose="020F0502020204030204"/>
              </a:rPr>
              <a:t>Directeur</a:t>
            </a:r>
            <a:br>
              <a:rPr lang="fr-FR" b="0" dirty="0">
                <a:solidFill>
                  <a:schemeClr val="accent1"/>
                </a:solidFill>
              </a:rPr>
            </a:br>
            <a:r>
              <a:rPr lang="fr-FR" dirty="0"/>
              <a:t>Josie YEYE</a:t>
            </a:r>
            <a:br>
              <a:rPr lang="fr-FR" dirty="0"/>
            </a:br>
            <a:r>
              <a:rPr lang="fr-FR" b="0" dirty="0"/>
              <a:t>Secrétariat 44.65</a:t>
            </a:r>
          </a:p>
        </p:txBody>
      </p:sp>
      <p:sp>
        <p:nvSpPr>
          <p:cNvPr id="85" name="Sous-titre 2"/>
          <p:cNvSpPr txBox="1">
            <a:spLocks/>
          </p:cNvSpPr>
          <p:nvPr/>
        </p:nvSpPr>
        <p:spPr>
          <a:xfrm>
            <a:off x="416152" y="1359593"/>
            <a:ext cx="1346400" cy="296629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Secrétariat Général</a:t>
            </a:r>
          </a:p>
        </p:txBody>
      </p:sp>
      <p:sp>
        <p:nvSpPr>
          <p:cNvPr id="86" name="Sous-titre 2"/>
          <p:cNvSpPr txBox="1">
            <a:spLocks/>
          </p:cNvSpPr>
          <p:nvPr/>
        </p:nvSpPr>
        <p:spPr>
          <a:xfrm>
            <a:off x="410760" y="1704407"/>
            <a:ext cx="1342800" cy="49947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Corinne ERNAULT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Assistante de direction 44.57</a:t>
            </a:r>
          </a:p>
        </p:txBody>
      </p:sp>
      <p:sp>
        <p:nvSpPr>
          <p:cNvPr id="89" name="Sous-titre 2"/>
          <p:cNvSpPr txBox="1">
            <a:spLocks/>
          </p:cNvSpPr>
          <p:nvPr/>
        </p:nvSpPr>
        <p:spPr>
          <a:xfrm>
            <a:off x="419301" y="2304257"/>
            <a:ext cx="1343058" cy="197353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Vie de Campus</a:t>
            </a:r>
          </a:p>
        </p:txBody>
      </p:sp>
      <p:sp>
        <p:nvSpPr>
          <p:cNvPr id="90" name="Sous-titre 2"/>
          <p:cNvSpPr txBox="1">
            <a:spLocks/>
          </p:cNvSpPr>
          <p:nvPr/>
        </p:nvSpPr>
        <p:spPr>
          <a:xfrm>
            <a:off x="419301" y="2615924"/>
            <a:ext cx="1343118" cy="513027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accent3"/>
                </a:solidFill>
              </a:rPr>
              <a:t>Zuma TROCELLIER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accent3"/>
                </a:solidFill>
              </a:rPr>
              <a:t>Responsable  de la Vie de campus 44.60</a:t>
            </a:r>
          </a:p>
        </p:txBody>
      </p:sp>
      <p:sp>
        <p:nvSpPr>
          <p:cNvPr id="71" name="Sous-titre 2">
            <a:extLst>
              <a:ext uri="{FF2B5EF4-FFF2-40B4-BE49-F238E27FC236}">
                <a16:creationId xmlns:a16="http://schemas.microsoft.com/office/drawing/2014/main" id="{51DB0AD4-571A-DF48-986C-23AACA22E321}"/>
              </a:ext>
            </a:extLst>
          </p:cNvPr>
          <p:cNvSpPr txBox="1">
            <a:spLocks/>
          </p:cNvSpPr>
          <p:nvPr/>
        </p:nvSpPr>
        <p:spPr>
          <a:xfrm>
            <a:off x="1872323" y="1381207"/>
            <a:ext cx="1346400" cy="322002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Coordination pédagogique </a:t>
            </a:r>
          </a:p>
        </p:txBody>
      </p:sp>
      <p:sp>
        <p:nvSpPr>
          <p:cNvPr id="72" name="Sous-titre 2">
            <a:extLst>
              <a:ext uri="{FF2B5EF4-FFF2-40B4-BE49-F238E27FC236}">
                <a16:creationId xmlns:a16="http://schemas.microsoft.com/office/drawing/2014/main" id="{1A4A39A0-38FC-E047-B437-A343A9536B06}"/>
              </a:ext>
            </a:extLst>
          </p:cNvPr>
          <p:cNvSpPr txBox="1">
            <a:spLocks/>
          </p:cNvSpPr>
          <p:nvPr/>
        </p:nvSpPr>
        <p:spPr>
          <a:xfrm>
            <a:off x="1863626" y="1765510"/>
            <a:ext cx="1342800" cy="58867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>
                <a:solidFill>
                  <a:schemeClr val="accent4">
                    <a:lumMod val="75000"/>
                  </a:schemeClr>
                </a:solidFill>
              </a:rPr>
              <a:t>Catarina COTIC BELLOUBE </a:t>
            </a:r>
            <a:endParaRPr lang="fr-FR" sz="9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Chargée de mission </a:t>
            </a:r>
            <a:br>
              <a:rPr lang="fr-FR" sz="900" dirty="0">
                <a:solidFill>
                  <a:schemeClr val="accent3"/>
                </a:solidFill>
              </a:rPr>
            </a:br>
            <a:r>
              <a:rPr lang="fr-FR" sz="900" dirty="0">
                <a:solidFill>
                  <a:schemeClr val="accent3"/>
                </a:solidFill>
              </a:rPr>
              <a:t>Référente ESH</a:t>
            </a:r>
          </a:p>
          <a:p>
            <a:pPr>
              <a:spcBef>
                <a:spcPts val="0"/>
              </a:spcBef>
            </a:pPr>
            <a:r>
              <a:rPr lang="fr-FR" sz="900" dirty="0">
                <a:solidFill>
                  <a:schemeClr val="accent3"/>
                </a:solidFill>
              </a:rPr>
              <a:t>44.13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9917" y="0"/>
            <a:ext cx="2869390" cy="4241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ous-titre 2">
            <a:extLst>
              <a:ext uri="{FF2B5EF4-FFF2-40B4-BE49-F238E27FC236}">
                <a16:creationId xmlns:a16="http://schemas.microsoft.com/office/drawing/2014/main" id="{BA0E2444-4F16-78CC-2A1F-F596112A87BE}"/>
              </a:ext>
            </a:extLst>
          </p:cNvPr>
          <p:cNvSpPr txBox="1">
            <a:spLocks/>
          </p:cNvSpPr>
          <p:nvPr/>
        </p:nvSpPr>
        <p:spPr>
          <a:xfrm>
            <a:off x="9099976" y="1699402"/>
            <a:ext cx="1344856" cy="348677"/>
          </a:xfrm>
          <a:prstGeom prst="rect">
            <a:avLst/>
          </a:prstGeom>
          <a:solidFill>
            <a:schemeClr val="bg1"/>
          </a:solidFill>
          <a:ln>
            <a:solidFill>
              <a:srgbClr val="FF5C39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chemeClr val="accent5"/>
                </a:solidFill>
              </a:rPr>
              <a:t>Nathalia</a:t>
            </a:r>
            <a:r>
              <a:rPr lang="fr-FR" sz="900" b="1" dirty="0">
                <a:solidFill>
                  <a:schemeClr val="accent5"/>
                </a:solidFill>
              </a:rPr>
              <a:t> KAPFERER</a:t>
            </a:r>
            <a:endParaRPr lang="fr-FR" sz="900" b="1" dirty="0">
              <a:solidFill>
                <a:srgbClr val="FF0000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accent5"/>
                </a:solidFill>
              </a:rPr>
              <a:t>Responsable  44.19</a:t>
            </a:r>
          </a:p>
        </p:txBody>
      </p:sp>
      <p:sp>
        <p:nvSpPr>
          <p:cNvPr id="16" name="Sous-titre 2">
            <a:extLst>
              <a:ext uri="{FF2B5EF4-FFF2-40B4-BE49-F238E27FC236}">
                <a16:creationId xmlns:a16="http://schemas.microsoft.com/office/drawing/2014/main" id="{A01799DA-239E-E5B5-597C-94BEA01641C3}"/>
              </a:ext>
            </a:extLst>
          </p:cNvPr>
          <p:cNvSpPr txBox="1">
            <a:spLocks/>
          </p:cNvSpPr>
          <p:nvPr/>
        </p:nvSpPr>
        <p:spPr>
          <a:xfrm>
            <a:off x="9096966" y="2048079"/>
            <a:ext cx="1322789" cy="1512638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Marie MATINA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Gestionnaire 44.20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Catherine FORTIN</a:t>
            </a:r>
            <a:endParaRPr lang="fr-FR" sz="900" b="1" dirty="0">
              <a:solidFill>
                <a:schemeClr val="tx2"/>
              </a:solidFill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44.55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chemeClr val="tx2"/>
                </a:solidFill>
              </a:rPr>
              <a:t>Gestionnaire</a:t>
            </a:r>
            <a:endParaRPr lang="fr-FR" sz="900" b="1" dirty="0">
              <a:solidFill>
                <a:schemeClr val="tx2"/>
              </a:solidFill>
              <a:latin typeface="Calibri" panose="020F0502020204030204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chemeClr val="tx2"/>
                </a:solidFill>
              </a:rPr>
              <a:t>Gestionnaire</a:t>
            </a:r>
            <a:endParaRPr kumimoji="0" lang="fr-FR" sz="5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Christopher DUVAL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Assistant 4462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ous-titre 2">
            <a:extLst>
              <a:ext uri="{FF2B5EF4-FFF2-40B4-BE49-F238E27FC236}">
                <a16:creationId xmlns:a16="http://schemas.microsoft.com/office/drawing/2014/main" id="{46F8C248-FFC0-7623-6FE2-A32DAFE0E0FD}"/>
              </a:ext>
            </a:extLst>
          </p:cNvPr>
          <p:cNvSpPr txBox="1">
            <a:spLocks/>
          </p:cNvSpPr>
          <p:nvPr/>
        </p:nvSpPr>
        <p:spPr>
          <a:xfrm>
            <a:off x="9096966" y="1347546"/>
            <a:ext cx="1344856" cy="318024"/>
          </a:xfrm>
          <a:prstGeom prst="rect">
            <a:avLst/>
          </a:prstGeom>
          <a:solidFill>
            <a:srgbClr val="FF5C39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Pôle </a:t>
            </a: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Apprentissage et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Formation Continue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ous-titre 2">
            <a:extLst>
              <a:ext uri="{FF2B5EF4-FFF2-40B4-BE49-F238E27FC236}">
                <a16:creationId xmlns:a16="http://schemas.microsoft.com/office/drawing/2014/main" id="{E59008BB-D46F-D792-5332-E6AEB98A0168}"/>
              </a:ext>
            </a:extLst>
          </p:cNvPr>
          <p:cNvSpPr txBox="1">
            <a:spLocks/>
          </p:cNvSpPr>
          <p:nvPr/>
        </p:nvSpPr>
        <p:spPr>
          <a:xfrm>
            <a:off x="7676204" y="4714625"/>
            <a:ext cx="1344856" cy="2966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Finances et</a:t>
            </a:r>
            <a:r>
              <a:rPr kumimoji="0" lang="fr-FR" sz="9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achats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ous-titre 2">
            <a:extLst>
              <a:ext uri="{FF2B5EF4-FFF2-40B4-BE49-F238E27FC236}">
                <a16:creationId xmlns:a16="http://schemas.microsoft.com/office/drawing/2014/main" id="{A72EB1A4-CE9B-7050-79BF-2959C9F9E449}"/>
              </a:ext>
            </a:extLst>
          </p:cNvPr>
          <p:cNvSpPr txBox="1">
            <a:spLocks/>
          </p:cNvSpPr>
          <p:nvPr/>
        </p:nvSpPr>
        <p:spPr>
          <a:xfrm>
            <a:off x="7676204" y="5066482"/>
            <a:ext cx="134485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8"/>
                </a:solidFill>
                <a:latin typeface="Calibri" panose="020F0502020204030204"/>
              </a:rPr>
              <a:t>Mohamed ISMAIEL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</a:t>
            </a:r>
            <a:r>
              <a:rPr lang="fr-FR" sz="900" dirty="0">
                <a:solidFill>
                  <a:srgbClr val="FF5C39"/>
                </a:solidFill>
              </a:rPr>
              <a:t>44.83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ous-titre 2">
            <a:extLst>
              <a:ext uri="{FF2B5EF4-FFF2-40B4-BE49-F238E27FC236}">
                <a16:creationId xmlns:a16="http://schemas.microsoft.com/office/drawing/2014/main" id="{0F76B0D1-70CD-6831-8A38-79B00BD3EC79}"/>
              </a:ext>
            </a:extLst>
          </p:cNvPr>
          <p:cNvSpPr txBox="1">
            <a:spLocks/>
          </p:cNvSpPr>
          <p:nvPr/>
        </p:nvSpPr>
        <p:spPr>
          <a:xfrm>
            <a:off x="7676204" y="5481521"/>
            <a:ext cx="1343085" cy="124986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Fatiha NEGADI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Achats Finances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44.12</a:t>
            </a:r>
          </a:p>
          <a:p>
            <a:r>
              <a:rPr lang="fr-FR" sz="900" b="1" dirty="0">
                <a:solidFill>
                  <a:schemeClr val="tx2"/>
                </a:solidFill>
              </a:rPr>
              <a:t>Claudia RUBIO LATORRE</a:t>
            </a:r>
            <a:br>
              <a:rPr lang="fr-FR" sz="900" b="1" dirty="0">
                <a:solidFill>
                  <a:schemeClr val="tx2"/>
                </a:solidFill>
                <a:latin typeface="Calibri" panose="020F0502020204030204"/>
              </a:rPr>
            </a:br>
            <a:r>
              <a:rPr lang="fr-FR" sz="900" dirty="0">
                <a:solidFill>
                  <a:schemeClr val="tx2"/>
                </a:solidFill>
              </a:rPr>
              <a:t>Gestionnaire Financier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44.83</a:t>
            </a:r>
          </a:p>
          <a:p>
            <a:pPr lvl="0"/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269FA28E-B164-1AD8-175C-835501D8B7E0}"/>
              </a:ext>
            </a:extLst>
          </p:cNvPr>
          <p:cNvSpPr txBox="1">
            <a:spLocks/>
          </p:cNvSpPr>
          <p:nvPr/>
        </p:nvSpPr>
        <p:spPr>
          <a:xfrm>
            <a:off x="6332390" y="4704733"/>
            <a:ext cx="1344856" cy="3083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Informatique</a:t>
            </a:r>
            <a:endParaRPr lang="fr-FR" sz="90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F76BE513-8020-2D5D-9C2F-7B3117CA64B0}"/>
              </a:ext>
            </a:extLst>
          </p:cNvPr>
          <p:cNvSpPr txBox="1">
            <a:spLocks/>
          </p:cNvSpPr>
          <p:nvPr/>
        </p:nvSpPr>
        <p:spPr>
          <a:xfrm>
            <a:off x="6324769" y="5079112"/>
            <a:ext cx="1342800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Christian </a:t>
            </a:r>
            <a:r>
              <a:rPr lang="fr-FR" sz="900" b="1" dirty="0">
                <a:solidFill>
                  <a:srgbClr val="FF5C38"/>
                </a:solidFill>
              </a:rPr>
              <a:t>BERJAMIN</a:t>
            </a:r>
            <a:br>
              <a:rPr lang="fr-FR" sz="900" b="1" dirty="0">
                <a:solidFill>
                  <a:srgbClr val="FF5C38"/>
                </a:solidFill>
              </a:rPr>
            </a:br>
            <a:r>
              <a:rPr lang="fr-FR" sz="900" dirty="0">
                <a:solidFill>
                  <a:srgbClr val="FF5C38"/>
                </a:solidFill>
              </a:rPr>
              <a:t>Chef de service 44.51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ous-titre 2">
            <a:extLst>
              <a:ext uri="{FF2B5EF4-FFF2-40B4-BE49-F238E27FC236}">
                <a16:creationId xmlns:a16="http://schemas.microsoft.com/office/drawing/2014/main" id="{1820E6E9-5F58-6842-080D-0B49CBCEE27D}"/>
              </a:ext>
            </a:extLst>
          </p:cNvPr>
          <p:cNvSpPr txBox="1">
            <a:spLocks/>
          </p:cNvSpPr>
          <p:nvPr/>
        </p:nvSpPr>
        <p:spPr>
          <a:xfrm>
            <a:off x="6324769" y="5486495"/>
            <a:ext cx="1341144" cy="124986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Ying ZHAO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Développeuse 44.48</a:t>
            </a:r>
          </a:p>
          <a:p>
            <a:pPr lvl="0">
              <a:spcBef>
                <a:spcPts val="0"/>
              </a:spcBef>
              <a:defRPr/>
            </a:pPr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Technicien  44.50</a:t>
            </a:r>
          </a:p>
        </p:txBody>
      </p:sp>
      <p:sp>
        <p:nvSpPr>
          <p:cNvPr id="24" name="Sous-titre 2">
            <a:extLst>
              <a:ext uri="{FF2B5EF4-FFF2-40B4-BE49-F238E27FC236}">
                <a16:creationId xmlns:a16="http://schemas.microsoft.com/office/drawing/2014/main" id="{992641F5-E22C-BD0F-F5F0-7995D29FBA58}"/>
              </a:ext>
            </a:extLst>
          </p:cNvPr>
          <p:cNvSpPr txBox="1">
            <a:spLocks/>
          </p:cNvSpPr>
          <p:nvPr/>
        </p:nvSpPr>
        <p:spPr>
          <a:xfrm>
            <a:off x="3437743" y="4719090"/>
            <a:ext cx="1344856" cy="31026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RH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B2828197-CCBE-DECF-14D3-868F90FD3A27}"/>
              </a:ext>
            </a:extLst>
          </p:cNvPr>
          <p:cNvSpPr txBox="1">
            <a:spLocks/>
          </p:cNvSpPr>
          <p:nvPr/>
        </p:nvSpPr>
        <p:spPr>
          <a:xfrm>
            <a:off x="3430572" y="5049423"/>
            <a:ext cx="1344856" cy="514539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b="1" dirty="0" err="1">
                <a:solidFill>
                  <a:srgbClr val="FF5C39"/>
                </a:solidFill>
              </a:rPr>
              <a:t>Jacoba</a:t>
            </a:r>
            <a:r>
              <a:rPr lang="fr-FR" sz="900" b="1" dirty="0">
                <a:solidFill>
                  <a:srgbClr val="FF5C39"/>
                </a:solidFill>
              </a:rPr>
              <a:t> CANDAMES VINAS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8"/>
                </a:solidFill>
                <a:latin typeface="Calibri" panose="020F0502020204030204"/>
              </a:rPr>
              <a:t>Cheffe de service 44.16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1B7A4840-EDF5-A35B-9FD9-43D2525CDF6B}"/>
              </a:ext>
            </a:extLst>
          </p:cNvPr>
          <p:cNvSpPr txBox="1">
            <a:spLocks/>
          </p:cNvSpPr>
          <p:nvPr/>
        </p:nvSpPr>
        <p:spPr>
          <a:xfrm>
            <a:off x="3445677" y="5606364"/>
            <a:ext cx="1336922" cy="113398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fr-FR" sz="900" b="1" dirty="0" err="1">
                <a:solidFill>
                  <a:schemeClr val="tx2"/>
                </a:solidFill>
              </a:rPr>
              <a:t>Liivia</a:t>
            </a:r>
            <a:r>
              <a:rPr lang="fr-FR" sz="900" b="1" dirty="0">
                <a:solidFill>
                  <a:schemeClr val="tx2"/>
                </a:solidFill>
              </a:rPr>
              <a:t> DA SILVA </a:t>
            </a:r>
            <a:r>
              <a:rPr lang="fr-FR" sz="800" b="1" dirty="0">
                <a:solidFill>
                  <a:schemeClr val="tx2"/>
                </a:solidFill>
              </a:rPr>
              <a:t>AMARAL</a:t>
            </a:r>
          </a:p>
          <a:p>
            <a:pPr>
              <a:spcBef>
                <a:spcPts val="0"/>
              </a:spcBef>
            </a:pPr>
            <a:r>
              <a:rPr lang="fr-FR" sz="800" dirty="0">
                <a:solidFill>
                  <a:schemeClr val="tx2"/>
                </a:solidFill>
              </a:rPr>
              <a:t>Gestionnaire 44.14</a:t>
            </a:r>
            <a:br>
              <a:rPr lang="fr-FR" sz="8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Shana BOOLAUCK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Gestionnaire 44.15</a:t>
            </a: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CB11E10F-3596-A3E7-D197-A66F63AE55DD}"/>
              </a:ext>
            </a:extLst>
          </p:cNvPr>
          <p:cNvSpPr txBox="1">
            <a:spLocks/>
          </p:cNvSpPr>
          <p:nvPr/>
        </p:nvSpPr>
        <p:spPr>
          <a:xfrm>
            <a:off x="4877261" y="4719754"/>
            <a:ext cx="1343058" cy="309600"/>
          </a:xfrm>
          <a:prstGeom prst="rect">
            <a:avLst/>
          </a:prstGeom>
          <a:solidFill>
            <a:srgbClr val="FF5C39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bg1"/>
                </a:solidFill>
              </a:rPr>
              <a:t>Communication Audiovisuel </a:t>
            </a:r>
          </a:p>
        </p:txBody>
      </p:sp>
      <p:sp>
        <p:nvSpPr>
          <p:cNvPr id="30" name="Sous-titre 2">
            <a:extLst>
              <a:ext uri="{FF2B5EF4-FFF2-40B4-BE49-F238E27FC236}">
                <a16:creationId xmlns:a16="http://schemas.microsoft.com/office/drawing/2014/main" id="{FC4E06A9-87AC-3017-4CAF-472888A3F67D}"/>
              </a:ext>
            </a:extLst>
          </p:cNvPr>
          <p:cNvSpPr txBox="1">
            <a:spLocks/>
          </p:cNvSpPr>
          <p:nvPr/>
        </p:nvSpPr>
        <p:spPr>
          <a:xfrm>
            <a:off x="4877261" y="5106655"/>
            <a:ext cx="1343118" cy="32200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lvl="0" indent="0" algn="ctr" defTabSz="914377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sz="900" b="1" i="0" u="none" strike="noStrike" cap="none" spc="0" normalizeH="0" baseline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N</a:t>
            </a:r>
            <a:br>
              <a:rPr lang="fr-FR" dirty="0"/>
            </a:br>
            <a:r>
              <a:rPr lang="fr-FR" b="0" dirty="0"/>
              <a:t>Responsable  44.83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D8448669-98EC-5906-0B17-54059000D2AE}"/>
              </a:ext>
            </a:extLst>
          </p:cNvPr>
          <p:cNvSpPr txBox="1">
            <a:spLocks/>
          </p:cNvSpPr>
          <p:nvPr/>
        </p:nvSpPr>
        <p:spPr>
          <a:xfrm>
            <a:off x="4869870" y="5748169"/>
            <a:ext cx="1343119" cy="988189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Orphée HOUNTONDJI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Agent de production et maintenance 44.49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EAF1E99B-1EDF-FD49-C95A-DCD7637B7C98}"/>
              </a:ext>
            </a:extLst>
          </p:cNvPr>
          <p:cNvSpPr txBox="1">
            <a:spLocks/>
          </p:cNvSpPr>
          <p:nvPr/>
        </p:nvSpPr>
        <p:spPr>
          <a:xfrm>
            <a:off x="4877262" y="5502750"/>
            <a:ext cx="1343118" cy="197353"/>
          </a:xfrm>
          <a:prstGeom prst="rect">
            <a:avLst/>
          </a:prstGeom>
          <a:solidFill>
            <a:srgbClr val="939393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Audiovisuel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233FF21-E687-6A47-369B-8355EE55A414}"/>
              </a:ext>
            </a:extLst>
          </p:cNvPr>
          <p:cNvSpPr txBox="1">
            <a:spLocks/>
          </p:cNvSpPr>
          <p:nvPr/>
        </p:nvSpPr>
        <p:spPr>
          <a:xfrm>
            <a:off x="3423748" y="1347002"/>
            <a:ext cx="5608891" cy="32572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Scolarité </a:t>
            </a:r>
          </a:p>
          <a:p>
            <a:pPr lvl="0">
              <a:spcBef>
                <a:spcPts val="100"/>
              </a:spcBef>
              <a:defRPr/>
            </a:pPr>
            <a:r>
              <a:rPr lang="fr-FR" sz="1000" b="1" dirty="0">
                <a:solidFill>
                  <a:schemeClr val="bg1"/>
                </a:solidFill>
              </a:rPr>
              <a:t>Cécile GAYE </a:t>
            </a:r>
            <a:r>
              <a:rPr lang="fr-FR" sz="1000" dirty="0">
                <a:solidFill>
                  <a:schemeClr val="bg1"/>
                </a:solidFill>
              </a:rPr>
              <a:t>Cheffe </a:t>
            </a:r>
            <a:r>
              <a:rPr lang="fr-FR" sz="900" dirty="0">
                <a:solidFill>
                  <a:schemeClr val="bg1"/>
                </a:solidFill>
              </a:rPr>
              <a:t>de service 44.31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EC5C6CC1-DB5C-398A-887C-BD26294D922F}"/>
              </a:ext>
            </a:extLst>
          </p:cNvPr>
          <p:cNvSpPr txBox="1">
            <a:spLocks/>
          </p:cNvSpPr>
          <p:nvPr/>
        </p:nvSpPr>
        <p:spPr>
          <a:xfrm>
            <a:off x="4822870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masters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7E350C14-6573-A8CD-ABAD-E69C540F5E39}"/>
              </a:ext>
            </a:extLst>
          </p:cNvPr>
          <p:cNvSpPr txBox="1">
            <a:spLocks/>
          </p:cNvSpPr>
          <p:nvPr/>
        </p:nvSpPr>
        <p:spPr>
          <a:xfrm>
            <a:off x="4822869" y="2162031"/>
            <a:ext cx="2909163" cy="5000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Marie-Christine DEFER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44.21</a:t>
            </a:r>
          </a:p>
        </p:txBody>
      </p:sp>
      <p:sp>
        <p:nvSpPr>
          <p:cNvPr id="39" name="Sous-titre 2">
            <a:extLst>
              <a:ext uri="{FF2B5EF4-FFF2-40B4-BE49-F238E27FC236}">
                <a16:creationId xmlns:a16="http://schemas.microsoft.com/office/drawing/2014/main" id="{E7D0A4D7-57DE-4AAA-407C-78637FBEA04A}"/>
              </a:ext>
            </a:extLst>
          </p:cNvPr>
          <p:cNvSpPr txBox="1">
            <a:spLocks/>
          </p:cNvSpPr>
          <p:nvPr/>
        </p:nvSpPr>
        <p:spPr>
          <a:xfrm>
            <a:off x="6257359" y="1746824"/>
            <a:ext cx="143896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Appui support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ous-titre 2">
            <a:extLst>
              <a:ext uri="{FF2B5EF4-FFF2-40B4-BE49-F238E27FC236}">
                <a16:creationId xmlns:a16="http://schemas.microsoft.com/office/drawing/2014/main" id="{3A89FCD0-1C0E-4854-8348-3A5F58311240}"/>
              </a:ext>
            </a:extLst>
          </p:cNvPr>
          <p:cNvSpPr txBox="1">
            <a:spLocks/>
          </p:cNvSpPr>
          <p:nvPr/>
        </p:nvSpPr>
        <p:spPr>
          <a:xfrm>
            <a:off x="7777861" y="2163934"/>
            <a:ext cx="1256160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Yoann BUGNY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rgbClr val="FF5C39"/>
                </a:solidFill>
              </a:rPr>
              <a:t>Responsable de bureau 44.37</a:t>
            </a: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1" name="Sous-titre 2">
            <a:extLst>
              <a:ext uri="{FF2B5EF4-FFF2-40B4-BE49-F238E27FC236}">
                <a16:creationId xmlns:a16="http://schemas.microsoft.com/office/drawing/2014/main" id="{AE569C57-76C7-0484-7B4A-0803FA2422BF}"/>
              </a:ext>
            </a:extLst>
          </p:cNvPr>
          <p:cNvSpPr txBox="1">
            <a:spLocks/>
          </p:cNvSpPr>
          <p:nvPr/>
        </p:nvSpPr>
        <p:spPr>
          <a:xfrm>
            <a:off x="3416884" y="1746824"/>
            <a:ext cx="1344856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licences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ous-titre 2">
            <a:extLst>
              <a:ext uri="{FF2B5EF4-FFF2-40B4-BE49-F238E27FC236}">
                <a16:creationId xmlns:a16="http://schemas.microsoft.com/office/drawing/2014/main" id="{FD02E553-A827-6C08-1490-90934FA4D749}"/>
              </a:ext>
            </a:extLst>
          </p:cNvPr>
          <p:cNvSpPr txBox="1">
            <a:spLocks/>
          </p:cNvSpPr>
          <p:nvPr/>
        </p:nvSpPr>
        <p:spPr>
          <a:xfrm>
            <a:off x="3408639" y="2149831"/>
            <a:ext cx="1344856" cy="48717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b="1" dirty="0">
                <a:solidFill>
                  <a:srgbClr val="FF5C39"/>
                </a:solidFill>
                <a:latin typeface="Calibri" panose="020F0502020204030204"/>
              </a:rPr>
              <a:t>Nicolas ROSEAU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44.23</a:t>
            </a:r>
          </a:p>
        </p:txBody>
      </p:sp>
      <p:sp>
        <p:nvSpPr>
          <p:cNvPr id="44" name="Sous-titre 2">
            <a:extLst>
              <a:ext uri="{FF2B5EF4-FFF2-40B4-BE49-F238E27FC236}">
                <a16:creationId xmlns:a16="http://schemas.microsoft.com/office/drawing/2014/main" id="{2C1CCA9A-4927-5C16-BB69-93FDC7726BFF}"/>
              </a:ext>
            </a:extLst>
          </p:cNvPr>
          <p:cNvSpPr txBox="1">
            <a:spLocks/>
          </p:cNvSpPr>
          <p:nvPr/>
        </p:nvSpPr>
        <p:spPr>
          <a:xfrm>
            <a:off x="3417509" y="2730436"/>
            <a:ext cx="1343085" cy="194625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Yamina LAOUISSET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Gestionnaire  44.25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 err="1">
                <a:solidFill>
                  <a:schemeClr val="tx2"/>
                </a:solidFill>
                <a:latin typeface="Calibri" panose="020F0502020204030204"/>
              </a:rPr>
              <a:t>Hiba</a:t>
            </a:r>
            <a:r>
              <a:rPr lang="fr-FR" sz="900" b="1" dirty="0">
                <a:solidFill>
                  <a:schemeClr val="tx2"/>
                </a:solidFill>
                <a:latin typeface="Calibri" panose="020F0502020204030204"/>
              </a:rPr>
              <a:t> NAJM</a:t>
            </a:r>
            <a:endParaRPr lang="fr-FR" sz="900" b="1" dirty="0">
              <a:solidFill>
                <a:srgbClr val="0070C0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 44.56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Nathalie VEUVE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44.27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Agnès ORTOLI </a:t>
            </a:r>
            <a:endParaRPr lang="fr-FR" sz="900" b="1" dirty="0">
              <a:solidFill>
                <a:srgbClr val="FF0000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 44.84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Thomas HYBERTIE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 44.28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Yoan KAWOL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Gestionnaire  4426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ous-titre 2">
            <a:extLst>
              <a:ext uri="{FF2B5EF4-FFF2-40B4-BE49-F238E27FC236}">
                <a16:creationId xmlns:a16="http://schemas.microsoft.com/office/drawing/2014/main" id="{818885C7-C6C7-D6AF-23AF-18726AAC7AA4}"/>
              </a:ext>
            </a:extLst>
          </p:cNvPr>
          <p:cNvSpPr txBox="1">
            <a:spLocks/>
          </p:cNvSpPr>
          <p:nvPr/>
        </p:nvSpPr>
        <p:spPr>
          <a:xfrm>
            <a:off x="4826119" y="2725495"/>
            <a:ext cx="1331020" cy="197923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Françoise COTTEREAU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Gestionnaire 44.30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900" b="1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Alice SAVEROT</a:t>
            </a:r>
            <a:endParaRPr lang="fr-FR" sz="900" b="1" dirty="0">
              <a:solidFill>
                <a:schemeClr val="tx2"/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lang="fr-FR" sz="900" dirty="0">
                <a:solidFill>
                  <a:schemeClr val="tx2"/>
                </a:solidFill>
              </a:rPr>
              <a:t>Gestionnaire 44.33 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Agnès DEMARQUET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44.32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Daniel MATHURINE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44.34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Jenna BENYAHIA</a:t>
            </a:r>
            <a:endParaRPr lang="fr-FR" sz="900" b="1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44.35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b="1" dirty="0">
                <a:solidFill>
                  <a:schemeClr val="tx2"/>
                </a:solidFill>
              </a:rPr>
              <a:t>Anne-Cécile LEBON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Gestionnaire 4435</a:t>
            </a:r>
          </a:p>
        </p:txBody>
      </p:sp>
      <p:sp>
        <p:nvSpPr>
          <p:cNvPr id="46" name="Sous-titre 2">
            <a:extLst>
              <a:ext uri="{FF2B5EF4-FFF2-40B4-BE49-F238E27FC236}">
                <a16:creationId xmlns:a16="http://schemas.microsoft.com/office/drawing/2014/main" id="{A26A7241-2FD0-C611-353B-807C28DD7305}"/>
              </a:ext>
            </a:extLst>
          </p:cNvPr>
          <p:cNvSpPr txBox="1">
            <a:spLocks/>
          </p:cNvSpPr>
          <p:nvPr/>
        </p:nvSpPr>
        <p:spPr>
          <a:xfrm>
            <a:off x="6264000" y="2722382"/>
            <a:ext cx="1347844" cy="3220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E candidat et Campus France (inscriptions)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7" name="Sous-titre 2">
            <a:extLst>
              <a:ext uri="{FF2B5EF4-FFF2-40B4-BE49-F238E27FC236}">
                <a16:creationId xmlns:a16="http://schemas.microsoft.com/office/drawing/2014/main" id="{53F6C251-0F63-921A-9054-1DDFA975B804}"/>
              </a:ext>
            </a:extLst>
          </p:cNvPr>
          <p:cNvSpPr txBox="1">
            <a:spLocks/>
          </p:cNvSpPr>
          <p:nvPr/>
        </p:nvSpPr>
        <p:spPr>
          <a:xfrm>
            <a:off x="7777861" y="2732215"/>
            <a:ext cx="1193734" cy="20329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Plannings Examen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48" name="Sous-titre 2">
            <a:extLst>
              <a:ext uri="{FF2B5EF4-FFF2-40B4-BE49-F238E27FC236}">
                <a16:creationId xmlns:a16="http://schemas.microsoft.com/office/drawing/2014/main" id="{E9DCF692-DE04-878D-FB25-EEDEC2715FF6}"/>
              </a:ext>
            </a:extLst>
          </p:cNvPr>
          <p:cNvSpPr txBox="1">
            <a:spLocks/>
          </p:cNvSpPr>
          <p:nvPr/>
        </p:nvSpPr>
        <p:spPr>
          <a:xfrm>
            <a:off x="7777873" y="3010675"/>
            <a:ext cx="1193734" cy="91882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</a:pPr>
            <a:r>
              <a:rPr lang="fr-FR" sz="900" b="1" dirty="0">
                <a:solidFill>
                  <a:schemeClr val="tx2"/>
                </a:solidFill>
              </a:rPr>
              <a:t>Mike SAINT PIERRE 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Gestionnaire  45.46</a:t>
            </a:r>
          </a:p>
          <a:p>
            <a:pPr lvl="0">
              <a:lnSpc>
                <a:spcPct val="80000"/>
              </a:lnSpc>
            </a:pPr>
            <a:r>
              <a:rPr lang="fr-FR" sz="900" b="1" dirty="0" err="1">
                <a:solidFill>
                  <a:schemeClr val="tx2"/>
                </a:solidFill>
              </a:rPr>
              <a:t>Pollyana</a:t>
            </a:r>
            <a:r>
              <a:rPr lang="fr-FR" sz="900" b="1" dirty="0">
                <a:solidFill>
                  <a:schemeClr val="tx2"/>
                </a:solidFill>
              </a:rPr>
              <a:t> DECLIE Gestionnaire 44.44</a:t>
            </a:r>
            <a:br>
              <a:rPr lang="fr-FR" sz="900" b="1" dirty="0">
                <a:solidFill>
                  <a:schemeClr val="tx2"/>
                </a:solidFill>
              </a:rPr>
            </a:b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Sous-titre 2">
            <a:extLst>
              <a:ext uri="{FF2B5EF4-FFF2-40B4-BE49-F238E27FC236}">
                <a16:creationId xmlns:a16="http://schemas.microsoft.com/office/drawing/2014/main" id="{B99EDBFA-4135-6554-A404-C98FAB541238}"/>
              </a:ext>
            </a:extLst>
          </p:cNvPr>
          <p:cNvSpPr txBox="1">
            <a:spLocks/>
          </p:cNvSpPr>
          <p:nvPr/>
        </p:nvSpPr>
        <p:spPr>
          <a:xfrm>
            <a:off x="6280086" y="3125029"/>
            <a:ext cx="1309018" cy="59040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r-FR" sz="900" b="1" dirty="0" err="1">
                <a:solidFill>
                  <a:schemeClr val="tx2"/>
                </a:solidFill>
              </a:rPr>
              <a:t>Nahid</a:t>
            </a:r>
            <a:r>
              <a:rPr lang="fr-FR" sz="900" b="1" dirty="0">
                <a:solidFill>
                  <a:schemeClr val="tx2"/>
                </a:solidFill>
              </a:rPr>
              <a:t> CHABANE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Gestionnaire 44.45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Nassim SALAH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Gestionnaire 44.47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0D91D354-6934-2DEB-7F06-EFB9D2A94AA8}"/>
              </a:ext>
            </a:extLst>
          </p:cNvPr>
          <p:cNvSpPr txBox="1">
            <a:spLocks/>
          </p:cNvSpPr>
          <p:nvPr/>
        </p:nvSpPr>
        <p:spPr>
          <a:xfrm>
            <a:off x="6257359" y="3726189"/>
            <a:ext cx="1342800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Apogée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B42B0AE6-3D1D-EE8B-323F-4138846903AE}"/>
              </a:ext>
            </a:extLst>
          </p:cNvPr>
          <p:cNvSpPr txBox="1">
            <a:spLocks/>
          </p:cNvSpPr>
          <p:nvPr/>
        </p:nvSpPr>
        <p:spPr>
          <a:xfrm>
            <a:off x="6270990" y="3947354"/>
            <a:ext cx="1318114" cy="6959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Rodolphe DI SILVESTRO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Référent Apogée 44.43</a:t>
            </a:r>
            <a:b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fr-FR" sz="900" b="1" dirty="0">
                <a:solidFill>
                  <a:schemeClr val="tx2"/>
                </a:solidFill>
              </a:rPr>
              <a:t>Pierrick  ZDUNEK</a:t>
            </a:r>
            <a:br>
              <a:rPr lang="fr-FR" sz="900" b="1" dirty="0">
                <a:solidFill>
                  <a:schemeClr val="tx2"/>
                </a:solidFill>
              </a:rPr>
            </a:br>
            <a:r>
              <a:rPr lang="fr-FR" sz="900" dirty="0">
                <a:solidFill>
                  <a:schemeClr val="tx2"/>
                </a:solidFill>
              </a:rPr>
              <a:t>Référent Apogée 44.64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ous-titre 2">
            <a:extLst>
              <a:ext uri="{FF2B5EF4-FFF2-40B4-BE49-F238E27FC236}">
                <a16:creationId xmlns:a16="http://schemas.microsoft.com/office/drawing/2014/main" id="{19CA08AC-A241-39CC-A327-1301B082F13B}"/>
              </a:ext>
            </a:extLst>
          </p:cNvPr>
          <p:cNvSpPr txBox="1">
            <a:spLocks/>
          </p:cNvSpPr>
          <p:nvPr/>
        </p:nvSpPr>
        <p:spPr>
          <a:xfrm>
            <a:off x="7777860" y="1746824"/>
            <a:ext cx="1256161" cy="322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</a:t>
            </a:r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 Plannings  Examen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ous-titre 2">
            <a:extLst>
              <a:ext uri="{FF2B5EF4-FFF2-40B4-BE49-F238E27FC236}">
                <a16:creationId xmlns:a16="http://schemas.microsoft.com/office/drawing/2014/main" id="{4EA711D0-9F2B-07E1-F170-2E9DC90C7A3D}"/>
              </a:ext>
            </a:extLst>
          </p:cNvPr>
          <p:cNvSpPr txBox="1">
            <a:spLocks/>
          </p:cNvSpPr>
          <p:nvPr/>
        </p:nvSpPr>
        <p:spPr>
          <a:xfrm>
            <a:off x="10519330" y="4066078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spc="-50" dirty="0">
                <a:solidFill>
                  <a:srgbClr val="FFFFFF"/>
                </a:solidFill>
              </a:rPr>
              <a:t>Bureau  maintenance sécurité</a:t>
            </a:r>
            <a:endParaRPr kumimoji="0" lang="fr-FR" sz="900" b="0" i="0" u="none" strike="noStrike" kern="1200" cap="none" spc="-5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6" name="Sous-titre 2">
            <a:extLst>
              <a:ext uri="{FF2B5EF4-FFF2-40B4-BE49-F238E27FC236}">
                <a16:creationId xmlns:a16="http://schemas.microsoft.com/office/drawing/2014/main" id="{75CEB7B3-1E87-FC88-13C6-3A5FABCC8C6D}"/>
              </a:ext>
            </a:extLst>
          </p:cNvPr>
          <p:cNvSpPr txBox="1">
            <a:spLocks/>
          </p:cNvSpPr>
          <p:nvPr/>
        </p:nvSpPr>
        <p:spPr>
          <a:xfrm>
            <a:off x="10536426" y="4278635"/>
            <a:ext cx="1344856" cy="550285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9"/>
                </a:solidFill>
              </a:rPr>
              <a:t>Anthony DURANTY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rgbClr val="FF5C39"/>
                </a:solidFill>
              </a:rPr>
              <a:t>Responsable de bureau 44.09</a:t>
            </a:r>
          </a:p>
        </p:txBody>
      </p:sp>
      <p:sp>
        <p:nvSpPr>
          <p:cNvPr id="67" name="Sous-titre 2">
            <a:extLst>
              <a:ext uri="{FF2B5EF4-FFF2-40B4-BE49-F238E27FC236}">
                <a16:creationId xmlns:a16="http://schemas.microsoft.com/office/drawing/2014/main" id="{B54C27DB-EBAE-3011-8EEF-D25A2602C204}"/>
              </a:ext>
            </a:extLst>
          </p:cNvPr>
          <p:cNvSpPr txBox="1">
            <a:spLocks/>
          </p:cNvSpPr>
          <p:nvPr/>
        </p:nvSpPr>
        <p:spPr>
          <a:xfrm>
            <a:off x="10563128" y="5041029"/>
            <a:ext cx="1343084" cy="90768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chemeClr val="tx2"/>
                </a:solidFill>
              </a:rPr>
              <a:t>Pascal LAVOINE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 44.05</a:t>
            </a:r>
            <a:br>
              <a:rPr lang="fr-FR" sz="900" dirty="0">
                <a:solidFill>
                  <a:schemeClr val="tx2"/>
                </a:solidFill>
              </a:rPr>
            </a:br>
            <a:r>
              <a:rPr lang="fr-FR" sz="900" b="1" dirty="0">
                <a:solidFill>
                  <a:schemeClr val="tx2"/>
                </a:solidFill>
              </a:rPr>
              <a:t>Emmanuel LAVALY</a:t>
            </a:r>
          </a:p>
          <a:p>
            <a:pPr lvl="0">
              <a:lnSpc>
                <a:spcPct val="100000"/>
              </a:lnSpc>
              <a:spcBef>
                <a:spcPts val="100"/>
              </a:spcBef>
              <a:defRPr/>
            </a:pPr>
            <a:r>
              <a:rPr lang="fr-FR" sz="900" dirty="0">
                <a:solidFill>
                  <a:schemeClr val="tx2"/>
                </a:solidFill>
              </a:rPr>
              <a:t>Agent technique/électricien 44.O8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Sous-titre 2">
            <a:extLst>
              <a:ext uri="{FF2B5EF4-FFF2-40B4-BE49-F238E27FC236}">
                <a16:creationId xmlns:a16="http://schemas.microsoft.com/office/drawing/2014/main" id="{5EAAE698-8063-433A-4C92-622F37B891DA}"/>
              </a:ext>
            </a:extLst>
          </p:cNvPr>
          <p:cNvSpPr txBox="1">
            <a:spLocks/>
          </p:cNvSpPr>
          <p:nvPr/>
        </p:nvSpPr>
        <p:spPr>
          <a:xfrm>
            <a:off x="10563128" y="6168358"/>
            <a:ext cx="1343085" cy="550285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300" b="1" dirty="0">
              <a:solidFill>
                <a:schemeClr val="tx2"/>
              </a:solidFill>
            </a:endParaRPr>
          </a:p>
          <a:p>
            <a:pPr lvl="0"/>
            <a:r>
              <a:rPr lang="fr-FR" sz="900" b="1" dirty="0">
                <a:solidFill>
                  <a:schemeClr val="tx2"/>
                </a:solidFill>
              </a:rPr>
              <a:t>André POLIDANO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SSIAP2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Agent </a:t>
            </a:r>
            <a:r>
              <a:rPr lang="fr-FR" sz="900" dirty="0">
                <a:solidFill>
                  <a:schemeClr val="tx2"/>
                </a:solidFill>
                <a:latin typeface="Calibri" panose="020F0502020204030204"/>
              </a:rPr>
              <a:t>de poste 44.02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Sous-titre 2">
            <a:extLst>
              <a:ext uri="{FF2B5EF4-FFF2-40B4-BE49-F238E27FC236}">
                <a16:creationId xmlns:a16="http://schemas.microsoft.com/office/drawing/2014/main" id="{BF06E4C6-57A7-028C-56D5-1401F1A02E68}"/>
              </a:ext>
            </a:extLst>
          </p:cNvPr>
          <p:cNvSpPr txBox="1">
            <a:spLocks/>
          </p:cNvSpPr>
          <p:nvPr/>
        </p:nvSpPr>
        <p:spPr>
          <a:xfrm>
            <a:off x="9115500" y="3563506"/>
            <a:ext cx="2748686" cy="1973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FFFF"/>
                </a:solidFill>
                <a:latin typeface="Calibri" panose="020F0502020204030204"/>
              </a:rPr>
              <a:t>Service Logistique Maintenance Travaux Immobilier</a:t>
            </a:r>
          </a:p>
        </p:txBody>
      </p:sp>
      <p:sp>
        <p:nvSpPr>
          <p:cNvPr id="70" name="Sous-titre 2">
            <a:extLst>
              <a:ext uri="{FF2B5EF4-FFF2-40B4-BE49-F238E27FC236}">
                <a16:creationId xmlns:a16="http://schemas.microsoft.com/office/drawing/2014/main" id="{97493681-4775-BAC8-BB4E-03514149323E}"/>
              </a:ext>
            </a:extLst>
          </p:cNvPr>
          <p:cNvSpPr txBox="1">
            <a:spLocks/>
          </p:cNvSpPr>
          <p:nvPr/>
        </p:nvSpPr>
        <p:spPr>
          <a:xfrm>
            <a:off x="9115480" y="3741277"/>
            <a:ext cx="2748706" cy="3486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Julien MAINEMER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44.10</a:t>
            </a:r>
          </a:p>
        </p:txBody>
      </p:sp>
      <p:sp>
        <p:nvSpPr>
          <p:cNvPr id="82" name="Sous-titre 2">
            <a:extLst>
              <a:ext uri="{FF2B5EF4-FFF2-40B4-BE49-F238E27FC236}">
                <a16:creationId xmlns:a16="http://schemas.microsoft.com/office/drawing/2014/main" id="{18253513-4975-98FA-8E1A-5C62874A7732}"/>
              </a:ext>
            </a:extLst>
          </p:cNvPr>
          <p:cNvSpPr txBox="1">
            <a:spLocks/>
          </p:cNvSpPr>
          <p:nvPr/>
        </p:nvSpPr>
        <p:spPr>
          <a:xfrm>
            <a:off x="9108775" y="4081282"/>
            <a:ext cx="1344856" cy="19735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100"/>
              </a:spcBef>
            </a:pPr>
            <a:r>
              <a:rPr lang="fr-FR" sz="900" b="1" dirty="0">
                <a:solidFill>
                  <a:srgbClr val="FFFFFF"/>
                </a:solidFill>
              </a:rPr>
              <a:t>Bureau Logistique Accueil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ous-titre 2">
            <a:extLst>
              <a:ext uri="{FF2B5EF4-FFF2-40B4-BE49-F238E27FC236}">
                <a16:creationId xmlns:a16="http://schemas.microsoft.com/office/drawing/2014/main" id="{31D75A87-76AD-55FF-B2C5-A15DFA6E35D3}"/>
              </a:ext>
            </a:extLst>
          </p:cNvPr>
          <p:cNvSpPr txBox="1">
            <a:spLocks/>
          </p:cNvSpPr>
          <p:nvPr/>
        </p:nvSpPr>
        <p:spPr>
          <a:xfrm>
            <a:off x="9121338" y="4270513"/>
            <a:ext cx="1344856" cy="638499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Fabien LE GOFF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F5C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Responsable de bureau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900" dirty="0">
                <a:solidFill>
                  <a:srgbClr val="FF5C39"/>
                </a:solidFill>
                <a:latin typeface="Calibri" panose="020F0502020204030204"/>
              </a:rPr>
              <a:t>Responsable Audiovisuel 44.04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5C3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ous-titre 2">
            <a:extLst>
              <a:ext uri="{FF2B5EF4-FFF2-40B4-BE49-F238E27FC236}">
                <a16:creationId xmlns:a16="http://schemas.microsoft.com/office/drawing/2014/main" id="{22D4DF70-605D-861E-7DD9-6305F62CF483}"/>
              </a:ext>
            </a:extLst>
          </p:cNvPr>
          <p:cNvSpPr txBox="1">
            <a:spLocks/>
          </p:cNvSpPr>
          <p:nvPr/>
        </p:nvSpPr>
        <p:spPr>
          <a:xfrm>
            <a:off x="9133071" y="4909011"/>
            <a:ext cx="1343085" cy="179103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Agents Accueil logistique</a:t>
            </a:r>
          </a:p>
          <a:p>
            <a:pPr lvl="0">
              <a:defRPr/>
            </a:pPr>
            <a:r>
              <a:rPr lang="fr-FR" sz="900" dirty="0">
                <a:solidFill>
                  <a:schemeClr val="tx2"/>
                </a:solidFill>
              </a:rPr>
              <a:t> 44.03 </a:t>
            </a:r>
          </a:p>
          <a:p>
            <a:r>
              <a:rPr lang="fr-FR" sz="900" b="1" dirty="0">
                <a:solidFill>
                  <a:schemeClr val="bg2">
                    <a:lumMod val="50000"/>
                  </a:schemeClr>
                </a:solidFill>
              </a:rPr>
              <a:t>Sébastien PASQUET</a:t>
            </a:r>
            <a:br>
              <a:rPr lang="fr-FR" sz="9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900" b="1" dirty="0">
                <a:solidFill>
                  <a:schemeClr val="bg2">
                    <a:lumMod val="50000"/>
                  </a:schemeClr>
                </a:solidFill>
              </a:rPr>
              <a:t>Mounir IHADDADENE</a:t>
            </a:r>
            <a:br>
              <a:rPr lang="fr-FR" sz="9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900" b="1" dirty="0">
                <a:solidFill>
                  <a:schemeClr val="bg2">
                    <a:lumMod val="50000"/>
                  </a:schemeClr>
                </a:solidFill>
              </a:rPr>
              <a:t>Symphorien VINOU</a:t>
            </a:r>
            <a:br>
              <a:rPr lang="fr-FR" sz="9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fr-FR" sz="900" b="1" dirty="0" err="1">
                <a:solidFill>
                  <a:schemeClr val="bg2">
                    <a:lumMod val="50000"/>
                  </a:schemeClr>
                </a:solidFill>
              </a:rPr>
              <a:t>Arwin</a:t>
            </a:r>
            <a:r>
              <a:rPr lang="fr-FR" sz="900" b="1" dirty="0">
                <a:solidFill>
                  <a:schemeClr val="bg2">
                    <a:lumMod val="50000"/>
                  </a:schemeClr>
                </a:solidFill>
              </a:rPr>
              <a:t> RAVIJA</a:t>
            </a:r>
            <a:r>
              <a:rPr lang="fr-FR" sz="900" dirty="0">
                <a:solidFill>
                  <a:schemeClr val="bg2">
                    <a:lumMod val="50000"/>
                  </a:schemeClr>
                </a:solidFill>
              </a:rPr>
              <a:t>  </a:t>
            </a:r>
            <a:endParaRPr lang="fr-FR" sz="900" dirty="0"/>
          </a:p>
          <a:p>
            <a:r>
              <a:rPr lang="fr-FR" sz="900" dirty="0"/>
              <a:t>Agent d’accueil  </a:t>
            </a:r>
            <a:br>
              <a:rPr lang="fr-FR" sz="900" dirty="0"/>
            </a:br>
            <a:r>
              <a:rPr lang="es-ES" sz="900" b="1" dirty="0">
                <a:solidFill>
                  <a:schemeClr val="bg2">
                    <a:lumMod val="50000"/>
                  </a:schemeClr>
                </a:solidFill>
              </a:rPr>
              <a:t>Pascal GARCIA</a:t>
            </a:r>
            <a:endParaRPr lang="fr-FR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8" name="Sous-titre 2">
            <a:extLst>
              <a:ext uri="{FF2B5EF4-FFF2-40B4-BE49-F238E27FC236}">
                <a16:creationId xmlns:a16="http://schemas.microsoft.com/office/drawing/2014/main" id="{1948C771-3AC9-1ACC-35CB-EE52722A1380}"/>
              </a:ext>
            </a:extLst>
          </p:cNvPr>
          <p:cNvSpPr txBox="1">
            <a:spLocks/>
          </p:cNvSpPr>
          <p:nvPr/>
        </p:nvSpPr>
        <p:spPr>
          <a:xfrm>
            <a:off x="10562679" y="4838914"/>
            <a:ext cx="1343098" cy="1973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Maintenance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99" name="Sous-titre 2">
            <a:extLst>
              <a:ext uri="{FF2B5EF4-FFF2-40B4-BE49-F238E27FC236}">
                <a16:creationId xmlns:a16="http://schemas.microsoft.com/office/drawing/2014/main" id="{73B060C2-1804-BDB2-71DE-B4032FCC11CB}"/>
              </a:ext>
            </a:extLst>
          </p:cNvPr>
          <p:cNvSpPr txBox="1">
            <a:spLocks/>
          </p:cNvSpPr>
          <p:nvPr/>
        </p:nvSpPr>
        <p:spPr>
          <a:xfrm>
            <a:off x="10562977" y="5968697"/>
            <a:ext cx="1342800" cy="19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"/>
              </a:spcBef>
            </a:pPr>
            <a:r>
              <a:rPr lang="fr-FR" sz="900" b="1" dirty="0">
                <a:solidFill>
                  <a:schemeClr val="bg1"/>
                </a:solidFill>
              </a:rPr>
              <a:t>Sûreté - Sécurité</a:t>
            </a:r>
            <a:endParaRPr lang="fr-FR" sz="900" dirty="0">
              <a:solidFill>
                <a:schemeClr val="bg1"/>
              </a:solidFill>
            </a:endParaRPr>
          </a:p>
        </p:txBody>
      </p:sp>
      <p:sp>
        <p:nvSpPr>
          <p:cNvPr id="104" name="Sous-titre 2">
            <a:extLst>
              <a:ext uri="{FF2B5EF4-FFF2-40B4-BE49-F238E27FC236}">
                <a16:creationId xmlns:a16="http://schemas.microsoft.com/office/drawing/2014/main" id="{4077AD7C-B14D-9146-ADA3-AE00EC75E2A1}"/>
              </a:ext>
            </a:extLst>
          </p:cNvPr>
          <p:cNvSpPr txBox="1">
            <a:spLocks/>
          </p:cNvSpPr>
          <p:nvPr/>
        </p:nvSpPr>
        <p:spPr>
          <a:xfrm>
            <a:off x="10459195" y="1363131"/>
            <a:ext cx="1344856" cy="3096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Bureau des relations internationales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Sous-titre 2">
            <a:extLst>
              <a:ext uri="{FF2B5EF4-FFF2-40B4-BE49-F238E27FC236}">
                <a16:creationId xmlns:a16="http://schemas.microsoft.com/office/drawing/2014/main" id="{6B5DA497-EDF1-D25D-64E7-FDBA74F7E94A}"/>
              </a:ext>
            </a:extLst>
          </p:cNvPr>
          <p:cNvSpPr txBox="1">
            <a:spLocks/>
          </p:cNvSpPr>
          <p:nvPr/>
        </p:nvSpPr>
        <p:spPr>
          <a:xfrm>
            <a:off x="10466194" y="1706863"/>
            <a:ext cx="1344856" cy="34121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900" b="1" dirty="0">
                <a:solidFill>
                  <a:srgbClr val="FF5C38"/>
                </a:solidFill>
              </a:rPr>
              <a:t>Juliette COMBET</a:t>
            </a:r>
            <a:br>
              <a:rPr lang="fr-FR" sz="900" b="1" dirty="0">
                <a:solidFill>
                  <a:srgbClr val="FF0000"/>
                </a:solidFill>
              </a:rPr>
            </a:br>
            <a:r>
              <a:rPr lang="fr-FR" sz="900" dirty="0">
                <a:solidFill>
                  <a:srgbClr val="FF0000"/>
                </a:solidFill>
              </a:rPr>
              <a:t>Responsable </a:t>
            </a:r>
            <a:r>
              <a:rPr kumimoji="0" lang="fr-FR" sz="9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44.17 </a:t>
            </a:r>
            <a:endParaRPr kumimoji="0" lang="fr-FR" sz="9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ous-titre 2">
            <a:extLst>
              <a:ext uri="{FF2B5EF4-FFF2-40B4-BE49-F238E27FC236}">
                <a16:creationId xmlns:a16="http://schemas.microsoft.com/office/drawing/2014/main" id="{0335774F-D5D9-58D6-3B5B-7CAA59D3A7EE}"/>
              </a:ext>
            </a:extLst>
          </p:cNvPr>
          <p:cNvSpPr txBox="1">
            <a:spLocks/>
          </p:cNvSpPr>
          <p:nvPr/>
        </p:nvSpPr>
        <p:spPr>
          <a:xfrm>
            <a:off x="7736678" y="4223667"/>
            <a:ext cx="1266957" cy="41579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b="1" dirty="0">
                <a:solidFill>
                  <a:schemeClr val="tx2"/>
                </a:solidFill>
              </a:rPr>
              <a:t>Ernest TARCIUS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fr-FR" sz="900" dirty="0"/>
              <a:t>Gestionnaire</a:t>
            </a:r>
            <a:br>
              <a:rPr lang="fr-FR" sz="800" dirty="0"/>
            </a:br>
            <a:r>
              <a:rPr lang="fr-FR" sz="800" dirty="0"/>
              <a:t>44.38</a:t>
            </a:r>
          </a:p>
        </p:txBody>
      </p:sp>
      <p:sp>
        <p:nvSpPr>
          <p:cNvPr id="73" name="Sous-titre 2">
            <a:extLst>
              <a:ext uri="{FF2B5EF4-FFF2-40B4-BE49-F238E27FC236}">
                <a16:creationId xmlns:a16="http://schemas.microsoft.com/office/drawing/2014/main" id="{F38951A0-7AB5-7645-A8E6-B0C00BFFBA99}"/>
              </a:ext>
            </a:extLst>
          </p:cNvPr>
          <p:cNvSpPr txBox="1">
            <a:spLocks/>
          </p:cNvSpPr>
          <p:nvPr/>
        </p:nvSpPr>
        <p:spPr>
          <a:xfrm>
            <a:off x="1927729" y="6094337"/>
            <a:ext cx="1313168" cy="64202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 lIns="36000" tIns="36000" rIns="36000" bIns="36000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900" dirty="0"/>
              <a:t>IDS-LIRAES 01.42.86.33.16/20.71</a:t>
            </a:r>
            <a:br>
              <a:rPr lang="fr-FR" sz="900" dirty="0"/>
            </a:br>
            <a:r>
              <a:rPr lang="fr-FR" sz="900" dirty="0"/>
              <a:t>IDS 01.42.86.42.10</a:t>
            </a:r>
            <a:br>
              <a:rPr lang="fr-FR" sz="900" dirty="0"/>
            </a:br>
            <a:r>
              <a:rPr lang="fr-FR" sz="900" dirty="0"/>
              <a:t>45.39</a:t>
            </a:r>
          </a:p>
        </p:txBody>
      </p:sp>
      <p:sp>
        <p:nvSpPr>
          <p:cNvPr id="75" name="Sous-titre 2">
            <a:extLst>
              <a:ext uri="{FF2B5EF4-FFF2-40B4-BE49-F238E27FC236}">
                <a16:creationId xmlns:a16="http://schemas.microsoft.com/office/drawing/2014/main" id="{74170AC4-42A4-974E-9B85-C0F970DAE873}"/>
              </a:ext>
            </a:extLst>
          </p:cNvPr>
          <p:cNvSpPr txBox="1">
            <a:spLocks/>
          </p:cNvSpPr>
          <p:nvPr/>
        </p:nvSpPr>
        <p:spPr>
          <a:xfrm>
            <a:off x="1907853" y="5515678"/>
            <a:ext cx="1343049" cy="578659"/>
          </a:xfrm>
          <a:prstGeom prst="rect">
            <a:avLst/>
          </a:prstGeom>
          <a:solidFill>
            <a:schemeClr val="accent3"/>
          </a:solidFill>
          <a:ln>
            <a:solidFill>
              <a:srgbClr val="C07884"/>
            </a:solidFill>
          </a:ln>
        </p:spPr>
        <p:txBody>
          <a:bodyPr wrap="square" lIns="36000" tIns="36000" rIns="36000" bIns="36000">
            <a:noAutofit/>
          </a:bodyPr>
          <a:lstStyle>
            <a:defPPr>
              <a:defRPr lang="fr-FR"/>
            </a:defPPr>
            <a:lvl1pPr marR="0" lvl="0" indent="0" algn="ctr" defTabSz="914377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defRPr>
            </a:lvl1pPr>
            <a:lvl2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Laboratoires de recherche</a:t>
            </a:r>
            <a:br>
              <a:rPr lang="fr-FR" dirty="0"/>
            </a:br>
            <a:r>
              <a:rPr lang="fr-FR" dirty="0"/>
              <a:t>Saints Pères</a:t>
            </a:r>
            <a:br>
              <a:rPr lang="fr-FR" dirty="0"/>
            </a:br>
            <a:r>
              <a:rPr lang="fr-FR" b="0" dirty="0"/>
              <a:t>Charlotte DE BRUYN </a:t>
            </a:r>
            <a:br>
              <a:rPr lang="fr-FR" dirty="0"/>
            </a:br>
            <a:r>
              <a:rPr lang="fr-FR" dirty="0"/>
              <a:t>Assistante recherche</a:t>
            </a:r>
          </a:p>
        </p:txBody>
      </p:sp>
    </p:spTree>
    <p:extLst>
      <p:ext uri="{BB962C8B-B14F-4D97-AF65-F5344CB8AC3E}">
        <p14:creationId xmlns:p14="http://schemas.microsoft.com/office/powerpoint/2010/main" val="411845331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5551</TotalTime>
  <Words>500</Words>
  <Application>Microsoft Macintosh PowerPoint</Application>
  <PresentationFormat>Grand écran</PresentationFormat>
  <Paragraphs>128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AppleSymbols</vt:lpstr>
      <vt:lpstr>Arial</vt:lpstr>
      <vt:lpstr>Calibri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Corinne Ernault</cp:lastModifiedBy>
  <cp:revision>220</cp:revision>
  <cp:lastPrinted>2024-02-29T14:55:57Z</cp:lastPrinted>
  <dcterms:created xsi:type="dcterms:W3CDTF">2020-01-07T10:02:47Z</dcterms:created>
  <dcterms:modified xsi:type="dcterms:W3CDTF">2024-04-05T11:08:19Z</dcterms:modified>
</cp:coreProperties>
</file>