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76" r:id="rId2"/>
  </p:sldIdLst>
  <p:sldSz cx="12192000" cy="6858000"/>
  <p:notesSz cx="6889750" cy="1002188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39393"/>
    <a:srgbClr val="FF5C39"/>
    <a:srgbClr val="FF9D88"/>
    <a:srgbClr val="8A1538"/>
    <a:srgbClr val="DDE5ED"/>
    <a:srgbClr val="E7E6E6"/>
    <a:srgbClr val="5BC2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266" autoAdjust="0"/>
    <p:restoredTop sz="87084" autoAdjust="0"/>
  </p:normalViewPr>
  <p:slideViewPr>
    <p:cSldViewPr snapToGrid="0" snapToObjects="1">
      <p:cViewPr varScale="1">
        <p:scale>
          <a:sx n="113" d="100"/>
          <a:sy n="113" d="100"/>
        </p:scale>
        <p:origin x="1720" y="1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902597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r">
              <a:defRPr sz="1300"/>
            </a:lvl1pPr>
          </a:lstStyle>
          <a:p>
            <a:fld id="{93A2DC19-01FE-C642-963F-ABA7B6987A2D}" type="datetimeFigureOut">
              <a:rPr lang="fr-FR" smtClean="0"/>
              <a:t>12/09/2024</a:t>
            </a:fld>
            <a:endParaRPr lang="fr-FR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2538"/>
            <a:ext cx="6013450" cy="33829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34" tIns="48317" rIns="96634" bIns="48317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8975" y="4823034"/>
            <a:ext cx="5511800" cy="3946118"/>
          </a:xfrm>
          <a:prstGeom prst="rect">
            <a:avLst/>
          </a:prstGeom>
        </p:spPr>
        <p:txBody>
          <a:bodyPr vert="horz" lIns="96634" tIns="48317" rIns="96634" bIns="48317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902597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r">
              <a:defRPr sz="1300"/>
            </a:lvl1pPr>
          </a:lstStyle>
          <a:p>
            <a:fld id="{5B0CB017-18DF-F644-A3B5-32D8301FCE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95770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338">
              <a:defRPr/>
            </a:pPr>
            <a:fld id="{5B0CB017-18DF-F644-A3B5-32D8301FCE43}" type="slidenum">
              <a:rPr lang="fr-FR">
                <a:solidFill>
                  <a:prstClr val="black"/>
                </a:solidFill>
                <a:latin typeface="Calibri" panose="020F0502020204030204"/>
              </a:rPr>
              <a:pPr defTabSz="966338">
                <a:defRPr/>
              </a:pPr>
              <a:t>1</a:t>
            </a:fld>
            <a:endParaRPr lang="fr-FR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9955328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UniversiteParis — Titre">
    <p:bg>
      <p:bgPr>
        <a:solidFill>
          <a:srgbClr val="8A15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88388" cy="6858000"/>
          </a:xfrm>
          <a:prstGeom prst="rect">
            <a:avLst/>
          </a:prstGeom>
        </p:spPr>
      </p:pic>
      <p:sp>
        <p:nvSpPr>
          <p:cNvPr id="9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439999" y="4560000"/>
            <a:ext cx="10370093" cy="720000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ts val="24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 err="1"/>
              <a:t>Présentation</a:t>
            </a:r>
            <a:r>
              <a:rPr lang="en-US" dirty="0"/>
              <a:t> du (</a:t>
            </a:r>
            <a:r>
              <a:rPr lang="en-US" dirty="0" err="1"/>
              <a:t>mettre</a:t>
            </a:r>
            <a:r>
              <a:rPr lang="en-US" dirty="0"/>
              <a:t> date du jour)</a:t>
            </a:r>
          </a:p>
        </p:txBody>
      </p:sp>
      <p:cxnSp>
        <p:nvCxnSpPr>
          <p:cNvPr id="10" name="Connecteur droit 9"/>
          <p:cNvCxnSpPr/>
          <p:nvPr/>
        </p:nvCxnSpPr>
        <p:spPr>
          <a:xfrm>
            <a:off x="384001" y="1440000"/>
            <a:ext cx="11426092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01" y="480000"/>
            <a:ext cx="2473644" cy="720000"/>
          </a:xfrm>
          <a:prstGeom prst="rect">
            <a:avLst/>
          </a:prstGeom>
        </p:spPr>
      </p:pic>
      <p:sp>
        <p:nvSpPr>
          <p:cNvPr id="12" name="Titre 18"/>
          <p:cNvSpPr>
            <a:spLocks noGrp="1"/>
          </p:cNvSpPr>
          <p:nvPr>
            <p:ph type="title" hasCustomPrompt="1"/>
          </p:nvPr>
        </p:nvSpPr>
        <p:spPr>
          <a:xfrm>
            <a:off x="1440000" y="2400000"/>
            <a:ext cx="10368000" cy="1632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r-FR" dirty="0"/>
              <a:t>Titre de la présentation </a:t>
            </a:r>
            <a:br>
              <a:rPr lang="fr-FR" dirty="0"/>
            </a:br>
            <a:r>
              <a:rPr lang="fr-FR" dirty="0"/>
              <a:t>en Lucida Sans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UniversiteParis – Titre fo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88388" cy="6858000"/>
          </a:xfrm>
          <a:prstGeom prst="rect">
            <a:avLst/>
          </a:prstGeom>
        </p:spPr>
      </p:pic>
      <p:sp>
        <p:nvSpPr>
          <p:cNvPr id="8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439999" y="4560000"/>
            <a:ext cx="10370093" cy="720000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ts val="2400"/>
              </a:lnSpc>
              <a:spcBef>
                <a:spcPts val="0"/>
              </a:spcBef>
              <a:buNone/>
              <a:defRPr sz="240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 err="1"/>
              <a:t>Présentation</a:t>
            </a:r>
            <a:r>
              <a:rPr lang="en-US" dirty="0"/>
              <a:t> du (</a:t>
            </a:r>
            <a:r>
              <a:rPr lang="en-US" dirty="0" err="1"/>
              <a:t>mettre</a:t>
            </a:r>
            <a:r>
              <a:rPr lang="en-US" dirty="0"/>
              <a:t> date du jour)</a:t>
            </a:r>
          </a:p>
        </p:txBody>
      </p:sp>
      <p:cxnSp>
        <p:nvCxnSpPr>
          <p:cNvPr id="9" name="Connecteur droit 8"/>
          <p:cNvCxnSpPr/>
          <p:nvPr/>
        </p:nvCxnSpPr>
        <p:spPr>
          <a:xfrm>
            <a:off x="384001" y="144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00" y="480000"/>
            <a:ext cx="2473645" cy="720000"/>
          </a:xfrm>
          <a:prstGeom prst="rect">
            <a:avLst/>
          </a:prstGeom>
        </p:spPr>
      </p:pic>
      <p:sp>
        <p:nvSpPr>
          <p:cNvPr id="11" name="Titre 18"/>
          <p:cNvSpPr>
            <a:spLocks noGrp="1"/>
          </p:cNvSpPr>
          <p:nvPr>
            <p:ph type="title" hasCustomPrompt="1"/>
          </p:nvPr>
        </p:nvSpPr>
        <p:spPr>
          <a:xfrm>
            <a:off x="1440000" y="2400000"/>
            <a:ext cx="10368000" cy="1632000"/>
          </a:xfrm>
        </p:spPr>
        <p:txBody>
          <a:bodyPr/>
          <a:lstStyle>
            <a:lvl1pPr>
              <a:defRPr baseline="0"/>
            </a:lvl1pPr>
          </a:lstStyle>
          <a:p>
            <a:r>
              <a:rPr lang="fr-FR" dirty="0"/>
              <a:t>Titre de la présentation </a:t>
            </a:r>
            <a:br>
              <a:rPr lang="fr-FR" dirty="0"/>
            </a:br>
            <a:r>
              <a:rPr lang="fr-FR" dirty="0"/>
              <a:t>en Lucida Sans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UniversiteParis — Sommaire">
    <p:bg>
      <p:bgPr>
        <a:solidFill>
          <a:srgbClr val="4F48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texte 15"/>
          <p:cNvSpPr>
            <a:spLocks noGrp="1"/>
          </p:cNvSpPr>
          <p:nvPr>
            <p:ph type="body" sz="quarter" idx="13" hasCustomPrompt="1"/>
          </p:nvPr>
        </p:nvSpPr>
        <p:spPr>
          <a:xfrm>
            <a:off x="1440001" y="864000"/>
            <a:ext cx="3207320" cy="384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133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/>
              <a:t>Sommaire</a:t>
            </a:r>
          </a:p>
        </p:txBody>
      </p:sp>
      <p:sp>
        <p:nvSpPr>
          <p:cNvPr id="8" name="Espace réservé du texte 13"/>
          <p:cNvSpPr>
            <a:spLocks noGrp="1"/>
          </p:cNvSpPr>
          <p:nvPr>
            <p:ph type="body" sz="quarter" idx="14" hasCustomPrompt="1"/>
          </p:nvPr>
        </p:nvSpPr>
        <p:spPr>
          <a:xfrm>
            <a:off x="1439332" y="1920000"/>
            <a:ext cx="720000" cy="384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2667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 dirty="0"/>
              <a:t>01</a:t>
            </a:r>
          </a:p>
          <a:p>
            <a:pPr lvl="0"/>
            <a:r>
              <a:rPr lang="fr-FR" dirty="0"/>
              <a:t>02</a:t>
            </a:r>
          </a:p>
          <a:p>
            <a:pPr lvl="0"/>
            <a:r>
              <a:rPr lang="fr-FR" dirty="0"/>
              <a:t>03</a:t>
            </a:r>
          </a:p>
          <a:p>
            <a:pPr lvl="0"/>
            <a:r>
              <a:rPr lang="fr-FR" dirty="0"/>
              <a:t>04</a:t>
            </a:r>
          </a:p>
          <a:p>
            <a:pPr lvl="0"/>
            <a:r>
              <a:rPr lang="fr-FR" dirty="0"/>
              <a:t>05</a:t>
            </a:r>
          </a:p>
        </p:txBody>
      </p:sp>
      <p:sp>
        <p:nvSpPr>
          <p:cNvPr id="9" name="Espace réservé du texte 13"/>
          <p:cNvSpPr>
            <a:spLocks noGrp="1"/>
          </p:cNvSpPr>
          <p:nvPr>
            <p:ph type="body" sz="quarter" idx="15" hasCustomPrompt="1"/>
          </p:nvPr>
        </p:nvSpPr>
        <p:spPr>
          <a:xfrm>
            <a:off x="2515096" y="1920000"/>
            <a:ext cx="4166600" cy="384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1867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 dirty="0"/>
              <a:t>Partie 1</a:t>
            </a:r>
          </a:p>
          <a:p>
            <a:pPr lvl="0"/>
            <a:r>
              <a:rPr lang="fr-FR" dirty="0"/>
              <a:t>Partie 2</a:t>
            </a:r>
          </a:p>
          <a:p>
            <a:pPr lvl="0"/>
            <a:r>
              <a:rPr lang="fr-FR" dirty="0"/>
              <a:t>Partie 3</a:t>
            </a:r>
          </a:p>
          <a:p>
            <a:pPr lvl="0"/>
            <a:r>
              <a:rPr lang="fr-FR" dirty="0"/>
              <a:t>Partie 4</a:t>
            </a:r>
          </a:p>
          <a:p>
            <a:pPr lvl="0"/>
            <a:r>
              <a:rPr lang="fr-FR" dirty="0"/>
              <a:t>Partie 5</a:t>
            </a:r>
          </a:p>
        </p:txBody>
      </p:sp>
      <p:sp>
        <p:nvSpPr>
          <p:cNvPr id="10" name="Espace réservé du texte 13"/>
          <p:cNvSpPr>
            <a:spLocks noGrp="1"/>
          </p:cNvSpPr>
          <p:nvPr>
            <p:ph type="body" sz="quarter" idx="16" hasCustomPrompt="1"/>
          </p:nvPr>
        </p:nvSpPr>
        <p:spPr>
          <a:xfrm>
            <a:off x="7146448" y="1920000"/>
            <a:ext cx="720000" cy="384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1867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 dirty="0"/>
              <a:t>01</a:t>
            </a:r>
          </a:p>
          <a:p>
            <a:pPr lvl="0"/>
            <a:r>
              <a:rPr lang="fr-FR" dirty="0"/>
              <a:t>02</a:t>
            </a:r>
          </a:p>
          <a:p>
            <a:pPr lvl="0"/>
            <a:r>
              <a:rPr lang="fr-FR" dirty="0"/>
              <a:t>03</a:t>
            </a:r>
          </a:p>
          <a:p>
            <a:pPr lvl="0"/>
            <a:r>
              <a:rPr lang="fr-FR" dirty="0"/>
              <a:t>04</a:t>
            </a:r>
          </a:p>
          <a:p>
            <a:pPr lvl="0"/>
            <a:r>
              <a:rPr lang="fr-FR" dirty="0"/>
              <a:t>05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texte 15"/>
          <p:cNvSpPr>
            <a:spLocks noGrp="1"/>
          </p:cNvSpPr>
          <p:nvPr>
            <p:ph type="body" sz="quarter" idx="13" hasCustomPrompt="1"/>
          </p:nvPr>
        </p:nvSpPr>
        <p:spPr>
          <a:xfrm>
            <a:off x="1440001" y="864000"/>
            <a:ext cx="10370092" cy="384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133" b="0" cap="none" spc="0" baseline="0">
                <a:ln>
                  <a:noFill/>
                </a:ln>
                <a:solidFill>
                  <a:srgbClr val="921831"/>
                </a:solidFill>
                <a:effectLst/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9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39333" y="2487084"/>
            <a:ext cx="10371667" cy="336126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228594" indent="-228594">
              <a:buFont typeface="Symbol" charset="2"/>
              <a:buChar char="⎯"/>
              <a:defRPr sz="1600" b="0" cap="none" spc="0">
                <a:ln>
                  <a:noFill/>
                </a:ln>
                <a:solidFill>
                  <a:schemeClr val="tx1"/>
                </a:solidFill>
                <a:effectLst/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10" name="Titre 37"/>
          <p:cNvSpPr>
            <a:spLocks noGrp="1"/>
          </p:cNvSpPr>
          <p:nvPr>
            <p:ph type="title" hasCustomPrompt="1"/>
          </p:nvPr>
        </p:nvSpPr>
        <p:spPr>
          <a:xfrm>
            <a:off x="1440000" y="1344000"/>
            <a:ext cx="10368000" cy="960000"/>
          </a:xfrm>
        </p:spPr>
        <p:txBody>
          <a:bodyPr/>
          <a:lstStyle>
            <a:lvl1pPr>
              <a:defRPr b="0" cap="none" spc="0">
                <a:ln>
                  <a:noFill/>
                </a:ln>
                <a:solidFill>
                  <a:schemeClr val="tx1"/>
                </a:solidFill>
                <a:effectLst/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Titre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 fond couleur">
    <p:bg>
      <p:bgPr>
        <a:solidFill>
          <a:srgbClr val="DEE6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39333" y="1440001"/>
            <a:ext cx="10371667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Symbol" charset="2"/>
              <a:buChar char="⎯"/>
              <a:defRPr sz="160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Texte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438372" y="1585397"/>
            <a:ext cx="3208949" cy="4935205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2133" baseline="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/>
              <a:t>Insérer texte </a:t>
            </a:r>
          </a:p>
        </p:txBody>
      </p:sp>
      <p:sp>
        <p:nvSpPr>
          <p:cNvPr id="7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6085693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8" name="Espace réservé du texte 15"/>
          <p:cNvSpPr>
            <a:spLocks noGrp="1"/>
          </p:cNvSpPr>
          <p:nvPr>
            <p:ph type="body" sz="quarter" idx="13" hasCustomPrompt="1"/>
          </p:nvPr>
        </p:nvSpPr>
        <p:spPr>
          <a:xfrm>
            <a:off x="1440001" y="864000"/>
            <a:ext cx="3207320" cy="384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133" baseline="0">
                <a:solidFill>
                  <a:srgbClr val="8A1538"/>
                </a:solidFill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fr-FR" dirty="0"/>
              <a:t>Titre de la partie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 + image plein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6085693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6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40000" y="1506071"/>
            <a:ext cx="3207323" cy="3840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AppleSymbols" charset="0"/>
              <a:buChar char="⎻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103425" y="3176"/>
            <a:ext cx="2743200" cy="365125"/>
          </a:xfrm>
          <a:prstGeom prst="rect">
            <a:avLst/>
          </a:prstGeom>
        </p:spPr>
        <p:txBody>
          <a:bodyPr/>
          <a:lstStyle/>
          <a:p>
            <a:fld id="{35D12B2B-4F34-D744-B045-A94D54AFF71E}" type="datetimeFigureOut">
              <a:rPr lang="fr-FR" smtClean="0"/>
              <a:t>12/09/2024</a:t>
            </a:fld>
            <a:endParaRPr lang="fr-FR"/>
          </a:p>
        </p:txBody>
      </p:sp>
      <p:sp>
        <p:nvSpPr>
          <p:cNvPr id="8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39999" y="1506071"/>
            <a:ext cx="4584949" cy="3840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AppleSymbols" charset="0"/>
              <a:buChar char="⎻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9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7527740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Image + contenu l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6158791" y="1506071"/>
            <a:ext cx="4584949" cy="3840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AppleSymbols" charset="0"/>
              <a:buChar char="⎻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9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1439999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– Image + texte fond couleur bord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9218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8" name="Espace réservé du texte 15"/>
          <p:cNvSpPr>
            <a:spLocks noGrp="1"/>
          </p:cNvSpPr>
          <p:nvPr>
            <p:ph type="body" sz="quarter" idx="18"/>
          </p:nvPr>
        </p:nvSpPr>
        <p:spPr>
          <a:xfrm>
            <a:off x="6980517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ts val="3733"/>
              </a:lnSpc>
              <a:buNone/>
              <a:defRPr sz="2933" b="1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</p:txBody>
      </p:sp>
      <p:sp>
        <p:nvSpPr>
          <p:cNvPr id="9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-6965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10" name="Footer Placeholder 4"/>
          <p:cNvSpPr txBox="1">
            <a:spLocks/>
          </p:cNvSpPr>
          <p:nvPr/>
        </p:nvSpPr>
        <p:spPr>
          <a:xfrm>
            <a:off x="10128000" y="124576"/>
            <a:ext cx="1680000" cy="288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fr-FR"/>
            </a:defPPr>
            <a:lvl1pPr marL="0" algn="l" defTabSz="685800" rtl="0" eaLnBrk="1" latinLnBrk="0" hangingPunct="1">
              <a:defRPr sz="700" b="1" kern="1200">
                <a:solidFill>
                  <a:schemeClr val="tx1"/>
                </a:solidFill>
                <a:latin typeface="Lucida Sans Normal" charset="0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9510879-16A2-B440-ACFD-1D60DADFCF61}" type="slidenum">
              <a:rPr lang="fr-FR" sz="933" smtClean="0"/>
              <a:pPr algn="r"/>
              <a:t>‹N°›</a:t>
            </a:fld>
            <a:endParaRPr lang="fr-FR" sz="933" dirty="0"/>
          </a:p>
        </p:txBody>
      </p:sp>
      <p:cxnSp>
        <p:nvCxnSpPr>
          <p:cNvPr id="11" name="Connecteur droit 10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Deux images V1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7546305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8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0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Deux images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1439999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4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6085693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Texte fond couleur + contenu l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1"/>
            <a:ext cx="6096000" cy="6857999"/>
          </a:xfrm>
          <a:prstGeom prst="rect">
            <a:avLst/>
          </a:prstGeom>
          <a:solidFill>
            <a:srgbClr val="9118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10" name="Espace réservé du texte 15"/>
          <p:cNvSpPr>
            <a:spLocks noGrp="1"/>
          </p:cNvSpPr>
          <p:nvPr>
            <p:ph type="body" sz="quarter" idx="18"/>
          </p:nvPr>
        </p:nvSpPr>
        <p:spPr>
          <a:xfrm>
            <a:off x="884517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ts val="3733"/>
              </a:lnSpc>
              <a:buNone/>
              <a:defRPr sz="2933" b="1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</p:txBody>
      </p:sp>
      <p:sp>
        <p:nvSpPr>
          <p:cNvPr id="11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6956611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Symbol" charset="2"/>
              <a:buChar char="⎯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cxnSp>
        <p:nvCxnSpPr>
          <p:cNvPr id="12" name="Connecteur droit 11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Footer Placeholder 4"/>
          <p:cNvSpPr txBox="1">
            <a:spLocks/>
          </p:cNvSpPr>
          <p:nvPr/>
        </p:nvSpPr>
        <p:spPr>
          <a:xfrm>
            <a:off x="1439999" y="124576"/>
            <a:ext cx="2301271" cy="288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fr-FR"/>
            </a:defPPr>
            <a:lvl1pPr marL="0" algn="l" defTabSz="685800" rtl="0" eaLnBrk="1" latinLnBrk="0" hangingPunct="1">
              <a:defRPr sz="700" b="1" kern="1200">
                <a:solidFill>
                  <a:schemeClr val="tx1"/>
                </a:solidFill>
                <a:latin typeface="Lucida Sans Normal" charset="0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fr-FR" sz="933" dirty="0"/>
              <a:t>UNIVERSITÉ DE PARIS</a:t>
            </a:r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00" y="96000"/>
            <a:ext cx="294781" cy="28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– Image + texte fond couleur corai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096000" y="1"/>
            <a:ext cx="6096000" cy="6857999"/>
          </a:xfrm>
          <a:prstGeom prst="rect">
            <a:avLst/>
          </a:prstGeom>
          <a:solidFill>
            <a:srgbClr val="FF60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4" name="Espace réservé du texte 15"/>
          <p:cNvSpPr>
            <a:spLocks noGrp="1"/>
          </p:cNvSpPr>
          <p:nvPr>
            <p:ph type="body" sz="quarter" idx="18"/>
          </p:nvPr>
        </p:nvSpPr>
        <p:spPr>
          <a:xfrm>
            <a:off x="6980517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ts val="3733"/>
              </a:lnSpc>
              <a:buNone/>
              <a:defRPr sz="2933" b="1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</p:txBody>
      </p:sp>
      <p:sp>
        <p:nvSpPr>
          <p:cNvPr id="5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860611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Symbol" charset="2"/>
              <a:buChar char="⎯"/>
              <a:defRPr sz="160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6" name="Footer Placeholder 4"/>
          <p:cNvSpPr txBox="1">
            <a:spLocks/>
          </p:cNvSpPr>
          <p:nvPr/>
        </p:nvSpPr>
        <p:spPr>
          <a:xfrm>
            <a:off x="10128000" y="124576"/>
            <a:ext cx="1680000" cy="288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fr-FR"/>
            </a:defPPr>
            <a:lvl1pPr marL="0" algn="l" defTabSz="685800" rtl="0" eaLnBrk="1" latinLnBrk="0" hangingPunct="1">
              <a:defRPr sz="700" b="1" kern="1200">
                <a:solidFill>
                  <a:schemeClr val="tx1"/>
                </a:solidFill>
                <a:latin typeface="Lucida Sans Normal" charset="0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9510879-16A2-B440-ACFD-1D60DADFCF61}" type="slidenum">
              <a:rPr lang="fr-FR" sz="933" smtClean="0"/>
              <a:pPr algn="r"/>
              <a:t>‹N°›</a:t>
            </a:fld>
            <a:endParaRPr lang="fr-FR" sz="933" dirty="0"/>
          </a:p>
        </p:txBody>
      </p:sp>
      <p:cxnSp>
        <p:nvCxnSpPr>
          <p:cNvPr id="7" name="Connecteur droit 6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Image plein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0" y="0"/>
            <a:ext cx="12181693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 en arrière-plan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5D12B2B-4F34-D744-B045-A94D54AFF71E}" type="datetimeFigureOut">
              <a:rPr lang="fr-FR" smtClean="0"/>
              <a:t>12/09/2024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421EEBA-87AC-054D-8C06-6460C92966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8327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1439998" y="1536000"/>
            <a:ext cx="10368001" cy="105600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/>
          <a:p>
            <a:r>
              <a:rPr lang="fr-FR" dirty="0"/>
              <a:t>Cliquez et modifiez le titre</a:t>
            </a:r>
            <a:endParaRPr lang="en-US" dirty="0"/>
          </a:p>
        </p:txBody>
      </p:sp>
      <p:cxnSp>
        <p:nvCxnSpPr>
          <p:cNvPr id="8" name="Connecteur droit 7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 1" descr="Capture d’écran 2022-10-17 à 12.25.07.png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287" y="50426"/>
            <a:ext cx="1312586" cy="429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347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5867" b="0" kern="1200">
          <a:solidFill>
            <a:schemeClr val="tx1"/>
          </a:solidFill>
          <a:latin typeface="Lucida Sans" charset="0"/>
          <a:ea typeface="Lucida Sans" charset="0"/>
          <a:cs typeface="Lucida Sans" charset="0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ous-titre 2">
            <a:extLst>
              <a:ext uri="{FF2B5EF4-FFF2-40B4-BE49-F238E27FC236}">
                <a16:creationId xmlns:a16="http://schemas.microsoft.com/office/drawing/2014/main" id="{DCF339A0-F5EE-E448-7841-A2E2179272A6}"/>
              </a:ext>
            </a:extLst>
          </p:cNvPr>
          <p:cNvSpPr txBox="1">
            <a:spLocks/>
          </p:cNvSpPr>
          <p:nvPr/>
        </p:nvSpPr>
        <p:spPr>
          <a:xfrm>
            <a:off x="7717564" y="3863902"/>
            <a:ext cx="1287715" cy="2059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lvl="0"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900" b="1">
                <a:solidFill>
                  <a:schemeClr val="bg1"/>
                </a:solidFill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Bureau des stages</a:t>
            </a:r>
          </a:p>
        </p:txBody>
      </p:sp>
      <p:sp>
        <p:nvSpPr>
          <p:cNvPr id="42" name="ZoneTexte 41"/>
          <p:cNvSpPr txBox="1"/>
          <p:nvPr/>
        </p:nvSpPr>
        <p:spPr>
          <a:xfrm>
            <a:off x="3445678" y="157951"/>
            <a:ext cx="820270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FACULTE DROIT ECONOMIE GESTION - </a:t>
            </a: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poste téléphonique 01 76 53 </a:t>
            </a:r>
            <a:r>
              <a:rPr lang="fr-FR" sz="1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XX</a:t>
            </a: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XX</a:t>
            </a:r>
          </a:p>
        </p:txBody>
      </p:sp>
      <p:sp>
        <p:nvSpPr>
          <p:cNvPr id="103" name="Sous-titre 2"/>
          <p:cNvSpPr txBox="1">
            <a:spLocks/>
          </p:cNvSpPr>
          <p:nvPr/>
        </p:nvSpPr>
        <p:spPr>
          <a:xfrm>
            <a:off x="410761" y="555889"/>
            <a:ext cx="11495452" cy="382881"/>
          </a:xfrm>
          <a:prstGeom prst="rect">
            <a:avLst/>
          </a:prstGeom>
          <a:solidFill>
            <a:schemeClr val="accent1"/>
          </a:solidFill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Doyen </a:t>
            </a:r>
            <a:r>
              <a:rPr lang="fr-FR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br>
              <a:rPr lang="fr-FR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Alain </a:t>
            </a:r>
            <a:r>
              <a:rPr lang="fr-FR" sz="1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Laquièze</a:t>
            </a:r>
            <a:endParaRPr kumimoji="0" lang="fr-FR" sz="1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5" name="Sous-titre 2"/>
          <p:cNvSpPr txBox="1">
            <a:spLocks/>
          </p:cNvSpPr>
          <p:nvPr/>
        </p:nvSpPr>
        <p:spPr>
          <a:xfrm>
            <a:off x="410760" y="978256"/>
            <a:ext cx="11495454" cy="329153"/>
          </a:xfrm>
          <a:prstGeom prst="rect">
            <a:avLst/>
          </a:prstGeom>
          <a:solidFill>
            <a:schemeClr val="accent2"/>
          </a:solidFill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Cheffe des Services Administratifs et Techniques 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Sylvie MOUREAUX-PHILIBERT</a:t>
            </a:r>
            <a:r>
              <a:rPr kumimoji="0" lang="fr-FR" sz="10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44.59</a:t>
            </a:r>
          </a:p>
        </p:txBody>
      </p:sp>
      <p:sp>
        <p:nvSpPr>
          <p:cNvPr id="100" name="Sous-titre 2"/>
          <p:cNvSpPr txBox="1">
            <a:spLocks/>
          </p:cNvSpPr>
          <p:nvPr/>
        </p:nvSpPr>
        <p:spPr>
          <a:xfrm>
            <a:off x="1852566" y="2580574"/>
            <a:ext cx="1343049" cy="478418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marR="0" lvl="0" indent="0" algn="ctr" defTabSz="914377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900" b="1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sz="800" dirty="0">
                <a:latin typeface="Arial" panose="020B0604020202020204" pitchFamily="34" charset="0"/>
                <a:cs typeface="Arial" panose="020B0604020202020204" pitchFamily="34" charset="0"/>
              </a:rPr>
              <a:t>Laboratoires de recherche</a:t>
            </a:r>
            <a:br>
              <a:rPr lang="fr-FR" sz="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800" dirty="0">
                <a:latin typeface="Arial" panose="020B0604020202020204" pitchFamily="34" charset="0"/>
                <a:cs typeface="Arial" panose="020B0604020202020204" pitchFamily="34" charset="0"/>
              </a:rPr>
              <a:t>Emma WINNE  4539</a:t>
            </a:r>
            <a:br>
              <a:rPr lang="fr-FR" sz="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800" dirty="0">
                <a:latin typeface="Arial" panose="020B0604020202020204" pitchFamily="34" charset="0"/>
                <a:cs typeface="Arial" panose="020B0604020202020204" pitchFamily="34" charset="0"/>
              </a:rPr>
              <a:t>Assistante recherche</a:t>
            </a:r>
          </a:p>
        </p:txBody>
      </p:sp>
      <p:sp>
        <p:nvSpPr>
          <p:cNvPr id="101" name="Sous-titre 2"/>
          <p:cNvSpPr txBox="1">
            <a:spLocks/>
          </p:cNvSpPr>
          <p:nvPr/>
        </p:nvSpPr>
        <p:spPr>
          <a:xfrm>
            <a:off x="1873647" y="3100224"/>
            <a:ext cx="1343752" cy="1635102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900" b="1">
                <a:solidFill>
                  <a:schemeClr val="accent3"/>
                </a:solidFill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pPr algn="l"/>
            <a:r>
              <a:rPr lang="fr-FR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Lydia MORLET-HAIDARA </a:t>
            </a:r>
            <a:r>
              <a:rPr kumimoji="0" lang="fr-FR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Directrice IDS</a:t>
            </a:r>
            <a:br>
              <a:rPr kumimoji="0" lang="fr-FR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Arnaud VERGNE, </a:t>
            </a:r>
            <a:r>
              <a:rPr lang="fr-FR" b="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Directeur IHD</a:t>
            </a:r>
            <a:br>
              <a:rPr lang="fr-FR" b="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Dominique LEGEAIS, </a:t>
            </a:r>
            <a:r>
              <a:rPr lang="fr-FR" b="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Directeur CEDAG</a:t>
            </a:r>
            <a:br>
              <a:rPr lang="fr-FR" b="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Bruno DAUGERON</a:t>
            </a:r>
            <a:r>
              <a:rPr lang="fr-FR" b="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br>
              <a:rPr lang="fr-FR" b="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b="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Directeur CMH</a:t>
            </a:r>
            <a:br>
              <a:rPr lang="fr-FR" b="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Anne-</a:t>
            </a:r>
            <a:r>
              <a:rPr lang="fr-FR" dirty="0" err="1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Thida</a:t>
            </a:r>
            <a:r>
              <a:rPr lang="fr-FR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NORODOM</a:t>
            </a:r>
            <a:br>
              <a:rPr lang="fr-FR" b="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b="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Directrice Adjointe </a:t>
            </a:r>
            <a:r>
              <a:rPr lang="fr-FR" sz="1000" b="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CMH  </a:t>
            </a:r>
            <a:r>
              <a:rPr lang="fr-FR" sz="100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Olivier MUSY</a:t>
            </a:r>
            <a:br>
              <a:rPr lang="fr-FR" sz="1000" b="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Directeur LIRAES</a:t>
            </a:r>
          </a:p>
        </p:txBody>
      </p:sp>
      <p:sp>
        <p:nvSpPr>
          <p:cNvPr id="102" name="Sous-titre 2"/>
          <p:cNvSpPr txBox="1">
            <a:spLocks/>
          </p:cNvSpPr>
          <p:nvPr/>
        </p:nvSpPr>
        <p:spPr>
          <a:xfrm>
            <a:off x="484999" y="5248578"/>
            <a:ext cx="1343118" cy="188481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IEJ</a:t>
            </a:r>
          </a:p>
        </p:txBody>
      </p:sp>
      <p:sp>
        <p:nvSpPr>
          <p:cNvPr id="106" name="Sous-titre 2"/>
          <p:cNvSpPr txBox="1">
            <a:spLocks/>
          </p:cNvSpPr>
          <p:nvPr/>
        </p:nvSpPr>
        <p:spPr>
          <a:xfrm>
            <a:off x="464851" y="5468298"/>
            <a:ext cx="1342800" cy="1379051"/>
          </a:xfrm>
          <a:prstGeom prst="rect">
            <a:avLst/>
          </a:prstGeom>
          <a:solidFill>
            <a:schemeClr val="bg1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1000" b="1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Jean-David </a:t>
            </a: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DREYFUS</a:t>
            </a:r>
            <a:b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Directeur</a:t>
            </a:r>
          </a:p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1000" b="1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Nicolas CATELAN     </a:t>
            </a: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Directeur Adjoint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endParaRPr lang="fr-FR" sz="1000" b="1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10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Frédéric DURON</a:t>
            </a:r>
            <a:br>
              <a:rPr lang="fr-FR" sz="10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44.42 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7" name="Sous-titre 2"/>
          <p:cNvSpPr txBox="1">
            <a:spLocks/>
          </p:cNvSpPr>
          <p:nvPr/>
        </p:nvSpPr>
        <p:spPr>
          <a:xfrm>
            <a:off x="385441" y="2890233"/>
            <a:ext cx="1334422" cy="280020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Clinique Juridique</a:t>
            </a:r>
          </a:p>
        </p:txBody>
      </p:sp>
      <p:sp>
        <p:nvSpPr>
          <p:cNvPr id="108" name="Sous-titre 2"/>
          <p:cNvSpPr txBox="1">
            <a:spLocks/>
          </p:cNvSpPr>
          <p:nvPr/>
        </p:nvSpPr>
        <p:spPr>
          <a:xfrm>
            <a:off x="409082" y="3245838"/>
            <a:ext cx="1342800" cy="824009"/>
          </a:xfrm>
          <a:prstGeom prst="rect">
            <a:avLst/>
          </a:prstGeom>
          <a:solidFill>
            <a:schemeClr val="bg1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1000" b="1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Clothilde GRARE-DIDIER</a:t>
            </a:r>
            <a:b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Directrice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8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Bénédicte GUENEGO </a:t>
            </a:r>
            <a:endParaRPr lang="fr-FR" sz="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800" b="0" i="0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Coordinatrice 45.04</a:t>
            </a:r>
          </a:p>
        </p:txBody>
      </p:sp>
      <p:sp>
        <p:nvSpPr>
          <p:cNvPr id="79" name="Sous-titre 2"/>
          <p:cNvSpPr txBox="1">
            <a:spLocks/>
          </p:cNvSpPr>
          <p:nvPr/>
        </p:nvSpPr>
        <p:spPr>
          <a:xfrm>
            <a:off x="478865" y="4161680"/>
            <a:ext cx="1334424" cy="310464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marR="0" lvl="0" indent="0" algn="ctr" defTabSz="914377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900" b="1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Ecole doctorale</a:t>
            </a:r>
          </a:p>
        </p:txBody>
      </p:sp>
      <p:sp>
        <p:nvSpPr>
          <p:cNvPr id="80" name="Sous-titre 2"/>
          <p:cNvSpPr txBox="1">
            <a:spLocks/>
          </p:cNvSpPr>
          <p:nvPr/>
        </p:nvSpPr>
        <p:spPr>
          <a:xfrm>
            <a:off x="456043" y="4471323"/>
            <a:ext cx="1342800" cy="767383"/>
          </a:xfrm>
          <a:prstGeom prst="rect">
            <a:avLst/>
          </a:prstGeom>
          <a:solidFill>
            <a:schemeClr val="bg1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900" b="1">
                <a:solidFill>
                  <a:schemeClr val="accent3"/>
                </a:solidFill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sz="10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Anémone CARTIER-BRESSON </a:t>
            </a:r>
            <a:br>
              <a:rPr lang="fr-FR" sz="10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Directrice</a:t>
            </a:r>
            <a:br>
              <a:rPr lang="fr-FR" sz="1000" b="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Josie YEYE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0" dirty="0">
                <a:latin typeface="Arial" panose="020B0604020202020204" pitchFamily="34" charset="0"/>
                <a:cs typeface="Arial" panose="020B0604020202020204" pitchFamily="34" charset="0"/>
              </a:rPr>
              <a:t>Secrétariat 44.65</a:t>
            </a:r>
          </a:p>
        </p:txBody>
      </p:sp>
      <p:sp>
        <p:nvSpPr>
          <p:cNvPr id="85" name="Sous-titre 2"/>
          <p:cNvSpPr txBox="1">
            <a:spLocks/>
          </p:cNvSpPr>
          <p:nvPr/>
        </p:nvSpPr>
        <p:spPr>
          <a:xfrm>
            <a:off x="416152" y="1359594"/>
            <a:ext cx="1346400" cy="280020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Secrétariat Général</a:t>
            </a:r>
          </a:p>
        </p:txBody>
      </p:sp>
      <p:sp>
        <p:nvSpPr>
          <p:cNvPr id="86" name="Sous-titre 2"/>
          <p:cNvSpPr txBox="1">
            <a:spLocks/>
          </p:cNvSpPr>
          <p:nvPr/>
        </p:nvSpPr>
        <p:spPr>
          <a:xfrm>
            <a:off x="410760" y="1704407"/>
            <a:ext cx="1342800" cy="471505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000" b="1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Corinne ERNAULT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1000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Assistante de direction 44.57</a:t>
            </a:r>
          </a:p>
        </p:txBody>
      </p:sp>
      <p:sp>
        <p:nvSpPr>
          <p:cNvPr id="89" name="Sous-titre 2"/>
          <p:cNvSpPr txBox="1">
            <a:spLocks/>
          </p:cNvSpPr>
          <p:nvPr/>
        </p:nvSpPr>
        <p:spPr>
          <a:xfrm>
            <a:off x="417853" y="2179146"/>
            <a:ext cx="1343058" cy="186303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Vie de Campus</a:t>
            </a:r>
          </a:p>
        </p:txBody>
      </p:sp>
      <p:sp>
        <p:nvSpPr>
          <p:cNvPr id="90" name="Sous-titre 2"/>
          <p:cNvSpPr txBox="1">
            <a:spLocks/>
          </p:cNvSpPr>
          <p:nvPr/>
        </p:nvSpPr>
        <p:spPr>
          <a:xfrm>
            <a:off x="409751" y="2380604"/>
            <a:ext cx="1343118" cy="484301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000" b="1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Zuma TROCELLIER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1000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Responsable  de la Vie de campus 44.60</a:t>
            </a:r>
          </a:p>
        </p:txBody>
      </p:sp>
      <p:sp>
        <p:nvSpPr>
          <p:cNvPr id="71" name="Sous-titre 2">
            <a:extLst>
              <a:ext uri="{FF2B5EF4-FFF2-40B4-BE49-F238E27FC236}">
                <a16:creationId xmlns:a16="http://schemas.microsoft.com/office/drawing/2014/main" id="{51DB0AD4-571A-DF48-986C-23AACA22E321}"/>
              </a:ext>
            </a:extLst>
          </p:cNvPr>
          <p:cNvSpPr txBox="1">
            <a:spLocks/>
          </p:cNvSpPr>
          <p:nvPr/>
        </p:nvSpPr>
        <p:spPr>
          <a:xfrm>
            <a:off x="1872323" y="1381207"/>
            <a:ext cx="1346400" cy="303972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Coordination pédagogique </a:t>
            </a:r>
          </a:p>
        </p:txBody>
      </p:sp>
      <p:sp>
        <p:nvSpPr>
          <p:cNvPr id="72" name="Sous-titre 2">
            <a:extLst>
              <a:ext uri="{FF2B5EF4-FFF2-40B4-BE49-F238E27FC236}">
                <a16:creationId xmlns:a16="http://schemas.microsoft.com/office/drawing/2014/main" id="{1A4A39A0-38FC-E047-B437-A343A9536B06}"/>
              </a:ext>
            </a:extLst>
          </p:cNvPr>
          <p:cNvSpPr txBox="1">
            <a:spLocks/>
          </p:cNvSpPr>
          <p:nvPr/>
        </p:nvSpPr>
        <p:spPr>
          <a:xfrm>
            <a:off x="1863626" y="1765510"/>
            <a:ext cx="1342800" cy="770974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10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Catarina COTIC BELLOUBE </a:t>
            </a:r>
            <a:endParaRPr lang="fr-FR" sz="1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fr-FR" sz="1000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Chargée de mission </a:t>
            </a:r>
            <a:br>
              <a:rPr lang="fr-FR" sz="1000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Référente ESH</a:t>
            </a:r>
          </a:p>
          <a:p>
            <a:pPr>
              <a:spcBef>
                <a:spcPts val="0"/>
              </a:spcBef>
            </a:pPr>
            <a:r>
              <a:rPr lang="fr-FR" sz="1000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44.13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19917" y="0"/>
            <a:ext cx="2869390" cy="400369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Sous-titre 2">
            <a:extLst>
              <a:ext uri="{FF2B5EF4-FFF2-40B4-BE49-F238E27FC236}">
                <a16:creationId xmlns:a16="http://schemas.microsoft.com/office/drawing/2014/main" id="{BA0E2444-4F16-78CC-2A1F-F596112A87BE}"/>
              </a:ext>
            </a:extLst>
          </p:cNvPr>
          <p:cNvSpPr txBox="1">
            <a:spLocks/>
          </p:cNvSpPr>
          <p:nvPr/>
        </p:nvSpPr>
        <p:spPr>
          <a:xfrm>
            <a:off x="9099976" y="1699402"/>
            <a:ext cx="1344856" cy="399097"/>
          </a:xfrm>
          <a:prstGeom prst="rect">
            <a:avLst/>
          </a:prstGeom>
          <a:solidFill>
            <a:schemeClr val="bg1"/>
          </a:solidFill>
          <a:ln>
            <a:solidFill>
              <a:srgbClr val="FF5C39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1000" b="1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Nathalia</a:t>
            </a:r>
            <a:r>
              <a:rPr lang="fr-FR" sz="1000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KAPFERER</a:t>
            </a:r>
            <a:endParaRPr lang="fr-FR" sz="1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Responsable  44.19</a:t>
            </a:r>
          </a:p>
        </p:txBody>
      </p:sp>
      <p:sp>
        <p:nvSpPr>
          <p:cNvPr id="16" name="Sous-titre 2">
            <a:extLst>
              <a:ext uri="{FF2B5EF4-FFF2-40B4-BE49-F238E27FC236}">
                <a16:creationId xmlns:a16="http://schemas.microsoft.com/office/drawing/2014/main" id="{A01799DA-239E-E5B5-597C-94BEA01641C3}"/>
              </a:ext>
            </a:extLst>
          </p:cNvPr>
          <p:cNvSpPr txBox="1">
            <a:spLocks/>
          </p:cNvSpPr>
          <p:nvPr/>
        </p:nvSpPr>
        <p:spPr>
          <a:xfrm>
            <a:off x="9108775" y="2122171"/>
            <a:ext cx="1322789" cy="978053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Marie MATINA</a:t>
            </a:r>
            <a:endParaRPr kumimoji="0" lang="fr-FR" sz="1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44.20</a:t>
            </a:r>
            <a:b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  <a:t>Héloïse MOURGUES </a:t>
            </a:r>
            <a:endParaRPr lang="fr-FR" sz="10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44.55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  <a:t>Agnès DEMARQUET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4462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Sous-titre 2">
            <a:extLst>
              <a:ext uri="{FF2B5EF4-FFF2-40B4-BE49-F238E27FC236}">
                <a16:creationId xmlns:a16="http://schemas.microsoft.com/office/drawing/2014/main" id="{46F8C248-FFC0-7623-6FE2-A32DAFE0E0FD}"/>
              </a:ext>
            </a:extLst>
          </p:cNvPr>
          <p:cNvSpPr txBox="1">
            <a:spLocks/>
          </p:cNvSpPr>
          <p:nvPr/>
        </p:nvSpPr>
        <p:spPr>
          <a:xfrm>
            <a:off x="9096966" y="1347546"/>
            <a:ext cx="1344856" cy="300217"/>
          </a:xfrm>
          <a:prstGeom prst="rect">
            <a:avLst/>
          </a:prstGeom>
          <a:solidFill>
            <a:srgbClr val="FF5C39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1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Pôle </a:t>
            </a: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Apprentissage et </a:t>
            </a:r>
            <a:r>
              <a:rPr lang="fr-FR" sz="1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Formation Continue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Sous-titre 2">
            <a:extLst>
              <a:ext uri="{FF2B5EF4-FFF2-40B4-BE49-F238E27FC236}">
                <a16:creationId xmlns:a16="http://schemas.microsoft.com/office/drawing/2014/main" id="{E59008BB-D46F-D792-5332-E6AEB98A0168}"/>
              </a:ext>
            </a:extLst>
          </p:cNvPr>
          <p:cNvSpPr txBox="1">
            <a:spLocks/>
          </p:cNvSpPr>
          <p:nvPr/>
        </p:nvSpPr>
        <p:spPr>
          <a:xfrm>
            <a:off x="7676204" y="4714625"/>
            <a:ext cx="1344856" cy="343807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Service Finances et</a:t>
            </a:r>
            <a:r>
              <a:rPr kumimoji="0" lang="fr-FR" sz="1000" b="1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achats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Sous-titre 2">
            <a:extLst>
              <a:ext uri="{FF2B5EF4-FFF2-40B4-BE49-F238E27FC236}">
                <a16:creationId xmlns:a16="http://schemas.microsoft.com/office/drawing/2014/main" id="{A72EB1A4-CE9B-7050-79BF-2959C9F9E449}"/>
              </a:ext>
            </a:extLst>
          </p:cNvPr>
          <p:cNvSpPr txBox="1">
            <a:spLocks/>
          </p:cNvSpPr>
          <p:nvPr/>
        </p:nvSpPr>
        <p:spPr>
          <a:xfrm>
            <a:off x="7732317" y="5092499"/>
            <a:ext cx="1295391" cy="467075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1000" b="1" dirty="0">
                <a:solidFill>
                  <a:srgbClr val="FF5C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Mohamed ISMAIEL</a:t>
            </a:r>
            <a:endParaRPr kumimoji="0" lang="fr-FR" sz="1000" b="1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Chef de service </a:t>
            </a:r>
            <a:r>
              <a:rPr lang="fr-FR" sz="1000" dirty="0">
                <a:solidFill>
                  <a:srgbClr val="FF5C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44.83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FF5C39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Sous-titre 2">
            <a:extLst>
              <a:ext uri="{FF2B5EF4-FFF2-40B4-BE49-F238E27FC236}">
                <a16:creationId xmlns:a16="http://schemas.microsoft.com/office/drawing/2014/main" id="{0F76B0D1-70CD-6831-8A38-79B00BD3EC79}"/>
              </a:ext>
            </a:extLst>
          </p:cNvPr>
          <p:cNvSpPr txBox="1">
            <a:spLocks/>
          </p:cNvSpPr>
          <p:nvPr/>
        </p:nvSpPr>
        <p:spPr>
          <a:xfrm>
            <a:off x="7676204" y="5593640"/>
            <a:ext cx="1343085" cy="1067762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Fatiha NEGADI</a:t>
            </a:r>
            <a:b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Achats Finances</a:t>
            </a: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 44.12 </a:t>
            </a: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Claudia RUBIO LATORRE</a:t>
            </a:r>
            <a:b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Financier</a:t>
            </a: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 44.83</a:t>
            </a:r>
          </a:p>
          <a:p>
            <a:pPr lvl="0"/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Sous-titre 2">
            <a:extLst>
              <a:ext uri="{FF2B5EF4-FFF2-40B4-BE49-F238E27FC236}">
                <a16:creationId xmlns:a16="http://schemas.microsoft.com/office/drawing/2014/main" id="{269FA28E-B164-1AD8-175C-835501D8B7E0}"/>
              </a:ext>
            </a:extLst>
          </p:cNvPr>
          <p:cNvSpPr txBox="1">
            <a:spLocks/>
          </p:cNvSpPr>
          <p:nvPr/>
        </p:nvSpPr>
        <p:spPr>
          <a:xfrm>
            <a:off x="6288270" y="5143152"/>
            <a:ext cx="1344856" cy="291101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Service Informatique</a:t>
            </a:r>
            <a:endParaRPr lang="fr-FR" sz="10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Sous-titre 2">
            <a:extLst>
              <a:ext uri="{FF2B5EF4-FFF2-40B4-BE49-F238E27FC236}">
                <a16:creationId xmlns:a16="http://schemas.microsoft.com/office/drawing/2014/main" id="{F76BE513-8020-2D5D-9C2F-7B3117CA64B0}"/>
              </a:ext>
            </a:extLst>
          </p:cNvPr>
          <p:cNvSpPr txBox="1">
            <a:spLocks/>
          </p:cNvSpPr>
          <p:nvPr/>
        </p:nvSpPr>
        <p:spPr>
          <a:xfrm>
            <a:off x="6302929" y="5441654"/>
            <a:ext cx="1342800" cy="303972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Christian </a:t>
            </a:r>
            <a:r>
              <a:rPr lang="fr-FR" sz="1000" b="1" dirty="0">
                <a:solidFill>
                  <a:srgbClr val="FF5C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BERJAMIN</a:t>
            </a:r>
            <a:br>
              <a:rPr lang="fr-FR" sz="1000" b="1" dirty="0">
                <a:solidFill>
                  <a:srgbClr val="FF5C38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rgbClr val="FF5C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Chef de service 44.51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Sous-titre 2">
            <a:extLst>
              <a:ext uri="{FF2B5EF4-FFF2-40B4-BE49-F238E27FC236}">
                <a16:creationId xmlns:a16="http://schemas.microsoft.com/office/drawing/2014/main" id="{1820E6E9-5F58-6842-080D-0B49CBCEE27D}"/>
              </a:ext>
            </a:extLst>
          </p:cNvPr>
          <p:cNvSpPr txBox="1">
            <a:spLocks/>
          </p:cNvSpPr>
          <p:nvPr/>
        </p:nvSpPr>
        <p:spPr>
          <a:xfrm>
            <a:off x="6324769" y="5845866"/>
            <a:ext cx="1341144" cy="820509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Ying ZHAO</a:t>
            </a:r>
            <a:endParaRPr kumimoji="0" lang="fr-FR" sz="10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Développeuse 44.48</a:t>
            </a:r>
          </a:p>
          <a:p>
            <a:pPr lvl="0">
              <a:spcBef>
                <a:spcPts val="0"/>
              </a:spcBef>
              <a:defRPr/>
            </a:pPr>
            <a:r>
              <a:rPr lang="fr-FR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</a:p>
          <a:p>
            <a:pPr lvl="0">
              <a:lnSpc>
                <a:spcPct val="100000"/>
              </a:lnSpc>
              <a:spcBef>
                <a:spcPts val="0"/>
              </a:spcBef>
              <a:defRPr/>
            </a:pP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Technicien  44.50</a:t>
            </a:r>
          </a:p>
        </p:txBody>
      </p:sp>
      <p:sp>
        <p:nvSpPr>
          <p:cNvPr id="24" name="Sous-titre 2">
            <a:extLst>
              <a:ext uri="{FF2B5EF4-FFF2-40B4-BE49-F238E27FC236}">
                <a16:creationId xmlns:a16="http://schemas.microsoft.com/office/drawing/2014/main" id="{992641F5-E22C-BD0F-F5F0-7995D29FBA58}"/>
              </a:ext>
            </a:extLst>
          </p:cNvPr>
          <p:cNvSpPr txBox="1">
            <a:spLocks/>
          </p:cNvSpPr>
          <p:nvPr/>
        </p:nvSpPr>
        <p:spPr>
          <a:xfrm>
            <a:off x="3416884" y="5338329"/>
            <a:ext cx="1344856" cy="292891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Service RH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Sous-titre 2">
            <a:extLst>
              <a:ext uri="{FF2B5EF4-FFF2-40B4-BE49-F238E27FC236}">
                <a16:creationId xmlns:a16="http://schemas.microsoft.com/office/drawing/2014/main" id="{B2828197-CCBE-DECF-14D3-868F90FD3A27}"/>
              </a:ext>
            </a:extLst>
          </p:cNvPr>
          <p:cNvSpPr txBox="1">
            <a:spLocks/>
          </p:cNvSpPr>
          <p:nvPr/>
        </p:nvSpPr>
        <p:spPr>
          <a:xfrm>
            <a:off x="3408639" y="5668281"/>
            <a:ext cx="1344856" cy="319361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1000" b="1" dirty="0" err="1">
                <a:solidFill>
                  <a:srgbClr val="FF5C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Jacoba</a:t>
            </a:r>
            <a:r>
              <a:rPr lang="fr-FR" sz="1000" b="1" dirty="0">
                <a:solidFill>
                  <a:srgbClr val="FF5C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CANDAMES VINAS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1000" dirty="0">
                <a:solidFill>
                  <a:srgbClr val="FF5C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Cheffe de service 44.16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Sous-titre 2">
            <a:extLst>
              <a:ext uri="{FF2B5EF4-FFF2-40B4-BE49-F238E27FC236}">
                <a16:creationId xmlns:a16="http://schemas.microsoft.com/office/drawing/2014/main" id="{1B7A4840-EDF5-A35B-9FD9-43D2525CDF6B}"/>
              </a:ext>
            </a:extLst>
          </p:cNvPr>
          <p:cNvSpPr txBox="1">
            <a:spLocks/>
          </p:cNvSpPr>
          <p:nvPr/>
        </p:nvSpPr>
        <p:spPr>
          <a:xfrm>
            <a:off x="3409753" y="6026272"/>
            <a:ext cx="1336922" cy="665631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fr-FR" sz="10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Liivia</a:t>
            </a: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Regina DA SILVA AMARAL</a:t>
            </a:r>
          </a:p>
          <a:p>
            <a:pPr>
              <a:spcBef>
                <a:spcPts val="0"/>
              </a:spcBef>
            </a:pP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44.14</a:t>
            </a:r>
            <a:b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Shana BOOLAUCK</a:t>
            </a:r>
            <a:b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44.15</a:t>
            </a:r>
          </a:p>
        </p:txBody>
      </p:sp>
      <p:sp>
        <p:nvSpPr>
          <p:cNvPr id="29" name="Sous-titre 2">
            <a:extLst>
              <a:ext uri="{FF2B5EF4-FFF2-40B4-BE49-F238E27FC236}">
                <a16:creationId xmlns:a16="http://schemas.microsoft.com/office/drawing/2014/main" id="{CB11E10F-3596-A3E7-D197-A66F63AE55DD}"/>
              </a:ext>
            </a:extLst>
          </p:cNvPr>
          <p:cNvSpPr txBox="1">
            <a:spLocks/>
          </p:cNvSpPr>
          <p:nvPr/>
        </p:nvSpPr>
        <p:spPr>
          <a:xfrm>
            <a:off x="4848668" y="5206739"/>
            <a:ext cx="1343058" cy="292265"/>
          </a:xfrm>
          <a:prstGeom prst="rect">
            <a:avLst/>
          </a:prstGeom>
          <a:solidFill>
            <a:srgbClr val="FF5C39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Communication Audiovisuel </a:t>
            </a:r>
          </a:p>
        </p:txBody>
      </p:sp>
      <p:sp>
        <p:nvSpPr>
          <p:cNvPr id="30" name="Sous-titre 2">
            <a:extLst>
              <a:ext uri="{FF2B5EF4-FFF2-40B4-BE49-F238E27FC236}">
                <a16:creationId xmlns:a16="http://schemas.microsoft.com/office/drawing/2014/main" id="{FC4E06A9-87AC-3017-4CAF-472888A3F67D}"/>
              </a:ext>
            </a:extLst>
          </p:cNvPr>
          <p:cNvSpPr txBox="1">
            <a:spLocks/>
          </p:cNvSpPr>
          <p:nvPr/>
        </p:nvSpPr>
        <p:spPr>
          <a:xfrm>
            <a:off x="4848668" y="5593640"/>
            <a:ext cx="1343118" cy="303972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lvl="0"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kumimoji="0" sz="900" b="1" i="0" u="none" strike="noStrike" cap="none" spc="0" normalizeH="0" baseline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0" dirty="0">
                <a:latin typeface="Arial" panose="020B0604020202020204" pitchFamily="34" charset="0"/>
                <a:cs typeface="Arial" panose="020B0604020202020204" pitchFamily="34" charset="0"/>
              </a:rPr>
              <a:t>Responsable  44.83</a:t>
            </a:r>
          </a:p>
        </p:txBody>
      </p:sp>
      <p:sp>
        <p:nvSpPr>
          <p:cNvPr id="33" name="Sous-titre 2">
            <a:extLst>
              <a:ext uri="{FF2B5EF4-FFF2-40B4-BE49-F238E27FC236}">
                <a16:creationId xmlns:a16="http://schemas.microsoft.com/office/drawing/2014/main" id="{D8448669-98EC-5906-0B17-54059000D2AE}"/>
              </a:ext>
            </a:extLst>
          </p:cNvPr>
          <p:cNvSpPr txBox="1">
            <a:spLocks/>
          </p:cNvSpPr>
          <p:nvPr/>
        </p:nvSpPr>
        <p:spPr>
          <a:xfrm>
            <a:off x="4838293" y="6119969"/>
            <a:ext cx="1343119" cy="571934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Orphée HOUNTONDJI</a:t>
            </a:r>
            <a:b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Agent de production et maintenance 44.49</a:t>
            </a:r>
          </a:p>
        </p:txBody>
      </p:sp>
      <p:sp>
        <p:nvSpPr>
          <p:cNvPr id="34" name="Sous-titre 2">
            <a:extLst>
              <a:ext uri="{FF2B5EF4-FFF2-40B4-BE49-F238E27FC236}">
                <a16:creationId xmlns:a16="http://schemas.microsoft.com/office/drawing/2014/main" id="{EAF1E99B-1EDF-FD49-C95A-DCD7637B7C98}"/>
              </a:ext>
            </a:extLst>
          </p:cNvPr>
          <p:cNvSpPr txBox="1">
            <a:spLocks/>
          </p:cNvSpPr>
          <p:nvPr/>
        </p:nvSpPr>
        <p:spPr>
          <a:xfrm>
            <a:off x="4841848" y="5913350"/>
            <a:ext cx="1343118" cy="186303"/>
          </a:xfrm>
          <a:prstGeom prst="rect">
            <a:avLst/>
          </a:prstGeom>
          <a:solidFill>
            <a:srgbClr val="939393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Audiovisuel</a:t>
            </a:r>
            <a:endParaRPr lang="fr-FR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Sous-titre 2">
            <a:extLst>
              <a:ext uri="{FF2B5EF4-FFF2-40B4-BE49-F238E27FC236}">
                <a16:creationId xmlns:a16="http://schemas.microsoft.com/office/drawing/2014/main" id="{6233FF21-E687-6A47-369B-8355EE55A414}"/>
              </a:ext>
            </a:extLst>
          </p:cNvPr>
          <p:cNvSpPr txBox="1">
            <a:spLocks/>
          </p:cNvSpPr>
          <p:nvPr/>
        </p:nvSpPr>
        <p:spPr>
          <a:xfrm>
            <a:off x="3423748" y="1347002"/>
            <a:ext cx="5608891" cy="307491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100"/>
              </a:spcBef>
              <a:defRPr/>
            </a:pPr>
            <a:r>
              <a:rPr lang="fr-FR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Cheffe de service de s</a:t>
            </a:r>
            <a:r>
              <a:rPr kumimoji="0" lang="fr-FR" sz="10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colarité</a:t>
            </a: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vl="0">
              <a:spcBef>
                <a:spcPts val="100"/>
              </a:spcBef>
              <a:defRPr/>
            </a:pPr>
            <a:r>
              <a:rPr lang="fr-FR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Cécile GAYE - </a:t>
            </a:r>
            <a:r>
              <a:rPr lang="fr-FR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44.31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Sous-titre 2">
            <a:extLst>
              <a:ext uri="{FF2B5EF4-FFF2-40B4-BE49-F238E27FC236}">
                <a16:creationId xmlns:a16="http://schemas.microsoft.com/office/drawing/2014/main" id="{EC5C6CC1-DB5C-398A-887C-BD26294D922F}"/>
              </a:ext>
            </a:extLst>
          </p:cNvPr>
          <p:cNvSpPr txBox="1">
            <a:spLocks/>
          </p:cNvSpPr>
          <p:nvPr/>
        </p:nvSpPr>
        <p:spPr>
          <a:xfrm>
            <a:off x="4822870" y="1746824"/>
            <a:ext cx="1344856" cy="30397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Bureau des masters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Sous-titre 2">
            <a:extLst>
              <a:ext uri="{FF2B5EF4-FFF2-40B4-BE49-F238E27FC236}">
                <a16:creationId xmlns:a16="http://schemas.microsoft.com/office/drawing/2014/main" id="{7E350C14-6573-A8CD-ABAD-E69C540F5E39}"/>
              </a:ext>
            </a:extLst>
          </p:cNvPr>
          <p:cNvSpPr txBox="1">
            <a:spLocks/>
          </p:cNvSpPr>
          <p:nvPr/>
        </p:nvSpPr>
        <p:spPr>
          <a:xfrm>
            <a:off x="4822869" y="2162031"/>
            <a:ext cx="2909163" cy="374453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1000" b="1" dirty="0">
                <a:solidFill>
                  <a:srgbClr val="FF5C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Marie-Christine DEFER</a:t>
            </a:r>
            <a:endParaRPr kumimoji="0" lang="fr-FR" sz="1000" b="1" i="0" u="none" strike="noStrike" kern="1200" cap="none" spc="0" normalizeH="0" baseline="0" noProof="0" dirty="0">
              <a:ln>
                <a:noFill/>
              </a:ln>
              <a:solidFill>
                <a:srgbClr val="FF5C39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dirty="0">
                <a:solidFill>
                  <a:srgbClr val="FF5C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Responsable de bureau 44.21</a:t>
            </a:r>
          </a:p>
        </p:txBody>
      </p:sp>
      <p:sp>
        <p:nvSpPr>
          <p:cNvPr id="39" name="Sous-titre 2">
            <a:extLst>
              <a:ext uri="{FF2B5EF4-FFF2-40B4-BE49-F238E27FC236}">
                <a16:creationId xmlns:a16="http://schemas.microsoft.com/office/drawing/2014/main" id="{E7D0A4D7-57DE-4AAA-407C-78637FBEA04A}"/>
              </a:ext>
            </a:extLst>
          </p:cNvPr>
          <p:cNvSpPr txBox="1">
            <a:spLocks/>
          </p:cNvSpPr>
          <p:nvPr/>
        </p:nvSpPr>
        <p:spPr>
          <a:xfrm>
            <a:off x="6257359" y="1746824"/>
            <a:ext cx="1438966" cy="30397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Bureau Appui support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Sous-titre 2">
            <a:extLst>
              <a:ext uri="{FF2B5EF4-FFF2-40B4-BE49-F238E27FC236}">
                <a16:creationId xmlns:a16="http://schemas.microsoft.com/office/drawing/2014/main" id="{3A89FCD0-1C0E-4854-8348-3A5F58311240}"/>
              </a:ext>
            </a:extLst>
          </p:cNvPr>
          <p:cNvSpPr txBox="1">
            <a:spLocks/>
          </p:cNvSpPr>
          <p:nvPr/>
        </p:nvSpPr>
        <p:spPr>
          <a:xfrm>
            <a:off x="7777861" y="2163933"/>
            <a:ext cx="1256160" cy="499657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1000" b="1" dirty="0">
                <a:solidFill>
                  <a:srgbClr val="FF5C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Yoann BUGNY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1000" dirty="0">
                <a:solidFill>
                  <a:srgbClr val="FF5C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Responsable de bureau 44.37</a:t>
            </a: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FF5C39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41" name="Sous-titre 2">
            <a:extLst>
              <a:ext uri="{FF2B5EF4-FFF2-40B4-BE49-F238E27FC236}">
                <a16:creationId xmlns:a16="http://schemas.microsoft.com/office/drawing/2014/main" id="{AE569C57-76C7-0484-7B4A-0803FA2422BF}"/>
              </a:ext>
            </a:extLst>
          </p:cNvPr>
          <p:cNvSpPr txBox="1">
            <a:spLocks/>
          </p:cNvSpPr>
          <p:nvPr/>
        </p:nvSpPr>
        <p:spPr>
          <a:xfrm>
            <a:off x="3416884" y="1746824"/>
            <a:ext cx="1344856" cy="30397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Bureau des licences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Sous-titre 2">
            <a:extLst>
              <a:ext uri="{FF2B5EF4-FFF2-40B4-BE49-F238E27FC236}">
                <a16:creationId xmlns:a16="http://schemas.microsoft.com/office/drawing/2014/main" id="{FD02E553-A827-6C08-1490-90934FA4D749}"/>
              </a:ext>
            </a:extLst>
          </p:cNvPr>
          <p:cNvSpPr txBox="1">
            <a:spLocks/>
          </p:cNvSpPr>
          <p:nvPr/>
        </p:nvSpPr>
        <p:spPr>
          <a:xfrm>
            <a:off x="3408639" y="2149831"/>
            <a:ext cx="1344856" cy="527928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1000" b="1" dirty="0">
                <a:solidFill>
                  <a:srgbClr val="FF5C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Nicolas ROSEAU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dirty="0">
                <a:solidFill>
                  <a:srgbClr val="FF5C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Responsable de bureau 44.23</a:t>
            </a:r>
          </a:p>
        </p:txBody>
      </p:sp>
      <p:sp>
        <p:nvSpPr>
          <p:cNvPr id="44" name="Sous-titre 2">
            <a:extLst>
              <a:ext uri="{FF2B5EF4-FFF2-40B4-BE49-F238E27FC236}">
                <a16:creationId xmlns:a16="http://schemas.microsoft.com/office/drawing/2014/main" id="{2C1CCA9A-4927-5C16-BB69-93FDC7726BFF}"/>
              </a:ext>
            </a:extLst>
          </p:cNvPr>
          <p:cNvSpPr txBox="1">
            <a:spLocks/>
          </p:cNvSpPr>
          <p:nvPr/>
        </p:nvSpPr>
        <p:spPr>
          <a:xfrm>
            <a:off x="3433260" y="2819783"/>
            <a:ext cx="1343085" cy="2507859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Elizangela</a:t>
            </a:r>
            <a: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  <a:t> CROCI </a:t>
            </a: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Gestionnaire 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  <a:t>Yoan KAWOL </a:t>
            </a: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Gestionnaire 4426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  <a:t>Yamina LAOUISSET </a:t>
            </a: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Gestionnaire 44.25 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Hiba</a:t>
            </a:r>
            <a: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  <a:t> NAJM  </a:t>
            </a:r>
            <a:b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Gestionnaire 44.56 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Agnès</a:t>
            </a:r>
            <a: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  <a:t> ORTOLI </a:t>
            </a:r>
            <a:b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Gestionnaire 44.84 </a:t>
            </a:r>
            <a: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  <a:t>Shirley-</a:t>
            </a:r>
            <a:r>
              <a:rPr lang="fr-FR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Cristiane</a:t>
            </a:r>
            <a: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  <a:t> SANTOS-PAES </a:t>
            </a: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Gestionnaire 44.28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  <a:t>Léa SETRAKIAN</a:t>
            </a:r>
            <a:b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Gestionnaire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  <a:t>Nathalie VEUVE</a:t>
            </a:r>
            <a:b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Gestionnaire 44.27</a:t>
            </a:r>
            <a:b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fr-FR" sz="10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Sous-titre 2">
            <a:extLst>
              <a:ext uri="{FF2B5EF4-FFF2-40B4-BE49-F238E27FC236}">
                <a16:creationId xmlns:a16="http://schemas.microsoft.com/office/drawing/2014/main" id="{818885C7-C6C7-D6AF-23AF-18726AAC7AA4}"/>
              </a:ext>
            </a:extLst>
          </p:cNvPr>
          <p:cNvSpPr txBox="1">
            <a:spLocks/>
          </p:cNvSpPr>
          <p:nvPr/>
        </p:nvSpPr>
        <p:spPr>
          <a:xfrm>
            <a:off x="4837482" y="2677759"/>
            <a:ext cx="1331020" cy="2485256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kumimoji="0" lang="fr-FR" sz="10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Jenna BENYAHIA</a:t>
            </a:r>
            <a:r>
              <a:rPr lang="fr-FR" sz="1000" b="1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44.35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  <a:t>Alice DESPINS</a:t>
            </a: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44.30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  <a:t>Diana FRANTSUZOVA 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4435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Anne-Cécile LEBON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4435</a:t>
            </a:r>
            <a:b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Daniel MATHURINE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44.34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Alice SAVEROT</a:t>
            </a:r>
          </a:p>
          <a:p>
            <a:pPr lvl="0">
              <a:lnSpc>
                <a:spcPct val="100000"/>
              </a:lnSpc>
              <a:spcBef>
                <a:spcPts val="100"/>
              </a:spcBef>
            </a:pP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44.33</a:t>
            </a:r>
          </a:p>
        </p:txBody>
      </p:sp>
      <p:sp>
        <p:nvSpPr>
          <p:cNvPr id="46" name="Sous-titre 2">
            <a:extLst>
              <a:ext uri="{FF2B5EF4-FFF2-40B4-BE49-F238E27FC236}">
                <a16:creationId xmlns:a16="http://schemas.microsoft.com/office/drawing/2014/main" id="{A26A7241-2FD0-C611-353B-807C28DD7305}"/>
              </a:ext>
            </a:extLst>
          </p:cNvPr>
          <p:cNvSpPr txBox="1">
            <a:spLocks/>
          </p:cNvSpPr>
          <p:nvPr/>
        </p:nvSpPr>
        <p:spPr>
          <a:xfrm>
            <a:off x="6295939" y="2584808"/>
            <a:ext cx="1347844" cy="30397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 candidat et Campus France (inscriptions)</a:t>
            </a:r>
            <a:endParaRPr lang="fr-FR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Sous-titre 2">
            <a:extLst>
              <a:ext uri="{FF2B5EF4-FFF2-40B4-BE49-F238E27FC236}">
                <a16:creationId xmlns:a16="http://schemas.microsoft.com/office/drawing/2014/main" id="{53F6C251-0F63-921A-9054-1DDFA975B804}"/>
              </a:ext>
            </a:extLst>
          </p:cNvPr>
          <p:cNvSpPr txBox="1">
            <a:spLocks/>
          </p:cNvSpPr>
          <p:nvPr/>
        </p:nvSpPr>
        <p:spPr>
          <a:xfrm>
            <a:off x="7777861" y="2732216"/>
            <a:ext cx="1193734" cy="19191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Plannings Examen</a:t>
            </a:r>
            <a:endParaRPr lang="fr-FR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Sous-titre 2">
            <a:extLst>
              <a:ext uri="{FF2B5EF4-FFF2-40B4-BE49-F238E27FC236}">
                <a16:creationId xmlns:a16="http://schemas.microsoft.com/office/drawing/2014/main" id="{E9DCF692-DE04-878D-FB25-EEDEC2715FF6}"/>
              </a:ext>
            </a:extLst>
          </p:cNvPr>
          <p:cNvSpPr txBox="1">
            <a:spLocks/>
          </p:cNvSpPr>
          <p:nvPr/>
        </p:nvSpPr>
        <p:spPr>
          <a:xfrm>
            <a:off x="7749024" y="3010675"/>
            <a:ext cx="1222583" cy="861753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80000"/>
              </a:lnSpc>
            </a:pP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Mike SAINT PIERRE </a:t>
            </a:r>
            <a:b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 45.46</a:t>
            </a:r>
            <a:b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Pollyana</a:t>
            </a: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DECLIE </a:t>
            </a: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44.44</a:t>
            </a:r>
            <a:b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Sous-titre 2">
            <a:extLst>
              <a:ext uri="{FF2B5EF4-FFF2-40B4-BE49-F238E27FC236}">
                <a16:creationId xmlns:a16="http://schemas.microsoft.com/office/drawing/2014/main" id="{B99EDBFA-4135-6554-A404-C98FAB541238}"/>
              </a:ext>
            </a:extLst>
          </p:cNvPr>
          <p:cNvSpPr txBox="1">
            <a:spLocks/>
          </p:cNvSpPr>
          <p:nvPr/>
        </p:nvSpPr>
        <p:spPr>
          <a:xfrm>
            <a:off x="6312025" y="2987455"/>
            <a:ext cx="1309018" cy="643630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fr-FR" sz="10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Nahid</a:t>
            </a: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CHABANE</a:t>
            </a:r>
            <a:b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44.45</a:t>
            </a:r>
            <a:b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Nassim SALAH</a:t>
            </a:r>
            <a:b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44.47 </a:t>
            </a:r>
            <a:endParaRPr kumimoji="0" lang="fr-FR" sz="100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Sous-titre 2">
            <a:extLst>
              <a:ext uri="{FF2B5EF4-FFF2-40B4-BE49-F238E27FC236}">
                <a16:creationId xmlns:a16="http://schemas.microsoft.com/office/drawing/2014/main" id="{0D91D354-6934-2DEB-7F06-EFB9D2A94AA8}"/>
              </a:ext>
            </a:extLst>
          </p:cNvPr>
          <p:cNvSpPr txBox="1">
            <a:spLocks/>
          </p:cNvSpPr>
          <p:nvPr/>
        </p:nvSpPr>
        <p:spPr>
          <a:xfrm>
            <a:off x="6244350" y="3731325"/>
            <a:ext cx="1342800" cy="18630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Apogée</a:t>
            </a:r>
            <a:endParaRPr lang="fr-FR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Sous-titre 2">
            <a:extLst>
              <a:ext uri="{FF2B5EF4-FFF2-40B4-BE49-F238E27FC236}">
                <a16:creationId xmlns:a16="http://schemas.microsoft.com/office/drawing/2014/main" id="{B42B0AE6-3D1D-EE8B-323F-4138846903AE}"/>
              </a:ext>
            </a:extLst>
          </p:cNvPr>
          <p:cNvSpPr txBox="1">
            <a:spLocks/>
          </p:cNvSpPr>
          <p:nvPr/>
        </p:nvSpPr>
        <p:spPr>
          <a:xfrm>
            <a:off x="6257981" y="3952489"/>
            <a:ext cx="1318114" cy="1154095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Rodolphe DI SILVESTRO</a:t>
            </a:r>
            <a:endParaRPr kumimoji="0" lang="fr-FR" sz="10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Référent Apogée 44.43</a:t>
            </a:r>
            <a:b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Pierrick  ZDUNEK</a:t>
            </a:r>
            <a:b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Référent Apogée 44.64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Sous-titre 2">
            <a:extLst>
              <a:ext uri="{FF2B5EF4-FFF2-40B4-BE49-F238E27FC236}">
                <a16:creationId xmlns:a16="http://schemas.microsoft.com/office/drawing/2014/main" id="{19CA08AC-A241-39CC-A327-1301B082F13B}"/>
              </a:ext>
            </a:extLst>
          </p:cNvPr>
          <p:cNvSpPr txBox="1">
            <a:spLocks/>
          </p:cNvSpPr>
          <p:nvPr/>
        </p:nvSpPr>
        <p:spPr>
          <a:xfrm>
            <a:off x="7777860" y="1746824"/>
            <a:ext cx="1256161" cy="30397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Bureau </a:t>
            </a:r>
            <a:r>
              <a:rPr lang="fr-FR" sz="1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Plannings  Examen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5" name="Sous-titre 2">
            <a:extLst>
              <a:ext uri="{FF2B5EF4-FFF2-40B4-BE49-F238E27FC236}">
                <a16:creationId xmlns:a16="http://schemas.microsoft.com/office/drawing/2014/main" id="{4EA711D0-9F2B-07E1-F170-2E9DC90C7A3D}"/>
              </a:ext>
            </a:extLst>
          </p:cNvPr>
          <p:cNvSpPr txBox="1">
            <a:spLocks/>
          </p:cNvSpPr>
          <p:nvPr/>
        </p:nvSpPr>
        <p:spPr>
          <a:xfrm>
            <a:off x="10519330" y="3767579"/>
            <a:ext cx="1344856" cy="18630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100"/>
              </a:spcBef>
            </a:pPr>
            <a:r>
              <a:rPr lang="fr-FR" sz="1000" b="1" spc="-5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Bureau  maintenance sécurité</a:t>
            </a:r>
            <a:endParaRPr kumimoji="0" lang="fr-FR" sz="1000" b="0" i="0" u="none" strike="noStrike" kern="1200" cap="none" spc="-50" normalizeH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Sous-titre 2">
            <a:extLst>
              <a:ext uri="{FF2B5EF4-FFF2-40B4-BE49-F238E27FC236}">
                <a16:creationId xmlns:a16="http://schemas.microsoft.com/office/drawing/2014/main" id="{75CEB7B3-1E87-FC88-13C6-3A5FABCC8C6D}"/>
              </a:ext>
            </a:extLst>
          </p:cNvPr>
          <p:cNvSpPr txBox="1">
            <a:spLocks/>
          </p:cNvSpPr>
          <p:nvPr/>
        </p:nvSpPr>
        <p:spPr>
          <a:xfrm>
            <a:off x="10541969" y="4008364"/>
            <a:ext cx="1344856" cy="519473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1000" b="1" dirty="0">
                <a:solidFill>
                  <a:srgbClr val="FF5C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Anthony DURANTY</a:t>
            </a:r>
            <a:endParaRPr kumimoji="0" lang="fr-FR" sz="1000" b="1" i="0" u="none" strike="noStrike" kern="1200" cap="none" spc="0" normalizeH="0" baseline="0" noProof="0" dirty="0">
              <a:ln>
                <a:noFill/>
              </a:ln>
              <a:solidFill>
                <a:srgbClr val="FF5C39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dirty="0">
                <a:solidFill>
                  <a:srgbClr val="FF5C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Responsable de bureau 44.09</a:t>
            </a:r>
          </a:p>
        </p:txBody>
      </p:sp>
      <p:sp>
        <p:nvSpPr>
          <p:cNvPr id="67" name="Sous-titre 2">
            <a:extLst>
              <a:ext uri="{FF2B5EF4-FFF2-40B4-BE49-F238E27FC236}">
                <a16:creationId xmlns:a16="http://schemas.microsoft.com/office/drawing/2014/main" id="{B54C27DB-EBAE-3011-8EEF-D25A2602C204}"/>
              </a:ext>
            </a:extLst>
          </p:cNvPr>
          <p:cNvSpPr txBox="1">
            <a:spLocks/>
          </p:cNvSpPr>
          <p:nvPr/>
        </p:nvSpPr>
        <p:spPr>
          <a:xfrm>
            <a:off x="10541983" y="4840488"/>
            <a:ext cx="1343084" cy="1147153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Emmanuel LAVALY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Agent technique/électricien 44.O8</a:t>
            </a:r>
            <a:b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Pascal LAVOINE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Agent technique 44.05</a:t>
            </a:r>
            <a:b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 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" name="Sous-titre 2">
            <a:extLst>
              <a:ext uri="{FF2B5EF4-FFF2-40B4-BE49-F238E27FC236}">
                <a16:creationId xmlns:a16="http://schemas.microsoft.com/office/drawing/2014/main" id="{5EAAE698-8063-433A-4C92-622F37B891DA}"/>
              </a:ext>
            </a:extLst>
          </p:cNvPr>
          <p:cNvSpPr txBox="1">
            <a:spLocks/>
          </p:cNvSpPr>
          <p:nvPr/>
        </p:nvSpPr>
        <p:spPr>
          <a:xfrm>
            <a:off x="10563128" y="6026272"/>
            <a:ext cx="1343085" cy="754221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fr-FR" sz="10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André POLIDANO </a:t>
            </a:r>
            <a:r>
              <a:rPr kumimoji="0" lang="fr-FR" sz="100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SSIAP2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Agent </a:t>
            </a: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poste 44.02</a:t>
            </a:r>
            <a:endParaRPr kumimoji="0" lang="fr-FR" sz="100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Sous-titre 2">
            <a:extLst>
              <a:ext uri="{FF2B5EF4-FFF2-40B4-BE49-F238E27FC236}">
                <a16:creationId xmlns:a16="http://schemas.microsoft.com/office/drawing/2014/main" id="{BF06E4C6-57A7-028C-56D5-1401F1A02E68}"/>
              </a:ext>
            </a:extLst>
          </p:cNvPr>
          <p:cNvSpPr txBox="1">
            <a:spLocks/>
          </p:cNvSpPr>
          <p:nvPr/>
        </p:nvSpPr>
        <p:spPr>
          <a:xfrm>
            <a:off x="9115500" y="3133193"/>
            <a:ext cx="2748686" cy="186303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1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Service Logistique Maintenance Travaux Immobilier</a:t>
            </a:r>
          </a:p>
        </p:txBody>
      </p:sp>
      <p:sp>
        <p:nvSpPr>
          <p:cNvPr id="70" name="Sous-titre 2">
            <a:extLst>
              <a:ext uri="{FF2B5EF4-FFF2-40B4-BE49-F238E27FC236}">
                <a16:creationId xmlns:a16="http://schemas.microsoft.com/office/drawing/2014/main" id="{97493681-4775-BAC8-BB4E-03514149323E}"/>
              </a:ext>
            </a:extLst>
          </p:cNvPr>
          <p:cNvSpPr txBox="1">
            <a:spLocks/>
          </p:cNvSpPr>
          <p:nvPr/>
        </p:nvSpPr>
        <p:spPr>
          <a:xfrm>
            <a:off x="9115480" y="3341598"/>
            <a:ext cx="2748706" cy="329153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1000" b="1" dirty="0">
                <a:solidFill>
                  <a:srgbClr val="FF5C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Julien MAINEMER</a:t>
            </a:r>
            <a:endParaRPr kumimoji="0" lang="fr-FR" sz="1000" b="1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Chef de service 44.10</a:t>
            </a:r>
          </a:p>
        </p:txBody>
      </p:sp>
      <p:sp>
        <p:nvSpPr>
          <p:cNvPr id="82" name="Sous-titre 2">
            <a:extLst>
              <a:ext uri="{FF2B5EF4-FFF2-40B4-BE49-F238E27FC236}">
                <a16:creationId xmlns:a16="http://schemas.microsoft.com/office/drawing/2014/main" id="{18253513-4975-98FA-8E1A-5C62874A7732}"/>
              </a:ext>
            </a:extLst>
          </p:cNvPr>
          <p:cNvSpPr txBox="1">
            <a:spLocks/>
          </p:cNvSpPr>
          <p:nvPr/>
        </p:nvSpPr>
        <p:spPr>
          <a:xfrm>
            <a:off x="9122785" y="3752224"/>
            <a:ext cx="1344856" cy="18630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100"/>
              </a:spcBef>
            </a:pPr>
            <a:r>
              <a:rPr lang="fr-FR" sz="1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Bureau Logistique Accueil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4" name="Sous-titre 2">
            <a:extLst>
              <a:ext uri="{FF2B5EF4-FFF2-40B4-BE49-F238E27FC236}">
                <a16:creationId xmlns:a16="http://schemas.microsoft.com/office/drawing/2014/main" id="{31D75A87-76AD-55FF-B2C5-A15DFA6E35D3}"/>
              </a:ext>
            </a:extLst>
          </p:cNvPr>
          <p:cNvSpPr txBox="1">
            <a:spLocks/>
          </p:cNvSpPr>
          <p:nvPr/>
        </p:nvSpPr>
        <p:spPr>
          <a:xfrm>
            <a:off x="9114339" y="4000388"/>
            <a:ext cx="1344856" cy="804537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5C39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Fabien LE GOFF 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FF5C39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Responsable de bureau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1000" dirty="0">
                <a:solidFill>
                  <a:srgbClr val="FF5C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Responsable Audiovisuel 44.04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FF5C39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7" name="Sous-titre 2">
            <a:extLst>
              <a:ext uri="{FF2B5EF4-FFF2-40B4-BE49-F238E27FC236}">
                <a16:creationId xmlns:a16="http://schemas.microsoft.com/office/drawing/2014/main" id="{22D4DF70-605D-861E-7DD9-6305F62CF483}"/>
              </a:ext>
            </a:extLst>
          </p:cNvPr>
          <p:cNvSpPr txBox="1">
            <a:spLocks/>
          </p:cNvSpPr>
          <p:nvPr/>
        </p:nvSpPr>
        <p:spPr>
          <a:xfrm>
            <a:off x="9146748" y="4838692"/>
            <a:ext cx="1343085" cy="1782642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Agents Accueil logistique</a:t>
            </a: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44.03 </a:t>
            </a:r>
          </a:p>
          <a:p>
            <a:r>
              <a:rPr lang="fr-FR" sz="1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Mounir IHADDADENE</a:t>
            </a:r>
            <a:br>
              <a:rPr lang="fr-FR" sz="1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Arwin</a:t>
            </a:r>
            <a:r>
              <a:rPr lang="fr-FR" sz="1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RAVIJA</a:t>
            </a:r>
            <a:r>
              <a:rPr lang="fr-FR" sz="10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br>
              <a:rPr lang="fr-FR" sz="10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Sébastien PASQUET</a:t>
            </a:r>
            <a:br>
              <a:rPr lang="fr-FR" sz="1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Symphorien VINOU</a:t>
            </a:r>
            <a:br>
              <a:rPr lang="fr-FR" sz="1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Agent d’accueil  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1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Pascal GARCIA</a:t>
            </a:r>
            <a:endParaRPr lang="fr-FR" sz="10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8" name="Sous-titre 2">
            <a:extLst>
              <a:ext uri="{FF2B5EF4-FFF2-40B4-BE49-F238E27FC236}">
                <a16:creationId xmlns:a16="http://schemas.microsoft.com/office/drawing/2014/main" id="{1948C771-3AC9-1ACC-35CB-EE52722A1380}"/>
              </a:ext>
            </a:extLst>
          </p:cNvPr>
          <p:cNvSpPr txBox="1">
            <a:spLocks/>
          </p:cNvSpPr>
          <p:nvPr/>
        </p:nvSpPr>
        <p:spPr>
          <a:xfrm>
            <a:off x="10541969" y="4638041"/>
            <a:ext cx="1343098" cy="18630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Maintenance</a:t>
            </a:r>
            <a:endParaRPr lang="fr-FR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9" name="Sous-titre 2">
            <a:extLst>
              <a:ext uri="{FF2B5EF4-FFF2-40B4-BE49-F238E27FC236}">
                <a16:creationId xmlns:a16="http://schemas.microsoft.com/office/drawing/2014/main" id="{73B060C2-1804-BDB2-71DE-B4032FCC11CB}"/>
              </a:ext>
            </a:extLst>
          </p:cNvPr>
          <p:cNvSpPr txBox="1">
            <a:spLocks/>
          </p:cNvSpPr>
          <p:nvPr/>
        </p:nvSpPr>
        <p:spPr>
          <a:xfrm>
            <a:off x="10563413" y="5994506"/>
            <a:ext cx="1342800" cy="18848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Sûreté - Sécurité</a:t>
            </a:r>
            <a:endParaRPr lang="fr-FR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" name="Sous-titre 2">
            <a:extLst>
              <a:ext uri="{FF2B5EF4-FFF2-40B4-BE49-F238E27FC236}">
                <a16:creationId xmlns:a16="http://schemas.microsoft.com/office/drawing/2014/main" id="{4077AD7C-B14D-9146-ADA3-AE00EC75E2A1}"/>
              </a:ext>
            </a:extLst>
          </p:cNvPr>
          <p:cNvSpPr txBox="1">
            <a:spLocks/>
          </p:cNvSpPr>
          <p:nvPr/>
        </p:nvSpPr>
        <p:spPr>
          <a:xfrm>
            <a:off x="10459195" y="1347002"/>
            <a:ext cx="1344856" cy="307491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Bureau des relations internationales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9" name="Sous-titre 2">
            <a:extLst>
              <a:ext uri="{FF2B5EF4-FFF2-40B4-BE49-F238E27FC236}">
                <a16:creationId xmlns:a16="http://schemas.microsoft.com/office/drawing/2014/main" id="{6B5DA497-EDF1-D25D-64E7-FDBA74F7E94A}"/>
              </a:ext>
            </a:extLst>
          </p:cNvPr>
          <p:cNvSpPr txBox="1">
            <a:spLocks/>
          </p:cNvSpPr>
          <p:nvPr/>
        </p:nvSpPr>
        <p:spPr>
          <a:xfrm>
            <a:off x="10466194" y="1706863"/>
            <a:ext cx="1344856" cy="442968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1000" b="1" dirty="0">
                <a:solidFill>
                  <a:srgbClr val="FF5C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Juliette COMBET</a:t>
            </a:r>
            <a:br>
              <a:rPr lang="fr-FR" sz="1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Cheffe de service  </a:t>
            </a:r>
            <a:r>
              <a:rPr kumimoji="0" lang="fr-FR" sz="1000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44.17 </a:t>
            </a:r>
            <a:endParaRPr kumimoji="0" lang="fr-FR" sz="100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Sous-titre 2">
            <a:extLst>
              <a:ext uri="{FF2B5EF4-FFF2-40B4-BE49-F238E27FC236}">
                <a16:creationId xmlns:a16="http://schemas.microsoft.com/office/drawing/2014/main" id="{0335774F-D5D9-58D6-3B5B-7CAA59D3A7EE}"/>
              </a:ext>
            </a:extLst>
          </p:cNvPr>
          <p:cNvSpPr txBox="1">
            <a:spLocks/>
          </p:cNvSpPr>
          <p:nvPr/>
        </p:nvSpPr>
        <p:spPr>
          <a:xfrm>
            <a:off x="7738322" y="4098839"/>
            <a:ext cx="1266957" cy="506216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Ernest TARCIUS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Gestionnaire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44.38</a:t>
            </a:r>
          </a:p>
        </p:txBody>
      </p:sp>
      <p:sp>
        <p:nvSpPr>
          <p:cNvPr id="73" name="Sous-titre 2">
            <a:extLst>
              <a:ext uri="{FF2B5EF4-FFF2-40B4-BE49-F238E27FC236}">
                <a16:creationId xmlns:a16="http://schemas.microsoft.com/office/drawing/2014/main" id="{F38951A0-7AB5-7645-A8E6-B0C00BFFBA99}"/>
              </a:ext>
            </a:extLst>
          </p:cNvPr>
          <p:cNvSpPr txBox="1">
            <a:spLocks/>
          </p:cNvSpPr>
          <p:nvPr/>
        </p:nvSpPr>
        <p:spPr>
          <a:xfrm>
            <a:off x="1842586" y="5669239"/>
            <a:ext cx="1313168" cy="271106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dirty="0">
                <a:latin typeface="Arial" panose="020B0604020202020204" pitchFamily="34" charset="0"/>
                <a:cs typeface="Arial" panose="020B0604020202020204" pitchFamily="34" charset="0"/>
              </a:rPr>
              <a:t>IDS-LIRAES </a:t>
            </a:r>
          </a:p>
          <a:p>
            <a:r>
              <a:rPr lang="fr-FR" sz="900" dirty="0">
                <a:latin typeface="Arial" panose="020B0604020202020204" pitchFamily="34" charset="0"/>
                <a:cs typeface="Arial" panose="020B0604020202020204" pitchFamily="34" charset="0"/>
              </a:rPr>
              <a:t>01.42.86.33.16/20.71</a:t>
            </a:r>
            <a:br>
              <a:rPr lang="fr-FR" sz="9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900" dirty="0">
                <a:latin typeface="Arial" panose="020B0604020202020204" pitchFamily="34" charset="0"/>
                <a:cs typeface="Arial" panose="020B0604020202020204" pitchFamily="34" charset="0"/>
              </a:rPr>
              <a:t>IDS 01.42.86.42.10</a:t>
            </a:r>
            <a:br>
              <a:rPr lang="fr-FR" sz="9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900" dirty="0">
                <a:latin typeface="Arial" panose="020B0604020202020204" pitchFamily="34" charset="0"/>
                <a:cs typeface="Arial" panose="020B0604020202020204" pitchFamily="34" charset="0"/>
              </a:rPr>
              <a:t>45.39</a:t>
            </a:r>
          </a:p>
        </p:txBody>
      </p:sp>
      <p:sp>
        <p:nvSpPr>
          <p:cNvPr id="75" name="Sous-titre 2">
            <a:extLst>
              <a:ext uri="{FF2B5EF4-FFF2-40B4-BE49-F238E27FC236}">
                <a16:creationId xmlns:a16="http://schemas.microsoft.com/office/drawing/2014/main" id="{74170AC4-42A4-974E-9B85-C0F970DAE873}"/>
              </a:ext>
            </a:extLst>
          </p:cNvPr>
          <p:cNvSpPr txBox="1">
            <a:spLocks/>
          </p:cNvSpPr>
          <p:nvPr/>
        </p:nvSpPr>
        <p:spPr>
          <a:xfrm>
            <a:off x="1852565" y="4760316"/>
            <a:ext cx="1343049" cy="870904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marR="0" lvl="0" indent="0" algn="ctr" defTabSz="914377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900" b="1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sz="800" dirty="0">
                <a:latin typeface="Arial" panose="020B0604020202020204" pitchFamily="34" charset="0"/>
                <a:cs typeface="Arial" panose="020B0604020202020204" pitchFamily="34" charset="0"/>
              </a:rPr>
              <a:t>Laboratoires de recherche</a:t>
            </a:r>
            <a:br>
              <a:rPr lang="fr-FR" sz="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800" dirty="0">
                <a:latin typeface="Arial" panose="020B0604020202020204" pitchFamily="34" charset="0"/>
                <a:cs typeface="Arial" panose="020B0604020202020204" pitchFamily="34" charset="0"/>
              </a:rPr>
              <a:t>Saints Pères</a:t>
            </a:r>
            <a:br>
              <a:rPr lang="fr-FR" sz="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800" b="0" dirty="0">
                <a:latin typeface="Arial" panose="020B0604020202020204" pitchFamily="34" charset="0"/>
                <a:cs typeface="Arial" panose="020B0604020202020204" pitchFamily="34" charset="0"/>
              </a:rPr>
              <a:t>Charlotte DE BRUYN</a:t>
            </a:r>
            <a:r>
              <a:rPr lang="fr-FR" sz="1000" b="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Assistante </a:t>
            </a:r>
            <a:r>
              <a:rPr lang="fr-FR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recherche</a:t>
            </a:r>
          </a:p>
        </p:txBody>
      </p:sp>
      <p:sp>
        <p:nvSpPr>
          <p:cNvPr id="74" name="Sous-titre 2">
            <a:extLst>
              <a:ext uri="{FF2B5EF4-FFF2-40B4-BE49-F238E27FC236}">
                <a16:creationId xmlns:a16="http://schemas.microsoft.com/office/drawing/2014/main" id="{B9820C82-183E-1340-BCB3-33A5A3D78B9F}"/>
              </a:ext>
            </a:extLst>
          </p:cNvPr>
          <p:cNvSpPr txBox="1">
            <a:spLocks/>
          </p:cNvSpPr>
          <p:nvPr/>
        </p:nvSpPr>
        <p:spPr>
          <a:xfrm>
            <a:off x="10459195" y="2195667"/>
            <a:ext cx="1343119" cy="401515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fr-FR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8453318"/>
      </p:ext>
    </p:extLst>
  </p:cSld>
  <p:clrMapOvr>
    <a:masterClrMapping/>
  </p:clrMapOvr>
</p:sld>
</file>

<file path=ppt/theme/theme1.xml><?xml version="1.0" encoding="utf-8"?>
<a:theme xmlns:a="http://schemas.openxmlformats.org/drawingml/2006/main" name="ThemeUniversitedeParis">
  <a:themeElements>
    <a:clrScheme name="Université de Paris">
      <a:dk1>
        <a:srgbClr val="000000"/>
      </a:dk1>
      <a:lt1>
        <a:srgbClr val="FFFFFF"/>
      </a:lt1>
      <a:dk2>
        <a:srgbClr val="4C4D4C"/>
      </a:dk2>
      <a:lt2>
        <a:srgbClr val="E7E6E6"/>
      </a:lt2>
      <a:accent1>
        <a:srgbClr val="8A1538"/>
      </a:accent1>
      <a:accent2>
        <a:srgbClr val="AA4B5A"/>
      </a:accent2>
      <a:accent3>
        <a:srgbClr val="C07884"/>
      </a:accent3>
      <a:accent4>
        <a:srgbClr val="D6A6AC"/>
      </a:accent4>
      <a:accent5>
        <a:srgbClr val="FF5C38"/>
      </a:accent5>
      <a:accent6>
        <a:srgbClr val="5BC2E7"/>
      </a:accent6>
      <a:hlink>
        <a:srgbClr val="0563C1"/>
      </a:hlink>
      <a:folHlink>
        <a:srgbClr val="8A1538"/>
      </a:folHlink>
    </a:clrScheme>
    <a:fontScheme name="Thèm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UniversitedeParis" id="{30796F25-C277-D249-9024-44E8D2DEC9C7}" vid="{DB174B82-AFC9-554C-9049-F53DDCF40B6E}"/>
    </a:ext>
  </a:extLst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5683</TotalTime>
  <Words>526</Words>
  <Application>Microsoft Macintosh PowerPoint</Application>
  <PresentationFormat>Grand écran</PresentationFormat>
  <Paragraphs>116</Paragraphs>
  <Slides>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8" baseType="lpstr">
      <vt:lpstr>Lucida Sans Normal</vt:lpstr>
      <vt:lpstr>AppleSymbols</vt:lpstr>
      <vt:lpstr>Arial</vt:lpstr>
      <vt:lpstr>Calibri</vt:lpstr>
      <vt:lpstr>Lucida Sans</vt:lpstr>
      <vt:lpstr>Symbol</vt:lpstr>
      <vt:lpstr>ThemeUniversitedeParis</vt:lpstr>
      <vt:lpstr>Présentation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Utilisateur de Microsoft Office</dc:creator>
  <cp:lastModifiedBy>Microsoft Office User</cp:lastModifiedBy>
  <cp:revision>233</cp:revision>
  <cp:lastPrinted>2024-02-29T14:55:57Z</cp:lastPrinted>
  <dcterms:created xsi:type="dcterms:W3CDTF">2020-01-07T10:02:47Z</dcterms:created>
  <dcterms:modified xsi:type="dcterms:W3CDTF">2024-09-12T09:17:39Z</dcterms:modified>
</cp:coreProperties>
</file>