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76" r:id="rId2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9393"/>
    <a:srgbClr val="FF5C39"/>
    <a:srgbClr val="FF9D88"/>
    <a:srgbClr val="8A1538"/>
    <a:srgbClr val="DDE5ED"/>
    <a:srgbClr val="E7E6E6"/>
    <a:srgbClr val="5BC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270" autoAdjust="0"/>
    <p:restoredTop sz="87017" autoAdjust="0"/>
  </p:normalViewPr>
  <p:slideViewPr>
    <p:cSldViewPr snapToGrid="0" snapToObjects="1">
      <p:cViewPr>
        <p:scale>
          <a:sx n="207" d="100"/>
          <a:sy n="207" d="100"/>
        </p:scale>
        <p:origin x="-1992" y="-18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93A2DC19-01FE-C642-963F-ABA7B6987A2D}" type="datetimeFigureOut">
              <a:rPr lang="fr-FR" smtClean="0"/>
              <a:t>13/11/2024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>
              <a:defRPr/>
            </a:pPr>
            <a:fld id="{5B0CB017-18DF-F644-A3B5-32D8301FCE43}" type="slidenum">
              <a:rPr lang="fr-FR">
                <a:solidFill>
                  <a:prstClr val="black"/>
                </a:solidFill>
                <a:latin typeface="Calibri" panose="020F0502020204030204"/>
              </a:rPr>
              <a:pPr defTabSz="966338">
                <a:defRPr/>
              </a:pPr>
              <a:t>1</a:t>
            </a:fld>
            <a:endParaRPr lang="fr-FR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553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13/11/2024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13/11/2024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 descr="Capture d’écran 2022-10-17 à 12.25.07.pn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7" y="50426"/>
            <a:ext cx="1312586" cy="4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ous-titre 2">
            <a:extLst>
              <a:ext uri="{FF2B5EF4-FFF2-40B4-BE49-F238E27FC236}">
                <a16:creationId xmlns:a16="http://schemas.microsoft.com/office/drawing/2014/main" id="{DCF339A0-F5EE-E448-7841-A2E2179272A6}"/>
              </a:ext>
            </a:extLst>
          </p:cNvPr>
          <p:cNvSpPr txBox="1">
            <a:spLocks/>
          </p:cNvSpPr>
          <p:nvPr/>
        </p:nvSpPr>
        <p:spPr>
          <a:xfrm>
            <a:off x="7777860" y="3860799"/>
            <a:ext cx="1225775" cy="22915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Bureau des stages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445677" y="157951"/>
            <a:ext cx="8335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FACULTE DROIT ECONOMIE GESTION -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poste téléphonique 01 76 53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XX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XX				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MAJ </a:t>
            </a:r>
            <a:r>
              <a:rPr lang="fr-FR" sz="900">
                <a:solidFill>
                  <a:srgbClr val="000000"/>
                </a:solidFill>
                <a:latin typeface="Calibri" panose="020F0502020204030204"/>
              </a:rPr>
              <a:t>13</a:t>
            </a:r>
            <a:r>
              <a:rPr kumimoji="0" lang="fr-FR" sz="9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.11.2024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410761" y="555889"/>
            <a:ext cx="11495452" cy="348676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Doyen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FFFF"/>
                </a:solidFill>
                <a:latin typeface="Calibri" panose="020F0502020204030204"/>
              </a:rPr>
              <a:t>Alain LAQUIEZE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Sous-titre 2"/>
          <p:cNvSpPr txBox="1">
            <a:spLocks/>
          </p:cNvSpPr>
          <p:nvPr/>
        </p:nvSpPr>
        <p:spPr>
          <a:xfrm>
            <a:off x="410760" y="978256"/>
            <a:ext cx="11495454" cy="348676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Cheffe des Services Administratifs et Techniques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Sylvie MOUREAUX-PHILIBERT</a:t>
            </a:r>
            <a:r>
              <a:rPr kumimoji="0" lang="fr-FR" sz="9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44.59</a:t>
            </a:r>
          </a:p>
        </p:txBody>
      </p:sp>
      <p:sp>
        <p:nvSpPr>
          <p:cNvPr id="100" name="Sous-titre 2"/>
          <p:cNvSpPr txBox="1">
            <a:spLocks/>
          </p:cNvSpPr>
          <p:nvPr/>
        </p:nvSpPr>
        <p:spPr>
          <a:xfrm>
            <a:off x="1929670" y="3410553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Myriam HAMITI 4539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  <p:sp>
        <p:nvSpPr>
          <p:cNvPr id="101" name="Sous-titre 2"/>
          <p:cNvSpPr txBox="1">
            <a:spLocks/>
          </p:cNvSpPr>
          <p:nvPr/>
        </p:nvSpPr>
        <p:spPr>
          <a:xfrm>
            <a:off x="1930169" y="3960749"/>
            <a:ext cx="1343752" cy="1073863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algn="l"/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Arnaud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VERGNE,        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IHD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Dominique LEGEAIS,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CEDAG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br>
              <a:rPr lang="fr-FR" sz="3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Bruno DAUGERON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, 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CMH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Anne-</a:t>
            </a:r>
            <a:r>
              <a:rPr lang="fr-FR" dirty="0" err="1">
                <a:solidFill>
                  <a:srgbClr val="8A1538"/>
                </a:solidFill>
                <a:latin typeface="Calibri" panose="020F0502020204030204"/>
              </a:rPr>
              <a:t>Thida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NORODOM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Directrice Adjointe CMH</a:t>
            </a:r>
          </a:p>
        </p:txBody>
      </p:sp>
      <p:sp>
        <p:nvSpPr>
          <p:cNvPr id="102" name="Sous-titre 2"/>
          <p:cNvSpPr txBox="1">
            <a:spLocks/>
          </p:cNvSpPr>
          <p:nvPr/>
        </p:nvSpPr>
        <p:spPr>
          <a:xfrm>
            <a:off x="415957" y="4390101"/>
            <a:ext cx="1439754" cy="22441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IEJ</a:t>
            </a:r>
          </a:p>
        </p:txBody>
      </p:sp>
      <p:sp>
        <p:nvSpPr>
          <p:cNvPr id="106" name="Sous-titre 2"/>
          <p:cNvSpPr txBox="1">
            <a:spLocks/>
          </p:cNvSpPr>
          <p:nvPr/>
        </p:nvSpPr>
        <p:spPr>
          <a:xfrm>
            <a:off x="430269" y="4732363"/>
            <a:ext cx="1425441" cy="1133982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Jean-David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DREYFUS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</a:t>
            </a:r>
          </a:p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Nicolas CATELAN    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 Adjoint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300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Frédéric DURON</a:t>
            </a:r>
            <a:b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900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Gestionnaire 44.42 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Sous-titre 2"/>
          <p:cNvSpPr txBox="1">
            <a:spLocks/>
          </p:cNvSpPr>
          <p:nvPr/>
        </p:nvSpPr>
        <p:spPr>
          <a:xfrm>
            <a:off x="1932257" y="2381616"/>
            <a:ext cx="1334422" cy="29662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Clinique Juridique</a:t>
            </a:r>
          </a:p>
        </p:txBody>
      </p:sp>
      <p:sp>
        <p:nvSpPr>
          <p:cNvPr id="108" name="Sous-titre 2"/>
          <p:cNvSpPr txBox="1">
            <a:spLocks/>
          </p:cNvSpPr>
          <p:nvPr/>
        </p:nvSpPr>
        <p:spPr>
          <a:xfrm>
            <a:off x="1933400" y="2725502"/>
            <a:ext cx="1342800" cy="5990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Clothilde GRARE-DIDIER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Bénédicte GUENEGO </a:t>
            </a:r>
            <a:endParaRPr lang="fr-FR" sz="900" b="1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Coordinatrice 45.04</a:t>
            </a:r>
          </a:p>
        </p:txBody>
      </p:sp>
      <p:sp>
        <p:nvSpPr>
          <p:cNvPr id="79" name="Sous-titre 2"/>
          <p:cNvSpPr txBox="1">
            <a:spLocks/>
          </p:cNvSpPr>
          <p:nvPr/>
        </p:nvSpPr>
        <p:spPr>
          <a:xfrm>
            <a:off x="420274" y="3216285"/>
            <a:ext cx="1435437" cy="32887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Ecole doctorale</a:t>
            </a:r>
          </a:p>
        </p:txBody>
      </p:sp>
      <p:sp>
        <p:nvSpPr>
          <p:cNvPr id="80" name="Sous-titre 2"/>
          <p:cNvSpPr txBox="1">
            <a:spLocks/>
          </p:cNvSpPr>
          <p:nvPr/>
        </p:nvSpPr>
        <p:spPr>
          <a:xfrm>
            <a:off x="405415" y="3610541"/>
            <a:ext cx="1450296" cy="669977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>
              <a:defRPr/>
            </a:pPr>
            <a:r>
              <a:rPr lang="fr-FR" dirty="0">
                <a:solidFill>
                  <a:schemeClr val="accent1"/>
                </a:solidFill>
                <a:latin typeface="Calibri" panose="020F0502020204030204"/>
              </a:rPr>
              <a:t>A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némone CARTIER-BRESSON   </a:t>
            </a:r>
            <a:r>
              <a:rPr lang="fr-FR" b="0" dirty="0">
                <a:solidFill>
                  <a:srgbClr val="8A1538"/>
                </a:solidFill>
                <a:latin typeface="Calibri" panose="020F0502020204030204"/>
              </a:rPr>
              <a:t>Directrice</a:t>
            </a:r>
          </a:p>
          <a:p>
            <a:r>
              <a:rPr lang="fr-FR" dirty="0"/>
              <a:t>Josie YEYE</a:t>
            </a:r>
            <a:br>
              <a:rPr lang="fr-FR" dirty="0"/>
            </a:br>
            <a:r>
              <a:rPr lang="fr-FR" b="0" dirty="0"/>
              <a:t>Secrétariat 44.65</a:t>
            </a:r>
          </a:p>
        </p:txBody>
      </p:sp>
      <p:sp>
        <p:nvSpPr>
          <p:cNvPr id="85" name="Sous-titre 2"/>
          <p:cNvSpPr txBox="1">
            <a:spLocks/>
          </p:cNvSpPr>
          <p:nvPr/>
        </p:nvSpPr>
        <p:spPr>
          <a:xfrm>
            <a:off x="415958" y="1381207"/>
            <a:ext cx="1450295" cy="29662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Secrétariat Général</a:t>
            </a:r>
          </a:p>
        </p:txBody>
      </p:sp>
      <p:sp>
        <p:nvSpPr>
          <p:cNvPr id="86" name="Sous-titre 2"/>
          <p:cNvSpPr txBox="1">
            <a:spLocks/>
          </p:cNvSpPr>
          <p:nvPr/>
        </p:nvSpPr>
        <p:spPr>
          <a:xfrm>
            <a:off x="410759" y="1704407"/>
            <a:ext cx="1450295" cy="49947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Corinne ERNAULT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Assistante de direction 44.57</a:t>
            </a:r>
          </a:p>
        </p:txBody>
      </p:sp>
      <p:sp>
        <p:nvSpPr>
          <p:cNvPr id="89" name="Sous-titre 2"/>
          <p:cNvSpPr txBox="1">
            <a:spLocks/>
          </p:cNvSpPr>
          <p:nvPr/>
        </p:nvSpPr>
        <p:spPr>
          <a:xfrm>
            <a:off x="415957" y="2244564"/>
            <a:ext cx="1450296" cy="29662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Vie de Campus</a:t>
            </a:r>
          </a:p>
        </p:txBody>
      </p:sp>
      <p:sp>
        <p:nvSpPr>
          <p:cNvPr id="90" name="Sous-titre 2"/>
          <p:cNvSpPr txBox="1">
            <a:spLocks/>
          </p:cNvSpPr>
          <p:nvPr/>
        </p:nvSpPr>
        <p:spPr>
          <a:xfrm>
            <a:off x="419300" y="2615924"/>
            <a:ext cx="1442713" cy="513027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Zuma TROCELLIER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Responsable  de la Vie de campus 44.60</a:t>
            </a:r>
          </a:p>
        </p:txBody>
      </p:sp>
      <p:sp>
        <p:nvSpPr>
          <p:cNvPr id="71" name="Sous-titre 2">
            <a:extLst>
              <a:ext uri="{FF2B5EF4-FFF2-40B4-BE49-F238E27FC236}">
                <a16:creationId xmlns:a16="http://schemas.microsoft.com/office/drawing/2014/main" id="{51DB0AD4-571A-DF48-986C-23AACA22E321}"/>
              </a:ext>
            </a:extLst>
          </p:cNvPr>
          <p:cNvSpPr txBox="1">
            <a:spLocks/>
          </p:cNvSpPr>
          <p:nvPr/>
        </p:nvSpPr>
        <p:spPr>
          <a:xfrm>
            <a:off x="1938426" y="1381991"/>
            <a:ext cx="1346400" cy="32200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Coordination pédagogique </a:t>
            </a:r>
          </a:p>
        </p:txBody>
      </p:sp>
      <p:sp>
        <p:nvSpPr>
          <p:cNvPr id="72" name="Sous-titre 2">
            <a:extLst>
              <a:ext uri="{FF2B5EF4-FFF2-40B4-BE49-F238E27FC236}">
                <a16:creationId xmlns:a16="http://schemas.microsoft.com/office/drawing/2014/main" id="{1A4A39A0-38FC-E047-B437-A343A9536B06}"/>
              </a:ext>
            </a:extLst>
          </p:cNvPr>
          <p:cNvSpPr txBox="1">
            <a:spLocks/>
          </p:cNvSpPr>
          <p:nvPr/>
        </p:nvSpPr>
        <p:spPr>
          <a:xfrm>
            <a:off x="1928383" y="1765510"/>
            <a:ext cx="1342800" cy="588679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Catarina COTIC BELLOUBE </a:t>
            </a:r>
            <a:endParaRPr lang="fr-FR" sz="900" b="1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Chargée de mission </a:t>
            </a:r>
            <a:br>
              <a:rPr lang="fr-FR" sz="900" dirty="0">
                <a:solidFill>
                  <a:schemeClr val="accent3"/>
                </a:solidFill>
              </a:rPr>
            </a:br>
            <a:r>
              <a:rPr lang="fr-FR" sz="900" dirty="0">
                <a:solidFill>
                  <a:schemeClr val="accent3"/>
                </a:solidFill>
              </a:rPr>
              <a:t>Référente ESH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44.13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917" y="0"/>
            <a:ext cx="2869390" cy="42411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A0E2444-4F16-78CC-2A1F-F596112A87BE}"/>
              </a:ext>
            </a:extLst>
          </p:cNvPr>
          <p:cNvSpPr txBox="1">
            <a:spLocks/>
          </p:cNvSpPr>
          <p:nvPr/>
        </p:nvSpPr>
        <p:spPr>
          <a:xfrm>
            <a:off x="9121338" y="1843341"/>
            <a:ext cx="1344856" cy="398868"/>
          </a:xfrm>
          <a:prstGeom prst="rect">
            <a:avLst/>
          </a:prstGeom>
          <a:solidFill>
            <a:schemeClr val="bg1"/>
          </a:solidFill>
          <a:ln>
            <a:solidFill>
              <a:srgbClr val="FF5C39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chemeClr val="accent5"/>
                </a:solidFill>
              </a:rPr>
              <a:t>Nathalia</a:t>
            </a:r>
            <a:r>
              <a:rPr lang="fr-FR" sz="900" b="1" dirty="0">
                <a:solidFill>
                  <a:schemeClr val="accent5"/>
                </a:solidFill>
              </a:rPr>
              <a:t> KAPFERER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accent5"/>
                </a:solidFill>
              </a:rPr>
              <a:t>Responsable  44.19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01799DA-239E-E5B5-597C-94BEA01641C3}"/>
              </a:ext>
            </a:extLst>
          </p:cNvPr>
          <p:cNvSpPr txBox="1">
            <a:spLocks/>
          </p:cNvSpPr>
          <p:nvPr/>
        </p:nvSpPr>
        <p:spPr>
          <a:xfrm>
            <a:off x="9132150" y="2240844"/>
            <a:ext cx="1322789" cy="108365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</a:rPr>
              <a:t>Gestionnaires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fr-FR" sz="800" b="1" dirty="0">
              <a:solidFill>
                <a:schemeClr val="tx2"/>
              </a:solidFill>
              <a:latin typeface="Calibri" panose="020F0502020204030204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Marie MATINA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44.20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Safiatou DIALLO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44.55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endParaRPr lang="fr-FR" sz="900" dirty="0">
              <a:solidFill>
                <a:schemeClr val="tx2"/>
              </a:solidFill>
              <a:latin typeface="Calibri" panose="020F0502020204030204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br>
              <a:rPr lang="fr-FR" sz="900" dirty="0">
                <a:solidFill>
                  <a:schemeClr val="tx2"/>
                </a:solidFill>
              </a:rPr>
            </a:b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46F8C248-FFC0-7623-6FE2-A32DAFE0E0FD}"/>
              </a:ext>
            </a:extLst>
          </p:cNvPr>
          <p:cNvSpPr txBox="1">
            <a:spLocks/>
          </p:cNvSpPr>
          <p:nvPr/>
        </p:nvSpPr>
        <p:spPr>
          <a:xfrm>
            <a:off x="9096966" y="1347545"/>
            <a:ext cx="1344856" cy="457421"/>
          </a:xfrm>
          <a:prstGeom prst="rect">
            <a:avLst/>
          </a:prstGeom>
          <a:solidFill>
            <a:srgbClr val="FF5C39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Pôle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Apprentissage et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Formation Continue Relations Entreprises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E59008BB-D46F-D792-5332-E6AEB98A0168}"/>
              </a:ext>
            </a:extLst>
          </p:cNvPr>
          <p:cNvSpPr txBox="1">
            <a:spLocks/>
          </p:cNvSpPr>
          <p:nvPr/>
        </p:nvSpPr>
        <p:spPr>
          <a:xfrm>
            <a:off x="7742347" y="5142939"/>
            <a:ext cx="1344856" cy="2966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Finances et</a:t>
            </a:r>
            <a:r>
              <a:rPr kumimoji="0" lang="fr-FR" sz="9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achats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Sous-titre 2">
            <a:extLst>
              <a:ext uri="{FF2B5EF4-FFF2-40B4-BE49-F238E27FC236}">
                <a16:creationId xmlns:a16="http://schemas.microsoft.com/office/drawing/2014/main" id="{A72EB1A4-CE9B-7050-79BF-2959C9F9E449}"/>
              </a:ext>
            </a:extLst>
          </p:cNvPr>
          <p:cNvSpPr txBox="1">
            <a:spLocks/>
          </p:cNvSpPr>
          <p:nvPr/>
        </p:nvSpPr>
        <p:spPr>
          <a:xfrm>
            <a:off x="7720259" y="5496128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/>
                </a:solidFill>
                <a:latin typeface="Calibri" panose="020F0502020204030204"/>
              </a:rPr>
              <a:t>Mohamed ISMAIEL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</a:t>
            </a:r>
            <a:r>
              <a:rPr lang="fr-FR" sz="900" dirty="0">
                <a:solidFill>
                  <a:srgbClr val="FF5C39"/>
                </a:solidFill>
              </a:rPr>
              <a:t>44.83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0F76B0D1-70CD-6831-8A38-79B00BD3EC79}"/>
              </a:ext>
            </a:extLst>
          </p:cNvPr>
          <p:cNvSpPr txBox="1">
            <a:spLocks/>
          </p:cNvSpPr>
          <p:nvPr/>
        </p:nvSpPr>
        <p:spPr>
          <a:xfrm>
            <a:off x="7734397" y="5896944"/>
            <a:ext cx="1343085" cy="87481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800" b="1" dirty="0"/>
              <a:t>Fatiha NEGADI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Achats Finances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44.12</a:t>
            </a:r>
          </a:p>
          <a:p>
            <a:r>
              <a:rPr lang="fr-FR" sz="800" b="1" dirty="0">
                <a:solidFill>
                  <a:schemeClr val="tx2"/>
                </a:solidFill>
              </a:rPr>
              <a:t>Claudia RUBIO LATORRE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Financier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44.83</a:t>
            </a:r>
          </a:p>
          <a:p>
            <a:pPr lvl="0"/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Sous-titre 2">
            <a:extLst>
              <a:ext uri="{FF2B5EF4-FFF2-40B4-BE49-F238E27FC236}">
                <a16:creationId xmlns:a16="http://schemas.microsoft.com/office/drawing/2014/main" id="{269FA28E-B164-1AD8-175C-835501D8B7E0}"/>
              </a:ext>
            </a:extLst>
          </p:cNvPr>
          <p:cNvSpPr txBox="1">
            <a:spLocks/>
          </p:cNvSpPr>
          <p:nvPr/>
        </p:nvSpPr>
        <p:spPr>
          <a:xfrm>
            <a:off x="6341425" y="5137071"/>
            <a:ext cx="1344856" cy="30836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Informatique</a:t>
            </a:r>
            <a:endParaRPr lang="fr-FR" sz="9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F76BE513-8020-2D5D-9C2F-7B3117CA64B0}"/>
              </a:ext>
            </a:extLst>
          </p:cNvPr>
          <p:cNvSpPr txBox="1">
            <a:spLocks/>
          </p:cNvSpPr>
          <p:nvPr/>
        </p:nvSpPr>
        <p:spPr>
          <a:xfrm>
            <a:off x="6334346" y="5510998"/>
            <a:ext cx="1342800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Christian </a:t>
            </a:r>
            <a:r>
              <a:rPr lang="fr-FR" sz="900" b="1" dirty="0">
                <a:solidFill>
                  <a:srgbClr val="FF5C38"/>
                </a:solidFill>
              </a:rPr>
              <a:t>BERJAMIN</a:t>
            </a:r>
            <a:br>
              <a:rPr lang="fr-FR" sz="900" b="1" dirty="0">
                <a:solidFill>
                  <a:srgbClr val="FF5C38"/>
                </a:solidFill>
              </a:rPr>
            </a:br>
            <a:r>
              <a:rPr lang="fr-FR" sz="900" dirty="0">
                <a:solidFill>
                  <a:srgbClr val="FF5C38"/>
                </a:solidFill>
              </a:rPr>
              <a:t>Chef de service 44.51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1820E6E9-5F58-6842-080D-0B49CBCEE27D}"/>
              </a:ext>
            </a:extLst>
          </p:cNvPr>
          <p:cNvSpPr txBox="1">
            <a:spLocks/>
          </p:cNvSpPr>
          <p:nvPr/>
        </p:nvSpPr>
        <p:spPr>
          <a:xfrm>
            <a:off x="6326220" y="5896946"/>
            <a:ext cx="1341144" cy="89009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/>
              <a:t>Ying ZHAO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Développeuse 44.48</a:t>
            </a:r>
          </a:p>
          <a:p>
            <a:pPr lvl="0">
              <a:spcBef>
                <a:spcPts val="0"/>
              </a:spcBef>
              <a:defRPr/>
            </a:pPr>
            <a:r>
              <a:rPr lang="fr-FR" sz="9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Technicien  44.50</a:t>
            </a:r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992641F5-E22C-BD0F-F5F0-7995D29FBA58}"/>
              </a:ext>
            </a:extLst>
          </p:cNvPr>
          <p:cNvSpPr txBox="1">
            <a:spLocks/>
          </p:cNvSpPr>
          <p:nvPr/>
        </p:nvSpPr>
        <p:spPr>
          <a:xfrm>
            <a:off x="3429552" y="5150096"/>
            <a:ext cx="1344856" cy="31026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RH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B2828197-CCBE-DECF-14D3-868F90FD3A27}"/>
              </a:ext>
            </a:extLst>
          </p:cNvPr>
          <p:cNvSpPr txBox="1">
            <a:spLocks/>
          </p:cNvSpPr>
          <p:nvPr/>
        </p:nvSpPr>
        <p:spPr>
          <a:xfrm>
            <a:off x="3429552" y="5494870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rgbClr val="FF5C39"/>
                </a:solidFill>
              </a:rPr>
              <a:t>Jacoba</a:t>
            </a:r>
            <a:r>
              <a:rPr lang="fr-FR" sz="900" b="1" dirty="0">
                <a:solidFill>
                  <a:srgbClr val="FF5C39"/>
                </a:solidFill>
              </a:rPr>
              <a:t> CANDAMES VINAS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8"/>
                </a:solidFill>
                <a:latin typeface="Calibri" panose="020F0502020204030204"/>
              </a:rPr>
              <a:t>Cheffe de service 44.16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1B7A4840-EDF5-A35B-9FD9-43D2525CDF6B}"/>
              </a:ext>
            </a:extLst>
          </p:cNvPr>
          <p:cNvSpPr txBox="1">
            <a:spLocks/>
          </p:cNvSpPr>
          <p:nvPr/>
        </p:nvSpPr>
        <p:spPr>
          <a:xfrm>
            <a:off x="3423748" y="5866346"/>
            <a:ext cx="1336922" cy="92253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Livia DA SILVA AMARAL</a:t>
            </a:r>
            <a:endParaRPr lang="fr-FR" sz="800" b="1" dirty="0">
              <a:solidFill>
                <a:schemeClr val="tx2"/>
              </a:solidFill>
            </a:endParaRPr>
          </a:p>
          <a:p>
            <a:pPr>
              <a:spcBef>
                <a:spcPts val="0"/>
              </a:spcBef>
            </a:pPr>
            <a:r>
              <a:rPr lang="fr-FR" sz="800" dirty="0">
                <a:solidFill>
                  <a:schemeClr val="tx2"/>
                </a:solidFill>
              </a:rPr>
              <a:t>44.14</a:t>
            </a:r>
            <a:br>
              <a:rPr lang="fr-FR" sz="800" dirty="0">
                <a:solidFill>
                  <a:schemeClr val="tx2"/>
                </a:solidFill>
              </a:rPr>
            </a:br>
            <a:endParaRPr lang="fr-FR" sz="800" dirty="0">
              <a:solidFill>
                <a:schemeClr val="tx2"/>
              </a:solidFill>
            </a:endParaRPr>
          </a:p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Shana BOOLAUCK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800" dirty="0">
                <a:solidFill>
                  <a:schemeClr val="tx2"/>
                </a:solidFill>
              </a:rPr>
              <a:t>44.15</a:t>
            </a:r>
          </a:p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Audrey DUMAS</a:t>
            </a:r>
            <a:br>
              <a:rPr lang="fr-FR" sz="800" b="1" dirty="0">
                <a:solidFill>
                  <a:schemeClr val="tx2"/>
                </a:solidFill>
              </a:rPr>
            </a:br>
            <a:r>
              <a:rPr lang="fr-FR" sz="800" dirty="0">
                <a:solidFill>
                  <a:schemeClr val="tx2"/>
                </a:solidFill>
              </a:rPr>
              <a:t>44.40</a:t>
            </a:r>
          </a:p>
          <a:p>
            <a:pPr>
              <a:spcBef>
                <a:spcPts val="0"/>
              </a:spcBef>
            </a:pPr>
            <a:endParaRPr lang="fr-FR" sz="800" dirty="0">
              <a:solidFill>
                <a:schemeClr val="tx2"/>
              </a:solidFill>
            </a:endParaRP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CB11E10F-3596-A3E7-D197-A66F63AE55DD}"/>
              </a:ext>
            </a:extLst>
          </p:cNvPr>
          <p:cNvSpPr txBox="1">
            <a:spLocks/>
          </p:cNvSpPr>
          <p:nvPr/>
        </p:nvSpPr>
        <p:spPr>
          <a:xfrm>
            <a:off x="4905483" y="5150428"/>
            <a:ext cx="1343058" cy="309600"/>
          </a:xfrm>
          <a:prstGeom prst="rect">
            <a:avLst/>
          </a:prstGeom>
          <a:solidFill>
            <a:srgbClr val="FF5C39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Communication Audiovisuel 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FC4E06A9-87AC-3017-4CAF-472888A3F67D}"/>
              </a:ext>
            </a:extLst>
          </p:cNvPr>
          <p:cNvSpPr txBox="1">
            <a:spLocks/>
          </p:cNvSpPr>
          <p:nvPr/>
        </p:nvSpPr>
        <p:spPr>
          <a:xfrm>
            <a:off x="4899957" y="5531431"/>
            <a:ext cx="1343118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0" sz="900" b="1" i="0" u="none" strike="noStrike" cap="none" spc="0" normalizeH="0" baseline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 err="1"/>
              <a:t>Nathalia</a:t>
            </a:r>
            <a:r>
              <a:rPr lang="fr-FR" dirty="0"/>
              <a:t> CARABIN</a:t>
            </a:r>
            <a:br>
              <a:rPr lang="fr-FR" dirty="0"/>
            </a:br>
            <a:r>
              <a:rPr lang="fr-FR" b="0" dirty="0"/>
              <a:t>Responsable  44.49</a:t>
            </a:r>
          </a:p>
        </p:txBody>
      </p:sp>
      <p:sp>
        <p:nvSpPr>
          <p:cNvPr id="33" name="Sous-titre 2">
            <a:extLst>
              <a:ext uri="{FF2B5EF4-FFF2-40B4-BE49-F238E27FC236}">
                <a16:creationId xmlns:a16="http://schemas.microsoft.com/office/drawing/2014/main" id="{D8448669-98EC-5906-0B17-54059000D2AE}"/>
              </a:ext>
            </a:extLst>
          </p:cNvPr>
          <p:cNvSpPr txBox="1">
            <a:spLocks/>
          </p:cNvSpPr>
          <p:nvPr/>
        </p:nvSpPr>
        <p:spPr>
          <a:xfrm>
            <a:off x="4905453" y="6181323"/>
            <a:ext cx="1343119" cy="60756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Orphée HOUNTONDJI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Agent de production et maintenance 44.49</a:t>
            </a:r>
          </a:p>
        </p:txBody>
      </p:sp>
      <p:sp>
        <p:nvSpPr>
          <p:cNvPr id="34" name="Sous-titre 2">
            <a:extLst>
              <a:ext uri="{FF2B5EF4-FFF2-40B4-BE49-F238E27FC236}">
                <a16:creationId xmlns:a16="http://schemas.microsoft.com/office/drawing/2014/main" id="{EAF1E99B-1EDF-FD49-C95A-DCD7637B7C98}"/>
              </a:ext>
            </a:extLst>
          </p:cNvPr>
          <p:cNvSpPr txBox="1">
            <a:spLocks/>
          </p:cNvSpPr>
          <p:nvPr/>
        </p:nvSpPr>
        <p:spPr>
          <a:xfrm>
            <a:off x="4905453" y="5896945"/>
            <a:ext cx="1343118" cy="197353"/>
          </a:xfrm>
          <a:prstGeom prst="rect">
            <a:avLst/>
          </a:prstGeom>
          <a:solidFill>
            <a:srgbClr val="939393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Audiovisuel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35" name="Sous-titre 2">
            <a:extLst>
              <a:ext uri="{FF2B5EF4-FFF2-40B4-BE49-F238E27FC236}">
                <a16:creationId xmlns:a16="http://schemas.microsoft.com/office/drawing/2014/main" id="{6233FF21-E687-6A47-369B-8355EE55A414}"/>
              </a:ext>
            </a:extLst>
          </p:cNvPr>
          <p:cNvSpPr txBox="1">
            <a:spLocks/>
          </p:cNvSpPr>
          <p:nvPr/>
        </p:nvSpPr>
        <p:spPr>
          <a:xfrm>
            <a:off x="3423748" y="1347002"/>
            <a:ext cx="5608891" cy="3257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Scolarité </a:t>
            </a:r>
          </a:p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</a:rPr>
              <a:t>Cécile GAYE </a:t>
            </a:r>
            <a:r>
              <a:rPr lang="fr-FR" sz="1000" dirty="0">
                <a:solidFill>
                  <a:schemeClr val="bg1"/>
                </a:solidFill>
              </a:rPr>
              <a:t>Cheffe </a:t>
            </a:r>
            <a:r>
              <a:rPr lang="fr-FR" sz="900" dirty="0">
                <a:solidFill>
                  <a:schemeClr val="bg1"/>
                </a:solidFill>
              </a:rPr>
              <a:t>de service 44.31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EC5C6CC1-DB5C-398A-887C-BD26294D922F}"/>
              </a:ext>
            </a:extLst>
          </p:cNvPr>
          <p:cNvSpPr txBox="1">
            <a:spLocks/>
          </p:cNvSpPr>
          <p:nvPr/>
        </p:nvSpPr>
        <p:spPr>
          <a:xfrm>
            <a:off x="4822870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masters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Sous-titre 2">
            <a:extLst>
              <a:ext uri="{FF2B5EF4-FFF2-40B4-BE49-F238E27FC236}">
                <a16:creationId xmlns:a16="http://schemas.microsoft.com/office/drawing/2014/main" id="{7E350C14-6573-A8CD-ABAD-E69C540F5E39}"/>
              </a:ext>
            </a:extLst>
          </p:cNvPr>
          <p:cNvSpPr txBox="1">
            <a:spLocks/>
          </p:cNvSpPr>
          <p:nvPr/>
        </p:nvSpPr>
        <p:spPr>
          <a:xfrm>
            <a:off x="4836189" y="2083348"/>
            <a:ext cx="2873456" cy="50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Marie-Christine DEFER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44.21</a:t>
            </a:r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E7D0A4D7-57DE-4AAA-407C-78637FBEA04A}"/>
              </a:ext>
            </a:extLst>
          </p:cNvPr>
          <p:cNvSpPr txBox="1">
            <a:spLocks/>
          </p:cNvSpPr>
          <p:nvPr/>
        </p:nvSpPr>
        <p:spPr>
          <a:xfrm>
            <a:off x="6257359" y="1746824"/>
            <a:ext cx="143896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Appui support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3A89FCD0-1C0E-4854-8348-3A5F58311240}"/>
              </a:ext>
            </a:extLst>
          </p:cNvPr>
          <p:cNvSpPr txBox="1">
            <a:spLocks/>
          </p:cNvSpPr>
          <p:nvPr/>
        </p:nvSpPr>
        <p:spPr>
          <a:xfrm>
            <a:off x="7789939" y="2087269"/>
            <a:ext cx="1256160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Yoann BUGNY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9"/>
                </a:solidFill>
              </a:rPr>
              <a:t>Responsable de bureau 44.37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AE569C57-76C7-0484-7B4A-0803FA2422BF}"/>
              </a:ext>
            </a:extLst>
          </p:cNvPr>
          <p:cNvSpPr txBox="1">
            <a:spLocks/>
          </p:cNvSpPr>
          <p:nvPr/>
        </p:nvSpPr>
        <p:spPr>
          <a:xfrm>
            <a:off x="3416884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licences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Sous-titre 2">
            <a:extLst>
              <a:ext uri="{FF2B5EF4-FFF2-40B4-BE49-F238E27FC236}">
                <a16:creationId xmlns:a16="http://schemas.microsoft.com/office/drawing/2014/main" id="{FD02E553-A827-6C08-1490-90934FA4D749}"/>
              </a:ext>
            </a:extLst>
          </p:cNvPr>
          <p:cNvSpPr txBox="1">
            <a:spLocks/>
          </p:cNvSpPr>
          <p:nvPr/>
        </p:nvSpPr>
        <p:spPr>
          <a:xfrm>
            <a:off x="3407881" y="2081946"/>
            <a:ext cx="1344856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Nicolas ROSEAU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 44.23</a:t>
            </a:r>
          </a:p>
        </p:txBody>
      </p:sp>
      <p:sp>
        <p:nvSpPr>
          <p:cNvPr id="44" name="Sous-titre 2">
            <a:extLst>
              <a:ext uri="{FF2B5EF4-FFF2-40B4-BE49-F238E27FC236}">
                <a16:creationId xmlns:a16="http://schemas.microsoft.com/office/drawing/2014/main" id="{2C1CCA9A-4927-5C16-BB69-93FDC7726BFF}"/>
              </a:ext>
            </a:extLst>
          </p:cNvPr>
          <p:cNvSpPr txBox="1">
            <a:spLocks/>
          </p:cNvSpPr>
          <p:nvPr/>
        </p:nvSpPr>
        <p:spPr>
          <a:xfrm>
            <a:off x="3423193" y="2598838"/>
            <a:ext cx="1298652" cy="247178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tx2"/>
                </a:solidFill>
              </a:rPr>
              <a:t>Gestionnaires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+mn-ea"/>
              <a:cs typeface="+mn-cs"/>
            </a:endParaRPr>
          </a:p>
          <a:p>
            <a:pPr lvl="0"/>
            <a:r>
              <a:rPr lang="fr-FR" sz="800" b="1" dirty="0" err="1"/>
              <a:t>Hiba</a:t>
            </a:r>
            <a:r>
              <a:rPr lang="fr-FR" sz="800" b="1" dirty="0"/>
              <a:t> NAJM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dirty="0">
                <a:solidFill>
                  <a:schemeClr val="tx2"/>
                </a:solidFill>
              </a:rPr>
              <a:t>44.56 </a:t>
            </a:r>
          </a:p>
          <a:p>
            <a:pPr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/>
              <a:t>Yoan KAWOL                          </a:t>
            </a:r>
            <a:r>
              <a:rPr lang="fr-FR" sz="800" dirty="0">
                <a:solidFill>
                  <a:schemeClr val="tx2"/>
                </a:solidFill>
              </a:rPr>
              <a:t>4426</a:t>
            </a:r>
          </a:p>
          <a:p>
            <a:pPr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/>
              <a:t>Léa SETRAKIAN</a:t>
            </a:r>
            <a:br>
              <a:rPr lang="fr-FR" sz="800" b="1"/>
            </a:br>
            <a:r>
              <a:rPr lang="fr-FR" sz="800">
                <a:solidFill>
                  <a:schemeClr val="tx2"/>
                </a:solidFill>
              </a:rPr>
              <a:t>4426</a:t>
            </a:r>
            <a:endParaRPr lang="fr-FR" sz="800" dirty="0">
              <a:solidFill>
                <a:schemeClr val="tx2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/>
              <a:t>Nathalie VEUVE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dirty="0">
                <a:solidFill>
                  <a:schemeClr val="tx2"/>
                </a:solidFill>
              </a:rPr>
              <a:t>44.27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dirty="0">
                <a:solidFill>
                  <a:schemeClr val="tx2"/>
                </a:solidFill>
              </a:rPr>
              <a:t>     </a:t>
            </a:r>
            <a:r>
              <a:rPr lang="fr-FR" sz="800" b="1" dirty="0"/>
              <a:t>Yamina LAOUISSET           </a:t>
            </a:r>
            <a:r>
              <a:rPr lang="fr-FR" sz="800" dirty="0">
                <a:solidFill>
                  <a:schemeClr val="tx2"/>
                </a:solidFill>
              </a:rPr>
              <a:t>44.25</a:t>
            </a:r>
            <a:br>
              <a:rPr lang="fr-FR" sz="800" b="1" dirty="0"/>
            </a:br>
            <a:r>
              <a:rPr lang="fr-FR" sz="800" b="1" dirty="0"/>
              <a:t>Agnès ORTOLI                       </a:t>
            </a:r>
            <a:r>
              <a:rPr lang="fr-FR" sz="800" dirty="0">
                <a:solidFill>
                  <a:schemeClr val="tx2"/>
                </a:solidFill>
              </a:rPr>
              <a:t>44.84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/>
              <a:t>Shirley-</a:t>
            </a:r>
            <a:r>
              <a:rPr lang="fr-FR" sz="800" b="1" dirty="0" err="1"/>
              <a:t>Cristiane</a:t>
            </a:r>
            <a:r>
              <a:rPr lang="fr-FR" sz="800" b="1" dirty="0"/>
              <a:t> SANTOS-PAES </a:t>
            </a:r>
            <a:r>
              <a:rPr lang="fr-FR" sz="800" dirty="0">
                <a:solidFill>
                  <a:schemeClr val="tx2"/>
                </a:solidFill>
              </a:rPr>
              <a:t>44.28</a:t>
            </a:r>
            <a:r>
              <a:rPr lang="fr-FR" sz="800" b="1" dirty="0"/>
              <a:t>    </a:t>
            </a:r>
          </a:p>
        </p:txBody>
      </p:sp>
      <p:sp>
        <p:nvSpPr>
          <p:cNvPr id="45" name="Sous-titre 2">
            <a:extLst>
              <a:ext uri="{FF2B5EF4-FFF2-40B4-BE49-F238E27FC236}">
                <a16:creationId xmlns:a16="http://schemas.microsoft.com/office/drawing/2014/main" id="{818885C7-C6C7-D6AF-23AF-18726AAC7AA4}"/>
              </a:ext>
            </a:extLst>
          </p:cNvPr>
          <p:cNvSpPr txBox="1">
            <a:spLocks/>
          </p:cNvSpPr>
          <p:nvPr/>
        </p:nvSpPr>
        <p:spPr>
          <a:xfrm>
            <a:off x="4858921" y="2615709"/>
            <a:ext cx="1299566" cy="244747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tx2"/>
                </a:solidFill>
              </a:rPr>
              <a:t>Gestionnaires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800" b="1" dirty="0"/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800" b="1" dirty="0"/>
              <a:t>Daniel MATHURINE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dirty="0">
                <a:solidFill>
                  <a:schemeClr val="tx2"/>
                </a:solidFill>
              </a:rPr>
              <a:t>44.34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800" b="1" dirty="0"/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800" b="1" dirty="0"/>
              <a:t>Diana FRANTSUZOVA 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dirty="0">
                <a:solidFill>
                  <a:schemeClr val="tx2"/>
                </a:solidFill>
              </a:rPr>
              <a:t>44.35</a:t>
            </a:r>
          </a:p>
          <a:p>
            <a:pPr>
              <a:lnSpc>
                <a:spcPct val="100000"/>
              </a:lnSpc>
              <a:spcBef>
                <a:spcPts val="100"/>
              </a:spcBef>
              <a:defRPr/>
            </a:pPr>
            <a:endParaRPr lang="fr-FR" sz="800" b="1" dirty="0"/>
          </a:p>
          <a:p>
            <a:pPr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 err="1"/>
              <a:t>Elizangela</a:t>
            </a:r>
            <a:r>
              <a:rPr lang="fr-FR" sz="800" b="1" dirty="0"/>
              <a:t> CROCI                    </a:t>
            </a:r>
            <a:r>
              <a:rPr lang="fr-FR" sz="800" dirty="0">
                <a:solidFill>
                  <a:schemeClr val="tx2"/>
                </a:solidFill>
              </a:rPr>
              <a:t>44.32     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br>
              <a:rPr lang="fr-FR" sz="800" dirty="0">
                <a:solidFill>
                  <a:schemeClr val="tx2"/>
                </a:solidFill>
              </a:rPr>
            </a:br>
            <a:r>
              <a:rPr lang="fr-FR" sz="800" b="1" dirty="0"/>
              <a:t>Michèle BRISSIAUD</a:t>
            </a:r>
            <a:endParaRPr lang="fr-FR" sz="800" dirty="0"/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800" dirty="0">
                <a:solidFill>
                  <a:schemeClr val="tx2"/>
                </a:solidFill>
              </a:rPr>
              <a:t>44.87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b="1" dirty="0" err="1"/>
              <a:t>Scheyma</a:t>
            </a:r>
            <a:r>
              <a:rPr lang="fr-FR" sz="800" b="1" dirty="0"/>
              <a:t> LAMNADAME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800" dirty="0">
                <a:solidFill>
                  <a:schemeClr val="tx2"/>
                </a:solidFill>
              </a:rPr>
              <a:t>44.35</a:t>
            </a:r>
            <a:r>
              <a:rPr lang="fr-FR" sz="800" b="1" dirty="0"/>
              <a:t>                                     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800" dirty="0">
              <a:solidFill>
                <a:schemeClr val="tx2"/>
              </a:solidFill>
            </a:endParaRPr>
          </a:p>
        </p:txBody>
      </p:sp>
      <p:sp>
        <p:nvSpPr>
          <p:cNvPr id="46" name="Sous-titre 2">
            <a:extLst>
              <a:ext uri="{FF2B5EF4-FFF2-40B4-BE49-F238E27FC236}">
                <a16:creationId xmlns:a16="http://schemas.microsoft.com/office/drawing/2014/main" id="{A26A7241-2FD0-C611-353B-807C28DD7305}"/>
              </a:ext>
            </a:extLst>
          </p:cNvPr>
          <p:cNvSpPr txBox="1">
            <a:spLocks/>
          </p:cNvSpPr>
          <p:nvPr/>
        </p:nvSpPr>
        <p:spPr>
          <a:xfrm>
            <a:off x="6264000" y="2658196"/>
            <a:ext cx="1347844" cy="3861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E candidat et Campus France (inscriptions)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7" name="Sous-titre 2">
            <a:extLst>
              <a:ext uri="{FF2B5EF4-FFF2-40B4-BE49-F238E27FC236}">
                <a16:creationId xmlns:a16="http://schemas.microsoft.com/office/drawing/2014/main" id="{53F6C251-0F63-921A-9054-1DDFA975B804}"/>
              </a:ext>
            </a:extLst>
          </p:cNvPr>
          <p:cNvSpPr txBox="1">
            <a:spLocks/>
          </p:cNvSpPr>
          <p:nvPr/>
        </p:nvSpPr>
        <p:spPr>
          <a:xfrm>
            <a:off x="7777861" y="2658197"/>
            <a:ext cx="1193734" cy="27731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Plannings Examen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8" name="Sous-titre 2">
            <a:extLst>
              <a:ext uri="{FF2B5EF4-FFF2-40B4-BE49-F238E27FC236}">
                <a16:creationId xmlns:a16="http://schemas.microsoft.com/office/drawing/2014/main" id="{E9DCF692-DE04-878D-FB25-EEDEC2715FF6}"/>
              </a:ext>
            </a:extLst>
          </p:cNvPr>
          <p:cNvSpPr txBox="1">
            <a:spLocks/>
          </p:cNvSpPr>
          <p:nvPr/>
        </p:nvSpPr>
        <p:spPr>
          <a:xfrm>
            <a:off x="7777873" y="3010675"/>
            <a:ext cx="1193734" cy="79975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r>
              <a:rPr lang="fr-FR" sz="900" b="1" dirty="0">
                <a:solidFill>
                  <a:schemeClr val="tx2"/>
                </a:solidFill>
              </a:rPr>
              <a:t>Mike SAINT PIERRE 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45.46</a:t>
            </a:r>
          </a:p>
          <a:p>
            <a:pPr lvl="0">
              <a:lnSpc>
                <a:spcPct val="80000"/>
              </a:lnSpc>
            </a:pPr>
            <a:r>
              <a:rPr lang="fr-FR" sz="900" b="1" dirty="0" err="1">
                <a:solidFill>
                  <a:schemeClr val="tx2"/>
                </a:solidFill>
              </a:rPr>
              <a:t>Pollyana</a:t>
            </a:r>
            <a:r>
              <a:rPr lang="fr-FR" sz="900" b="1" dirty="0">
                <a:solidFill>
                  <a:schemeClr val="tx2"/>
                </a:solidFill>
              </a:rPr>
              <a:t> DECLIE         </a:t>
            </a:r>
          </a:p>
          <a:p>
            <a:pPr lvl="0">
              <a:lnSpc>
                <a:spcPct val="80000"/>
              </a:lnSpc>
            </a:pPr>
            <a:r>
              <a:rPr lang="fr-FR" sz="900" b="1" dirty="0">
                <a:solidFill>
                  <a:schemeClr val="tx2"/>
                </a:solidFill>
              </a:rPr>
              <a:t>44.44</a:t>
            </a:r>
            <a:br>
              <a:rPr lang="fr-FR" sz="900" b="1" dirty="0">
                <a:solidFill>
                  <a:schemeClr val="tx2"/>
                </a:solidFill>
              </a:rPr>
            </a:b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ous-titre 2">
            <a:extLst>
              <a:ext uri="{FF2B5EF4-FFF2-40B4-BE49-F238E27FC236}">
                <a16:creationId xmlns:a16="http://schemas.microsoft.com/office/drawing/2014/main" id="{B99EDBFA-4135-6554-A404-C98FAB541238}"/>
              </a:ext>
            </a:extLst>
          </p:cNvPr>
          <p:cNvSpPr txBox="1">
            <a:spLocks/>
          </p:cNvSpPr>
          <p:nvPr/>
        </p:nvSpPr>
        <p:spPr>
          <a:xfrm>
            <a:off x="6280086" y="3091162"/>
            <a:ext cx="1309018" cy="66866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fr-FR" sz="800" b="1" dirty="0" err="1"/>
              <a:t>Nahid</a:t>
            </a:r>
            <a:r>
              <a:rPr lang="fr-FR" sz="800" b="1" dirty="0"/>
              <a:t> CHABANE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44.45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800" b="1" dirty="0"/>
              <a:t>Nassim SALAH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44.47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Sous-titre 2">
            <a:extLst>
              <a:ext uri="{FF2B5EF4-FFF2-40B4-BE49-F238E27FC236}">
                <a16:creationId xmlns:a16="http://schemas.microsoft.com/office/drawing/2014/main" id="{0D91D354-6934-2DEB-7F06-EFB9D2A94AA8}"/>
              </a:ext>
            </a:extLst>
          </p:cNvPr>
          <p:cNvSpPr txBox="1">
            <a:spLocks/>
          </p:cNvSpPr>
          <p:nvPr/>
        </p:nvSpPr>
        <p:spPr>
          <a:xfrm>
            <a:off x="6291167" y="3846854"/>
            <a:ext cx="1342800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Apogée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51" name="Sous-titre 2">
            <a:extLst>
              <a:ext uri="{FF2B5EF4-FFF2-40B4-BE49-F238E27FC236}">
                <a16:creationId xmlns:a16="http://schemas.microsoft.com/office/drawing/2014/main" id="{B42B0AE6-3D1D-EE8B-323F-4138846903AE}"/>
              </a:ext>
            </a:extLst>
          </p:cNvPr>
          <p:cNvSpPr txBox="1">
            <a:spLocks/>
          </p:cNvSpPr>
          <p:nvPr/>
        </p:nvSpPr>
        <p:spPr>
          <a:xfrm>
            <a:off x="6282045" y="4109767"/>
            <a:ext cx="1318114" cy="94027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800" b="1" dirty="0"/>
              <a:t>Rodolphe DI SILVESTRO</a:t>
            </a: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Référent Apogée 44.43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>
                <a:solidFill>
                  <a:schemeClr val="tx2"/>
                </a:solidFill>
              </a:rPr>
              <a:t>Pierrick  ZDUNEK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Référent Apogée 44.64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Sous-titre 2">
            <a:extLst>
              <a:ext uri="{FF2B5EF4-FFF2-40B4-BE49-F238E27FC236}">
                <a16:creationId xmlns:a16="http://schemas.microsoft.com/office/drawing/2014/main" id="{19CA08AC-A241-39CC-A327-1301B082F13B}"/>
              </a:ext>
            </a:extLst>
          </p:cNvPr>
          <p:cNvSpPr txBox="1">
            <a:spLocks/>
          </p:cNvSpPr>
          <p:nvPr/>
        </p:nvSpPr>
        <p:spPr>
          <a:xfrm>
            <a:off x="7777860" y="1746824"/>
            <a:ext cx="1256161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 Plannings  Examen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Sous-titre 2">
            <a:extLst>
              <a:ext uri="{FF2B5EF4-FFF2-40B4-BE49-F238E27FC236}">
                <a16:creationId xmlns:a16="http://schemas.microsoft.com/office/drawing/2014/main" id="{4EA711D0-9F2B-07E1-F170-2E9DC90C7A3D}"/>
              </a:ext>
            </a:extLst>
          </p:cNvPr>
          <p:cNvSpPr txBox="1">
            <a:spLocks/>
          </p:cNvSpPr>
          <p:nvPr/>
        </p:nvSpPr>
        <p:spPr>
          <a:xfrm>
            <a:off x="10519330" y="4066078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spc="-50" dirty="0">
                <a:solidFill>
                  <a:srgbClr val="FFFFFF"/>
                </a:solidFill>
              </a:rPr>
              <a:t>Bureau  maintenance sécurité</a:t>
            </a:r>
            <a:endParaRPr kumimoji="0" lang="fr-FR" sz="900" b="0" i="0" u="none" strike="noStrike" kern="1200" cap="none" spc="-5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6" name="Sous-titre 2">
            <a:extLst>
              <a:ext uri="{FF2B5EF4-FFF2-40B4-BE49-F238E27FC236}">
                <a16:creationId xmlns:a16="http://schemas.microsoft.com/office/drawing/2014/main" id="{75CEB7B3-1E87-FC88-13C6-3A5FABCC8C6D}"/>
              </a:ext>
            </a:extLst>
          </p:cNvPr>
          <p:cNvSpPr txBox="1">
            <a:spLocks/>
          </p:cNvSpPr>
          <p:nvPr/>
        </p:nvSpPr>
        <p:spPr>
          <a:xfrm>
            <a:off x="10547715" y="4278635"/>
            <a:ext cx="1344856" cy="550285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9"/>
                </a:solidFill>
              </a:rPr>
              <a:t>Anthony DURANTY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 44.09</a:t>
            </a:r>
          </a:p>
        </p:txBody>
      </p:sp>
      <p:sp>
        <p:nvSpPr>
          <p:cNvPr id="67" name="Sous-titre 2">
            <a:extLst>
              <a:ext uri="{FF2B5EF4-FFF2-40B4-BE49-F238E27FC236}">
                <a16:creationId xmlns:a16="http://schemas.microsoft.com/office/drawing/2014/main" id="{B54C27DB-EBAE-3011-8EEF-D25A2602C204}"/>
              </a:ext>
            </a:extLst>
          </p:cNvPr>
          <p:cNvSpPr txBox="1">
            <a:spLocks/>
          </p:cNvSpPr>
          <p:nvPr/>
        </p:nvSpPr>
        <p:spPr>
          <a:xfrm>
            <a:off x="10563128" y="5041029"/>
            <a:ext cx="1343084" cy="90768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Pascal LAVOINE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 44.05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Emmanuel LAVALY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technique/électricien 44.O8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Sous-titre 2">
            <a:extLst>
              <a:ext uri="{FF2B5EF4-FFF2-40B4-BE49-F238E27FC236}">
                <a16:creationId xmlns:a16="http://schemas.microsoft.com/office/drawing/2014/main" id="{5EAAE698-8063-433A-4C92-622F37B891DA}"/>
              </a:ext>
            </a:extLst>
          </p:cNvPr>
          <p:cNvSpPr txBox="1">
            <a:spLocks/>
          </p:cNvSpPr>
          <p:nvPr/>
        </p:nvSpPr>
        <p:spPr>
          <a:xfrm>
            <a:off x="10563128" y="6168358"/>
            <a:ext cx="1343085" cy="60808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fr-FR" sz="300" b="1" dirty="0">
              <a:solidFill>
                <a:schemeClr val="tx2"/>
              </a:solidFill>
            </a:endParaRPr>
          </a:p>
          <a:p>
            <a:pPr lvl="0"/>
            <a:r>
              <a:rPr lang="fr-FR" sz="900" b="1" dirty="0">
                <a:solidFill>
                  <a:schemeClr val="tx2"/>
                </a:solidFill>
              </a:rPr>
              <a:t>André POLIDANO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SSIAP2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Agent </a:t>
            </a: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de poste 44.02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Sous-titre 2">
            <a:extLst>
              <a:ext uri="{FF2B5EF4-FFF2-40B4-BE49-F238E27FC236}">
                <a16:creationId xmlns:a16="http://schemas.microsoft.com/office/drawing/2014/main" id="{BF06E4C6-57A7-028C-56D5-1401F1A02E68}"/>
              </a:ext>
            </a:extLst>
          </p:cNvPr>
          <p:cNvSpPr txBox="1">
            <a:spLocks/>
          </p:cNvSpPr>
          <p:nvPr/>
        </p:nvSpPr>
        <p:spPr>
          <a:xfrm>
            <a:off x="9115500" y="3563506"/>
            <a:ext cx="2748686" cy="19735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Service Logistique Maintenance Travaux Immobilier</a:t>
            </a:r>
          </a:p>
        </p:txBody>
      </p:sp>
      <p:sp>
        <p:nvSpPr>
          <p:cNvPr id="70" name="Sous-titre 2">
            <a:extLst>
              <a:ext uri="{FF2B5EF4-FFF2-40B4-BE49-F238E27FC236}">
                <a16:creationId xmlns:a16="http://schemas.microsoft.com/office/drawing/2014/main" id="{97493681-4775-BAC8-BB4E-03514149323E}"/>
              </a:ext>
            </a:extLst>
          </p:cNvPr>
          <p:cNvSpPr txBox="1">
            <a:spLocks/>
          </p:cNvSpPr>
          <p:nvPr/>
        </p:nvSpPr>
        <p:spPr>
          <a:xfrm>
            <a:off x="9126769" y="3741277"/>
            <a:ext cx="274870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Julien MAINEMER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44.10</a:t>
            </a:r>
          </a:p>
        </p:txBody>
      </p:sp>
      <p:sp>
        <p:nvSpPr>
          <p:cNvPr id="82" name="Sous-titre 2">
            <a:extLst>
              <a:ext uri="{FF2B5EF4-FFF2-40B4-BE49-F238E27FC236}">
                <a16:creationId xmlns:a16="http://schemas.microsoft.com/office/drawing/2014/main" id="{18253513-4975-98FA-8E1A-5C62874A7732}"/>
              </a:ext>
            </a:extLst>
          </p:cNvPr>
          <p:cNvSpPr txBox="1">
            <a:spLocks/>
          </p:cNvSpPr>
          <p:nvPr/>
        </p:nvSpPr>
        <p:spPr>
          <a:xfrm>
            <a:off x="9121338" y="4092652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dirty="0">
                <a:solidFill>
                  <a:srgbClr val="FFFFFF"/>
                </a:solidFill>
              </a:rPr>
              <a:t>Bureau Logistique Accueil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Sous-titre 2">
            <a:extLst>
              <a:ext uri="{FF2B5EF4-FFF2-40B4-BE49-F238E27FC236}">
                <a16:creationId xmlns:a16="http://schemas.microsoft.com/office/drawing/2014/main" id="{31D75A87-76AD-55FF-B2C5-A15DFA6E35D3}"/>
              </a:ext>
            </a:extLst>
          </p:cNvPr>
          <p:cNvSpPr txBox="1">
            <a:spLocks/>
          </p:cNvSpPr>
          <p:nvPr/>
        </p:nvSpPr>
        <p:spPr>
          <a:xfrm>
            <a:off x="9132150" y="4305801"/>
            <a:ext cx="1344856" cy="638499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Fabien LE GOFF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Responsable de bureau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rgbClr val="FF5C39"/>
                </a:solidFill>
                <a:latin typeface="Calibri" panose="020F0502020204030204"/>
              </a:rPr>
              <a:t>Responsable Audiovisuel 44.04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Sous-titre 2">
            <a:extLst>
              <a:ext uri="{FF2B5EF4-FFF2-40B4-BE49-F238E27FC236}">
                <a16:creationId xmlns:a16="http://schemas.microsoft.com/office/drawing/2014/main" id="{22D4DF70-605D-861E-7DD9-6305F62CF483}"/>
              </a:ext>
            </a:extLst>
          </p:cNvPr>
          <p:cNvSpPr txBox="1">
            <a:spLocks/>
          </p:cNvSpPr>
          <p:nvPr/>
        </p:nvSpPr>
        <p:spPr>
          <a:xfrm>
            <a:off x="9142428" y="5034612"/>
            <a:ext cx="1343085" cy="1737147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Agents Accueil logistique</a:t>
            </a:r>
          </a:p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 44.03 </a:t>
            </a:r>
          </a:p>
          <a:p>
            <a:r>
              <a:rPr lang="fr-FR" sz="900" b="1" dirty="0">
                <a:solidFill>
                  <a:schemeClr val="tx2"/>
                </a:solidFill>
              </a:rPr>
              <a:t>Sébastien PASQUET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Mounir IHADDADENE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Symphorien VINOU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b="1" dirty="0" err="1">
                <a:solidFill>
                  <a:schemeClr val="tx2"/>
                </a:solidFill>
              </a:rPr>
              <a:t>Arwin</a:t>
            </a:r>
            <a:r>
              <a:rPr lang="fr-FR" sz="900" b="1" dirty="0">
                <a:solidFill>
                  <a:schemeClr val="tx2"/>
                </a:solidFill>
              </a:rPr>
              <a:t> RAVIJA  </a:t>
            </a:r>
          </a:p>
          <a:p>
            <a:r>
              <a:rPr lang="fr-FR" sz="900" dirty="0"/>
              <a:t>Agent d’accueil  </a:t>
            </a:r>
            <a:br>
              <a:rPr lang="fr-FR" sz="900" dirty="0"/>
            </a:br>
            <a:r>
              <a:rPr lang="es-ES" sz="900" b="1" dirty="0">
                <a:solidFill>
                  <a:schemeClr val="tx2"/>
                </a:solidFill>
              </a:rPr>
              <a:t>Pascal GARCIA</a:t>
            </a:r>
            <a:endParaRPr lang="fr-FR" sz="900" b="1" dirty="0">
              <a:solidFill>
                <a:schemeClr val="tx2"/>
              </a:solidFill>
            </a:endParaRPr>
          </a:p>
        </p:txBody>
      </p:sp>
      <p:sp>
        <p:nvSpPr>
          <p:cNvPr id="98" name="Sous-titre 2">
            <a:extLst>
              <a:ext uri="{FF2B5EF4-FFF2-40B4-BE49-F238E27FC236}">
                <a16:creationId xmlns:a16="http://schemas.microsoft.com/office/drawing/2014/main" id="{1948C771-3AC9-1ACC-35CB-EE52722A1380}"/>
              </a:ext>
            </a:extLst>
          </p:cNvPr>
          <p:cNvSpPr txBox="1">
            <a:spLocks/>
          </p:cNvSpPr>
          <p:nvPr/>
        </p:nvSpPr>
        <p:spPr>
          <a:xfrm>
            <a:off x="10562679" y="4838914"/>
            <a:ext cx="1343098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Maintenance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99" name="Sous-titre 2">
            <a:extLst>
              <a:ext uri="{FF2B5EF4-FFF2-40B4-BE49-F238E27FC236}">
                <a16:creationId xmlns:a16="http://schemas.microsoft.com/office/drawing/2014/main" id="{73B060C2-1804-BDB2-71DE-B4032FCC11CB}"/>
              </a:ext>
            </a:extLst>
          </p:cNvPr>
          <p:cNvSpPr txBox="1">
            <a:spLocks/>
          </p:cNvSpPr>
          <p:nvPr/>
        </p:nvSpPr>
        <p:spPr>
          <a:xfrm>
            <a:off x="10562977" y="5968697"/>
            <a:ext cx="1342800" cy="199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Sûreté - Sécurité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4077AD7C-B14D-9146-ADA3-AE00EC75E2A1}"/>
              </a:ext>
            </a:extLst>
          </p:cNvPr>
          <p:cNvSpPr txBox="1">
            <a:spLocks/>
          </p:cNvSpPr>
          <p:nvPr/>
        </p:nvSpPr>
        <p:spPr>
          <a:xfrm>
            <a:off x="10459195" y="1363130"/>
            <a:ext cx="1446582" cy="441835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relations internationales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Sous-titre 2">
            <a:extLst>
              <a:ext uri="{FF2B5EF4-FFF2-40B4-BE49-F238E27FC236}">
                <a16:creationId xmlns:a16="http://schemas.microsoft.com/office/drawing/2014/main" id="{6B5DA497-EDF1-D25D-64E7-FDBA74F7E94A}"/>
              </a:ext>
            </a:extLst>
          </p:cNvPr>
          <p:cNvSpPr txBox="1">
            <a:spLocks/>
          </p:cNvSpPr>
          <p:nvPr/>
        </p:nvSpPr>
        <p:spPr>
          <a:xfrm>
            <a:off x="10512599" y="1844298"/>
            <a:ext cx="1415088" cy="34121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Juliette COMBET</a:t>
            </a:r>
            <a:br>
              <a:rPr lang="fr-FR" sz="900" b="1" dirty="0">
                <a:solidFill>
                  <a:srgbClr val="FF0000"/>
                </a:solidFill>
              </a:rPr>
            </a:br>
            <a:r>
              <a:rPr lang="fr-FR" sz="900" dirty="0">
                <a:solidFill>
                  <a:srgbClr val="FF0000"/>
                </a:solidFill>
              </a:rPr>
              <a:t>Responsable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44.17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ous-titre 2">
            <a:extLst>
              <a:ext uri="{FF2B5EF4-FFF2-40B4-BE49-F238E27FC236}">
                <a16:creationId xmlns:a16="http://schemas.microsoft.com/office/drawing/2014/main" id="{0335774F-D5D9-58D6-3B5B-7CAA59D3A7EE}"/>
              </a:ext>
            </a:extLst>
          </p:cNvPr>
          <p:cNvSpPr txBox="1">
            <a:spLocks/>
          </p:cNvSpPr>
          <p:nvPr/>
        </p:nvSpPr>
        <p:spPr>
          <a:xfrm>
            <a:off x="7777860" y="4109767"/>
            <a:ext cx="1225775" cy="926500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Ernest TARCIUS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800" dirty="0"/>
              <a:t>44.38</a:t>
            </a:r>
          </a:p>
        </p:txBody>
      </p:sp>
      <p:sp>
        <p:nvSpPr>
          <p:cNvPr id="73" name="Sous-titre 2">
            <a:extLst>
              <a:ext uri="{FF2B5EF4-FFF2-40B4-BE49-F238E27FC236}">
                <a16:creationId xmlns:a16="http://schemas.microsoft.com/office/drawing/2014/main" id="{F38951A0-7AB5-7645-A8E6-B0C00BFFBA99}"/>
              </a:ext>
            </a:extLst>
          </p:cNvPr>
          <p:cNvSpPr txBox="1">
            <a:spLocks/>
          </p:cNvSpPr>
          <p:nvPr/>
        </p:nvSpPr>
        <p:spPr>
          <a:xfrm>
            <a:off x="1944824" y="5828908"/>
            <a:ext cx="1313168" cy="71627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Lydia MORLET-HAIDARA </a:t>
            </a:r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Directrice IDS  </a:t>
            </a:r>
          </a:p>
          <a:p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   </a:t>
            </a: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Olivier MUSY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        Directeur LIRAES</a:t>
            </a:r>
            <a:r>
              <a:rPr kumimoji="0" lang="fr-FR" sz="1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                                                       n             </a:t>
            </a:r>
          </a:p>
        </p:txBody>
      </p:sp>
      <p:sp>
        <p:nvSpPr>
          <p:cNvPr id="75" name="Sous-titre 2">
            <a:extLst>
              <a:ext uri="{FF2B5EF4-FFF2-40B4-BE49-F238E27FC236}">
                <a16:creationId xmlns:a16="http://schemas.microsoft.com/office/drawing/2014/main" id="{74170AC4-42A4-974E-9B85-C0F970DAE873}"/>
              </a:ext>
            </a:extLst>
          </p:cNvPr>
          <p:cNvSpPr txBox="1">
            <a:spLocks/>
          </p:cNvSpPr>
          <p:nvPr/>
        </p:nvSpPr>
        <p:spPr>
          <a:xfrm>
            <a:off x="1930872" y="5034612"/>
            <a:ext cx="1343049" cy="79326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Saints Pères</a:t>
            </a:r>
            <a:br>
              <a:rPr lang="fr-FR" dirty="0"/>
            </a:br>
            <a:r>
              <a:rPr lang="fr-FR" b="0" dirty="0"/>
              <a:t>Charlotte DE BRUYN           </a:t>
            </a:r>
            <a:r>
              <a:rPr lang="fr-FR" dirty="0"/>
              <a:t>01 42 86 33 16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</p:spTree>
    <p:extLst>
      <p:ext uri="{BB962C8B-B14F-4D97-AF65-F5344CB8AC3E}">
        <p14:creationId xmlns:p14="http://schemas.microsoft.com/office/powerpoint/2010/main" val="411845331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5754</TotalTime>
  <Words>483</Words>
  <Application>Microsoft Macintosh PowerPoint</Application>
  <PresentationFormat>Grand écran</PresentationFormat>
  <Paragraphs>137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8" baseType="lpstr">
      <vt:lpstr>Lucida Sans Normal</vt:lpstr>
      <vt:lpstr>AppleSymbols</vt:lpstr>
      <vt:lpstr>Arial</vt:lpstr>
      <vt:lpstr>Calibri</vt:lpstr>
      <vt:lpstr>Lucida Sans</vt:lpstr>
      <vt:lpstr>Symbol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Microsoft Office User</cp:lastModifiedBy>
  <cp:revision>239</cp:revision>
  <cp:lastPrinted>2024-11-12T17:01:05Z</cp:lastPrinted>
  <dcterms:created xsi:type="dcterms:W3CDTF">2020-01-07T10:02:47Z</dcterms:created>
  <dcterms:modified xsi:type="dcterms:W3CDTF">2024-11-13T17:04:43Z</dcterms:modified>
</cp:coreProperties>
</file>