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60" r:id="rId5"/>
    <p:sldId id="262" r:id="rId6"/>
    <p:sldId id="263" r:id="rId7"/>
    <p:sldId id="261" r:id="rId8"/>
    <p:sldId id="264" r:id="rId9"/>
    <p:sldId id="265" r:id="rId10"/>
    <p:sldId id="259" r:id="rId1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EF4"/>
    <a:srgbClr val="F5F7F9"/>
    <a:srgbClr val="87071C"/>
    <a:srgbClr val="A5A5A5"/>
    <a:srgbClr val="CF0A2C"/>
    <a:srgbClr val="B41325"/>
    <a:srgbClr val="717273"/>
    <a:srgbClr val="E94A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6404" autoAdjust="0"/>
  </p:normalViewPr>
  <p:slideViewPr>
    <p:cSldViewPr snapToGrid="0">
      <p:cViewPr varScale="1">
        <p:scale>
          <a:sx n="115" d="100"/>
          <a:sy n="115" d="100"/>
        </p:scale>
        <p:origin x="402" y="138"/>
      </p:cViewPr>
      <p:guideLst>
        <p:guide orient="horz" pos="2183"/>
        <p:guide pos="3817"/>
      </p:guideLst>
    </p:cSldViewPr>
  </p:slideViewPr>
  <p:outlineViewPr>
    <p:cViewPr>
      <p:scale>
        <a:sx n="33" d="100"/>
        <a:sy n="33" d="100"/>
      </p:scale>
      <p:origin x="0" y="-99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7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426F8-F3C4-4631-8792-08FFB5B1EBD9}" type="datetimeFigureOut">
              <a:rPr lang="fr-FR" smtClean="0"/>
              <a:t>27/09/2018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4B17C-2DFD-40EA-A929-8036FACBBE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6813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7C797-4DA4-42F3-BD14-A6B009668030}" type="datetimeFigureOut">
              <a:rPr lang="fr-FR" smtClean="0"/>
              <a:t>27/09/2018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D6051-7979-4444-BDF6-D71F3988C1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347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de la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45297" y="2140844"/>
            <a:ext cx="6931159" cy="1535167"/>
          </a:xfrm>
        </p:spPr>
        <p:txBody>
          <a:bodyPr anchor="b">
            <a:normAutofit/>
          </a:bodyPr>
          <a:lstStyle>
            <a:lvl1pPr algn="l">
              <a:defRPr sz="4000" b="1" cap="all" baseline="0">
                <a:solidFill>
                  <a:srgbClr val="7172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DU COURS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645296" y="4213718"/>
            <a:ext cx="10750125" cy="1241517"/>
          </a:xfrm>
        </p:spPr>
        <p:txBody>
          <a:bodyPr>
            <a:normAutofit/>
          </a:bodyPr>
          <a:lstStyle>
            <a:lvl1pPr marL="0" indent="0" algn="l">
              <a:buNone/>
              <a:defRPr sz="2000" cap="none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Sous-titre </a:t>
            </a:r>
            <a:br>
              <a:rPr lang="fr-FR" dirty="0" smtClean="0"/>
            </a:br>
            <a:r>
              <a:rPr lang="fr-FR" dirty="0" smtClean="0"/>
              <a:t>Nom de l’enseignant</a:t>
            </a:r>
            <a:br>
              <a:rPr lang="fr-FR" dirty="0" smtClean="0"/>
            </a:br>
            <a:r>
              <a:rPr lang="fr-FR" dirty="0" smtClean="0"/>
              <a:t>Date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98" y="496650"/>
            <a:ext cx="2912409" cy="1125109"/>
          </a:xfrm>
          <a:prstGeom prst="rect">
            <a:avLst/>
          </a:prstGeom>
        </p:spPr>
      </p:pic>
      <p:cxnSp>
        <p:nvCxnSpPr>
          <p:cNvPr id="10" name="Connecteur droit 9"/>
          <p:cNvCxnSpPr/>
          <p:nvPr userDrawn="1"/>
        </p:nvCxnSpPr>
        <p:spPr>
          <a:xfrm>
            <a:off x="645297" y="3941524"/>
            <a:ext cx="705688" cy="6681"/>
          </a:xfrm>
          <a:prstGeom prst="line">
            <a:avLst/>
          </a:prstGeom>
          <a:ln w="50800">
            <a:solidFill>
              <a:srgbClr val="71727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130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mmaire de la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0" y="-63610"/>
            <a:ext cx="381000" cy="7084612"/>
          </a:xfrm>
          <a:prstGeom prst="rect">
            <a:avLst/>
          </a:prstGeom>
          <a:solidFill>
            <a:srgbClr val="B41325"/>
          </a:solidFill>
          <a:ln>
            <a:solidFill>
              <a:srgbClr val="B413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962025" y="1690688"/>
            <a:ext cx="521494" cy="0"/>
          </a:xfrm>
          <a:prstGeom prst="line">
            <a:avLst/>
          </a:prstGeom>
          <a:ln w="50800">
            <a:solidFill>
              <a:srgbClr val="71727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0346" y="6376270"/>
            <a:ext cx="436216" cy="247367"/>
          </a:xfr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/>
          <a:lstStyle>
            <a:lvl1pPr algn="l"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CB98EC3-35E7-49FA-9AF4-4E8F95B8587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ZoneTexte 3"/>
          <p:cNvSpPr txBox="1"/>
          <p:nvPr userDrawn="1"/>
        </p:nvSpPr>
        <p:spPr>
          <a:xfrm>
            <a:off x="-44797" y="-63610"/>
            <a:ext cx="461665" cy="708461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SIFAC</a:t>
            </a:r>
            <a:r>
              <a:rPr lang="fr-FR" b="1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</a:t>
            </a:r>
            <a:endParaRPr lang="fr-F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275" y="6201902"/>
            <a:ext cx="1543050" cy="59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92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-63610"/>
            <a:ext cx="381000" cy="7084612"/>
          </a:xfrm>
          <a:prstGeom prst="rect">
            <a:avLst/>
          </a:prstGeom>
          <a:solidFill>
            <a:srgbClr val="B41325"/>
          </a:solidFill>
          <a:ln>
            <a:solidFill>
              <a:srgbClr val="B413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 userDrawn="1"/>
        </p:nvSpPr>
        <p:spPr>
          <a:xfrm>
            <a:off x="-44797" y="-63610"/>
            <a:ext cx="461665" cy="708461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SIFAC</a:t>
            </a:r>
            <a:r>
              <a:rPr lang="fr-FR" b="1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WEB</a:t>
            </a:r>
            <a:endParaRPr lang="fr-F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TITRE </a:t>
            </a:r>
            <a:br>
              <a:rPr lang="fr-FR" dirty="0" smtClean="0"/>
            </a:br>
            <a:r>
              <a:rPr lang="fr-FR" dirty="0" smtClean="0"/>
              <a:t>DE LA SLIDE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0346" y="6376270"/>
            <a:ext cx="436216" cy="247367"/>
          </a:xfr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/>
          <a:lstStyle>
            <a:lvl1pPr algn="l">
              <a:defRPr sz="1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CB98EC3-35E7-49FA-9AF4-4E8F95B85875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275" y="6201902"/>
            <a:ext cx="1543050" cy="596101"/>
          </a:xfrm>
          <a:prstGeom prst="rect">
            <a:avLst/>
          </a:prstGeom>
        </p:spPr>
      </p:pic>
      <p:cxnSp>
        <p:nvCxnSpPr>
          <p:cNvPr id="13" name="Connecteur droit 12"/>
          <p:cNvCxnSpPr/>
          <p:nvPr userDrawn="1"/>
        </p:nvCxnSpPr>
        <p:spPr>
          <a:xfrm>
            <a:off x="962025" y="1690688"/>
            <a:ext cx="521494" cy="0"/>
          </a:xfrm>
          <a:prstGeom prst="line">
            <a:avLst/>
          </a:prstGeom>
          <a:ln w="50800">
            <a:solidFill>
              <a:srgbClr val="71727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877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98EC3-35E7-49FA-9AF4-4E8F95B85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83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Formation</a:t>
            </a:r>
            <a:br>
              <a:rPr lang="fr-FR" dirty="0" smtClean="0"/>
            </a:br>
            <a:r>
              <a:rPr lang="fr-FR" dirty="0" smtClean="0"/>
              <a:t>SIFAC WEB - exercices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45296" y="4213718"/>
            <a:ext cx="11546704" cy="1954471"/>
          </a:xfrm>
        </p:spPr>
        <p:txBody>
          <a:bodyPr>
            <a:normAutofit/>
          </a:bodyPr>
          <a:lstStyle/>
          <a:p>
            <a:r>
              <a:rPr lang="fr-FR" dirty="0" smtClean="0"/>
              <a:t>Direction des Affaires Financières (DAF)</a:t>
            </a:r>
          </a:p>
          <a:p>
            <a:r>
              <a:rPr lang="fr-FR" dirty="0" smtClean="0"/>
              <a:t>Contrôle Interne Budgétaire (CIB)</a:t>
            </a:r>
          </a:p>
          <a:p>
            <a:r>
              <a:rPr lang="fr-FR" dirty="0" smtClean="0"/>
              <a:t>daf.cib@parisdescartes.fr</a:t>
            </a:r>
          </a:p>
        </p:txBody>
      </p:sp>
    </p:spTree>
    <p:extLst>
      <p:ext uri="{BB962C8B-B14F-4D97-AF65-F5344CB8AC3E}">
        <p14:creationId xmlns:p14="http://schemas.microsoft.com/office/powerpoint/2010/main" val="319978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fr-FR" b="1" dirty="0" smtClean="0">
                <a:solidFill>
                  <a:schemeClr val="bg1">
                    <a:lumMod val="50000"/>
                  </a:schemeClr>
                </a:solidFill>
              </a:rPr>
              <a:t>Maîtriser NACRES</a:t>
            </a:r>
          </a:p>
          <a:p>
            <a:r>
              <a:rPr lang="fr-FR" b="1" dirty="0" smtClean="0">
                <a:solidFill>
                  <a:schemeClr val="bg1">
                    <a:lumMod val="50000"/>
                  </a:schemeClr>
                </a:solidFill>
              </a:rPr>
              <a:t>Commande simple</a:t>
            </a:r>
          </a:p>
          <a:p>
            <a:r>
              <a:rPr lang="fr-FR" b="1" dirty="0" smtClean="0">
                <a:solidFill>
                  <a:schemeClr val="bg1">
                    <a:lumMod val="50000"/>
                  </a:schemeClr>
                </a:solidFill>
              </a:rPr>
              <a:t>Commande sur marché</a:t>
            </a:r>
          </a:p>
          <a:p>
            <a:r>
              <a:rPr lang="fr-FR" b="1" dirty="0" smtClean="0">
                <a:solidFill>
                  <a:schemeClr val="bg1">
                    <a:lumMod val="50000"/>
                  </a:schemeClr>
                </a:solidFill>
              </a:rPr>
              <a:t>Suivi budgétaire</a:t>
            </a:r>
            <a:endParaRPr lang="fr-FR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98EC3-35E7-49FA-9AF4-4E8F95B85875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156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NACRES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000" u="sng" dirty="0" smtClean="0"/>
              <a:t>Récupérez le fichier Excel contenant la nomenclature sur la GED</a:t>
            </a:r>
            <a:r>
              <a:rPr lang="fr-FR" sz="2000" dirty="0" smtClean="0"/>
              <a:t> (Finances / 09-SIFAC)</a:t>
            </a:r>
          </a:p>
          <a:p>
            <a:pPr algn="just"/>
            <a:r>
              <a:rPr lang="fr-FR" sz="2000" dirty="0" smtClean="0"/>
              <a:t>Quel est le groupe de marchandises QB.32 ?</a:t>
            </a:r>
          </a:p>
          <a:p>
            <a:pPr algn="just"/>
            <a:r>
              <a:rPr lang="fr-FR" sz="2000" dirty="0" smtClean="0"/>
              <a:t>Trouvez le groupe « TABLEAUX BLANCS INTERACTIFS ».</a:t>
            </a:r>
          </a:p>
          <a:p>
            <a:pPr algn="just"/>
            <a:r>
              <a:rPr lang="fr-FR" sz="2000" dirty="0" smtClean="0"/>
              <a:t>Trouvez un groupe pour les cobayes.</a:t>
            </a:r>
          </a:p>
          <a:p>
            <a:pPr algn="just"/>
            <a:r>
              <a:rPr lang="fr-FR" sz="2000" dirty="0" smtClean="0"/>
              <a:t>Le groupe JA.02 peut-il être utilisé en fonctionnement ? Et le LB.01 ?</a:t>
            </a:r>
          </a:p>
          <a:p>
            <a:pPr algn="just"/>
            <a:r>
              <a:rPr lang="fr-FR" sz="2000" dirty="0"/>
              <a:t>Le groupe </a:t>
            </a:r>
            <a:r>
              <a:rPr lang="fr-FR" sz="2000" dirty="0" smtClean="0"/>
              <a:t>AA.43 </a:t>
            </a:r>
            <a:r>
              <a:rPr lang="fr-FR" sz="2000" dirty="0"/>
              <a:t>peut-il être utilisé en </a:t>
            </a:r>
            <a:r>
              <a:rPr lang="fr-FR" sz="2000" dirty="0" smtClean="0"/>
              <a:t>investissement </a:t>
            </a:r>
            <a:r>
              <a:rPr lang="fr-FR" sz="2000" dirty="0"/>
              <a:t>? Et le </a:t>
            </a:r>
            <a:r>
              <a:rPr lang="fr-FR" sz="2000" dirty="0" smtClean="0"/>
              <a:t>AA.14 ?</a:t>
            </a:r>
            <a:endParaRPr lang="fr-FR" sz="2000" dirty="0"/>
          </a:p>
          <a:p>
            <a:pPr algn="just"/>
            <a:r>
              <a:rPr lang="fr-FR" sz="2000" dirty="0" smtClean="0"/>
              <a:t>Trouvez un groupe pouvant être utilisé en location.</a:t>
            </a:r>
          </a:p>
          <a:p>
            <a:pPr algn="just"/>
            <a:r>
              <a:rPr lang="fr-FR" sz="2000" dirty="0" smtClean="0"/>
              <a:t>Le groupe AD.43 peut-il être utilisé en fonctionnement ? Et le BG.11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98EC3-35E7-49FA-9AF4-4E8F95B85875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0926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COMMANDE SIMPLE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000" dirty="0" smtClean="0"/>
              <a:t>Commandez 3 pantalons de travail </a:t>
            </a:r>
            <a:r>
              <a:rPr lang="fr-FR" sz="2000" dirty="0"/>
              <a:t>pour que les </a:t>
            </a:r>
            <a:r>
              <a:rPr lang="fr-FR" sz="2000" dirty="0" smtClean="0"/>
              <a:t>agents de l’équipe de </a:t>
            </a:r>
            <a:r>
              <a:rPr lang="fr-FR" sz="2000" dirty="0"/>
              <a:t>laboratoire </a:t>
            </a:r>
            <a:r>
              <a:rPr lang="fr-FR" sz="2000" dirty="0" smtClean="0"/>
              <a:t>« TERZI » se </a:t>
            </a:r>
            <a:r>
              <a:rPr lang="fr-FR" sz="2000" dirty="0"/>
              <a:t>reconnaissent dans les couloirs</a:t>
            </a:r>
            <a:endParaRPr lang="fr-FR" sz="2000" dirty="0" smtClean="0"/>
          </a:p>
          <a:p>
            <a:pPr lvl="1" algn="just"/>
            <a:r>
              <a:rPr lang="fr-FR" sz="2000" dirty="0" smtClean="0"/>
              <a:t>blancs, taille 40/42/42, poches zippées, référence RG45MP55</a:t>
            </a:r>
          </a:p>
          <a:p>
            <a:pPr lvl="1" algn="just"/>
            <a:r>
              <a:rPr lang="fr-FR" sz="2000" dirty="0" smtClean="0"/>
              <a:t>prix unitaire : 13,54€</a:t>
            </a:r>
          </a:p>
          <a:p>
            <a:pPr lvl="1" algn="just"/>
            <a:r>
              <a:rPr lang="fr-FR" sz="2000" dirty="0" smtClean="0"/>
              <a:t>livrés sous 15 jours</a:t>
            </a:r>
          </a:p>
          <a:p>
            <a:pPr lvl="1" algn="just"/>
            <a:r>
              <a:rPr lang="fr-FR" sz="2000" dirty="0"/>
              <a:t>f</a:t>
            </a:r>
            <a:r>
              <a:rPr lang="fr-FR" sz="2000" dirty="0" smtClean="0"/>
              <a:t>ournisseur : Monoprix (6</a:t>
            </a:r>
            <a:r>
              <a:rPr lang="fr-FR" sz="2000" baseline="30000" dirty="0" smtClean="0"/>
              <a:t>ème</a:t>
            </a:r>
            <a:r>
              <a:rPr lang="fr-FR" sz="2000" dirty="0" smtClean="0"/>
              <a:t> arrondissement de Paris)</a:t>
            </a:r>
          </a:p>
          <a:p>
            <a:pPr lvl="1" algn="just"/>
            <a:r>
              <a:rPr lang="fr-FR" sz="2000" dirty="0" smtClean="0"/>
              <a:t>sur l’enveloppe NA des crédits du laboratoire</a:t>
            </a:r>
          </a:p>
          <a:p>
            <a:pPr lvl="1" algn="just"/>
            <a:r>
              <a:rPr lang="fr-FR" sz="2000" dirty="0" smtClean="0"/>
              <a:t>le centre financier est le 922S1151</a:t>
            </a:r>
          </a:p>
          <a:p>
            <a:pPr lvl="1" algn="just"/>
            <a:r>
              <a:rPr lang="fr-FR" sz="2000" dirty="0" smtClean="0"/>
              <a:t>l’adresse de livraison doit mentionner « équipe TERZI »</a:t>
            </a:r>
          </a:p>
          <a:p>
            <a:pPr marL="0" indent="0" algn="just">
              <a:buNone/>
            </a:pPr>
            <a:endParaRPr lang="fr-FR" sz="2000" dirty="0"/>
          </a:p>
          <a:p>
            <a:pPr algn="just"/>
            <a:r>
              <a:rPr lang="fr-FR" sz="2000" dirty="0" smtClean="0"/>
              <a:t>Une fois la commande enregistrée, indiquez son numéro au formateur pour validation ou rejet.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98EC3-35E7-49FA-9AF4-4E8F95B85875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0616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98EC3-35E7-49FA-9AF4-4E8F95B85875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928" y="108744"/>
            <a:ext cx="7065120" cy="67135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040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COMMANDE SIMPLE - SERVICE FAIT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000" dirty="0" smtClean="0"/>
              <a:t>Les 3 pantalons ont bien été livrés. Saisissez le service fait associé.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98EC3-35E7-49FA-9AF4-4E8F95B85875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8081747" y="506873"/>
            <a:ext cx="710045" cy="110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011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COMMANDE SUR MARCHÉ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000" dirty="0" smtClean="0"/>
              <a:t>Un marché est signé avec l’entreprise MAJENCIA pour les mobiliers de bureau. Le numéro du marché est 2016FOTTUFRX37.</a:t>
            </a:r>
          </a:p>
          <a:p>
            <a:pPr algn="just"/>
            <a:r>
              <a:rPr lang="fr-FR" sz="2000" dirty="0" smtClean="0"/>
              <a:t>Faites un bon de commande pour deux sièges de travail « VIEW » noirs avec le dossier en tissu et un revêtement cuir (référence 6120321).</a:t>
            </a:r>
          </a:p>
          <a:p>
            <a:pPr lvl="1" algn="just"/>
            <a:r>
              <a:rPr lang="fr-FR" sz="2000" dirty="0" smtClean="0"/>
              <a:t>Ces fauteuils sont destinés à deux gestionnaires du service de formation continue de biomédicale (centre financier 50BIAG).</a:t>
            </a:r>
          </a:p>
          <a:p>
            <a:pPr lvl="1" algn="just"/>
            <a:r>
              <a:rPr lang="fr-FR" sz="2000" dirty="0" smtClean="0"/>
              <a:t>Le prix hors taxe unitaire de ces sièges est 1132€.</a:t>
            </a:r>
          </a:p>
          <a:p>
            <a:pPr marL="0" indent="0" algn="just">
              <a:buNone/>
            </a:pPr>
            <a:endParaRPr lang="fr-FR" sz="2000" dirty="0"/>
          </a:p>
          <a:p>
            <a:pPr algn="just"/>
            <a:r>
              <a:rPr lang="fr-FR" sz="2000" dirty="0"/>
              <a:t>Une fois la commande enregistrée, </a:t>
            </a:r>
            <a:r>
              <a:rPr lang="fr-FR" sz="2000" dirty="0" smtClean="0"/>
              <a:t>indiquez </a:t>
            </a:r>
            <a:r>
              <a:rPr lang="fr-FR" sz="2000" dirty="0"/>
              <a:t>son numéro au formateur pour validation ou rejet</a:t>
            </a:r>
            <a:r>
              <a:rPr lang="fr-FR" sz="2000" dirty="0" smtClean="0"/>
              <a:t>.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98EC3-35E7-49FA-9AF4-4E8F95B85875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524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98EC3-35E7-49FA-9AF4-4E8F95B85875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8081747" y="506873"/>
            <a:ext cx="710045" cy="110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728" y="108745"/>
            <a:ext cx="6964355" cy="67135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1285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COMMANDE SUR </a:t>
            </a:r>
            <a:r>
              <a:rPr lang="fr-FR" dirty="0" smtClean="0"/>
              <a:t>MARCHÉ - SERVICE FAIT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000" dirty="0" smtClean="0"/>
              <a:t>Seulement 1 fauteuil a pu livré, le second sera livré dans quelques jours. Saisissez le service fait associé.</a:t>
            </a:r>
          </a:p>
          <a:p>
            <a:pPr algn="just"/>
            <a:r>
              <a:rPr lang="fr-FR" sz="2000" dirty="0" smtClean="0"/>
              <a:t>Finalement, le second fauteuil ne pourra pas être livré. Soldez la commande.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98EC3-35E7-49FA-9AF4-4E8F95B85875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8081747" y="506873"/>
            <a:ext cx="710045" cy="110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142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SUIVI BUDGÉTAIRE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000" dirty="0" smtClean="0"/>
              <a:t>Pour le centre financier 922S1151</a:t>
            </a:r>
          </a:p>
          <a:p>
            <a:pPr lvl="1" algn="just"/>
            <a:r>
              <a:rPr lang="fr-FR" sz="2000" dirty="0" smtClean="0"/>
              <a:t>Quel était le budget d’AE initial sur le NA en fonctionnement ?</a:t>
            </a:r>
          </a:p>
          <a:p>
            <a:pPr lvl="1" algn="just"/>
            <a:r>
              <a:rPr lang="fr-FR" sz="2000" dirty="0" smtClean="0"/>
              <a:t>Quel est le montant total des engagements saisis sur le NA en investissement ?</a:t>
            </a:r>
          </a:p>
          <a:p>
            <a:pPr lvl="1" algn="just"/>
            <a:r>
              <a:rPr lang="fr-FR" sz="2000" dirty="0" smtClean="0"/>
              <a:t>Quel est le montant disponible sur le NA en fonctionnement ?</a:t>
            </a:r>
          </a:p>
          <a:p>
            <a:pPr algn="just"/>
            <a:r>
              <a:rPr lang="fr-FR" sz="2000" dirty="0" smtClean="0"/>
              <a:t>Pour l’</a:t>
            </a:r>
            <a:r>
              <a:rPr lang="fr-FR" sz="2000" dirty="0" err="1" smtClean="0"/>
              <a:t>éOTP</a:t>
            </a:r>
            <a:r>
              <a:rPr lang="fr-FR" sz="2000" dirty="0" smtClean="0"/>
              <a:t> J17E22EURO02</a:t>
            </a:r>
          </a:p>
          <a:p>
            <a:pPr lvl="1" algn="just"/>
            <a:r>
              <a:rPr lang="fr-FR" sz="2000" dirty="0"/>
              <a:t>Quel était son budget global initial </a:t>
            </a:r>
            <a:r>
              <a:rPr lang="fr-FR" sz="2000" dirty="0" smtClean="0"/>
              <a:t>en fonctionnement ?</a:t>
            </a:r>
            <a:endParaRPr lang="fr-FR" sz="2000" dirty="0"/>
          </a:p>
          <a:p>
            <a:pPr lvl="1" algn="just"/>
            <a:r>
              <a:rPr lang="fr-FR" sz="2000" dirty="0"/>
              <a:t>Quel est le montant total </a:t>
            </a:r>
            <a:r>
              <a:rPr lang="fr-FR" sz="2000" dirty="0" smtClean="0"/>
              <a:t>certifié en fonctionnement ?</a:t>
            </a:r>
          </a:p>
          <a:p>
            <a:pPr lvl="1" algn="just"/>
            <a:r>
              <a:rPr lang="fr-FR" sz="2000" dirty="0" smtClean="0"/>
              <a:t>Y a t-il une somme certifiée en attente de facturation en investissement ?</a:t>
            </a:r>
          </a:p>
          <a:p>
            <a:pPr lvl="1" algn="just"/>
            <a:r>
              <a:rPr lang="fr-FR" sz="2000" dirty="0" smtClean="0"/>
              <a:t>Quel est le montant payé en fonctionnement ?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98EC3-35E7-49FA-9AF4-4E8F95B85875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58809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 PPT Cours UPDescartes" id="{C6DF63FD-FA00-4D91-8460-912BCD092646}" vid="{037E878C-CC75-41B9-88C7-B2340E36BE9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de SIFAC WEB AMUE</Template>
  <TotalTime>1957</TotalTime>
  <Words>262</Words>
  <Application>Microsoft Office PowerPoint</Application>
  <PresentationFormat>Grand écran</PresentationFormat>
  <Paragraphs>61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Formation SIFAC WEB - exercices</vt:lpstr>
      <vt:lpstr>SOMMAIRE</vt:lpstr>
      <vt:lpstr>NACRES</vt:lpstr>
      <vt:lpstr>COMMANDE SIMPLE</vt:lpstr>
      <vt:lpstr>Présentation PowerPoint</vt:lpstr>
      <vt:lpstr>COMMANDE SIMPLE - SERVICE FAIT</vt:lpstr>
      <vt:lpstr>COMMANDE SUR MARCHÉ</vt:lpstr>
      <vt:lpstr>Présentation PowerPoint</vt:lpstr>
      <vt:lpstr>COMMANDE SUR MARCHÉ - SERVICE FAIT</vt:lpstr>
      <vt:lpstr>SUIVI BUDGÉTAIRE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SIFAC WEB GBCP</dc:title>
  <dc:creator>Alban Salinas</dc:creator>
  <cp:lastModifiedBy>Utilisateur Windows</cp:lastModifiedBy>
  <cp:revision>345</cp:revision>
  <cp:lastPrinted>2017-04-20T12:48:41Z</cp:lastPrinted>
  <dcterms:created xsi:type="dcterms:W3CDTF">2017-04-04T13:40:03Z</dcterms:created>
  <dcterms:modified xsi:type="dcterms:W3CDTF">2018-09-27T08:31:58Z</dcterms:modified>
</cp:coreProperties>
</file>